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8" r:id="rId3"/>
    <p:sldId id="262" r:id="rId4"/>
    <p:sldId id="268" r:id="rId5"/>
    <p:sldId id="257" r:id="rId6"/>
    <p:sldId id="269" r:id="rId7"/>
    <p:sldId id="263" r:id="rId8"/>
    <p:sldId id="264" r:id="rId9"/>
    <p:sldId id="259" r:id="rId10"/>
    <p:sldId id="265" r:id="rId11"/>
    <p:sldId id="270" r:id="rId12"/>
    <p:sldId id="266" r:id="rId13"/>
    <p:sldId id="267" r:id="rId14"/>
    <p:sldId id="260"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FG4HRB0zjzEulQLdIRTS+/IfT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5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382401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353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 xmlns:a16="http://schemas.microsoft.com/office/drawing/2014/main" id="{ED6FE3FC-6880-2B33-30B4-E4F940106C57}"/>
            </a:ext>
          </a:extLst>
        </p:cNvPr>
        <p:cNvGrpSpPr/>
        <p:nvPr/>
      </p:nvGrpSpPr>
      <p:grpSpPr>
        <a:xfrm>
          <a:off x="0" y="0"/>
          <a:ext cx="0" cy="0"/>
          <a:chOff x="0" y="0"/>
          <a:chExt cx="0" cy="0"/>
        </a:xfrm>
      </p:grpSpPr>
      <p:sp>
        <p:nvSpPr>
          <p:cNvPr id="106" name="Google Shape;106;p3:notes">
            <a:extLst>
              <a:ext uri="{FF2B5EF4-FFF2-40B4-BE49-F238E27FC236}">
                <a16:creationId xmlns="" xmlns:a16="http://schemas.microsoft.com/office/drawing/2014/main" id="{A9DA3959-8963-1914-A4FB-8463389338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 xmlns:a16="http://schemas.microsoft.com/office/drawing/2014/main" id="{E310D301-6FE6-A8B1-2A3D-4B136E50DD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545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 xmlns:a16="http://schemas.microsoft.com/office/drawing/2014/main" id="{ED6FE3FC-6880-2B33-30B4-E4F940106C57}"/>
            </a:ext>
          </a:extLst>
        </p:cNvPr>
        <p:cNvGrpSpPr/>
        <p:nvPr/>
      </p:nvGrpSpPr>
      <p:grpSpPr>
        <a:xfrm>
          <a:off x="0" y="0"/>
          <a:ext cx="0" cy="0"/>
          <a:chOff x="0" y="0"/>
          <a:chExt cx="0" cy="0"/>
        </a:xfrm>
      </p:grpSpPr>
      <p:sp>
        <p:nvSpPr>
          <p:cNvPr id="106" name="Google Shape;106;p3:notes">
            <a:extLst>
              <a:ext uri="{FF2B5EF4-FFF2-40B4-BE49-F238E27FC236}">
                <a16:creationId xmlns="" xmlns:a16="http://schemas.microsoft.com/office/drawing/2014/main" id="{A9DA3959-8963-1914-A4FB-8463389338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 xmlns:a16="http://schemas.microsoft.com/office/drawing/2014/main" id="{E310D301-6FE6-A8B1-2A3D-4B136E50DD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290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 xmlns:a16="http://schemas.microsoft.com/office/drawing/2014/main" id="{29B76B84-E02D-4866-7C6D-1A0DA1BD93E8}"/>
            </a:ext>
          </a:extLst>
        </p:cNvPr>
        <p:cNvGrpSpPr/>
        <p:nvPr/>
      </p:nvGrpSpPr>
      <p:grpSpPr>
        <a:xfrm>
          <a:off x="0" y="0"/>
          <a:ext cx="0" cy="0"/>
          <a:chOff x="0" y="0"/>
          <a:chExt cx="0" cy="0"/>
        </a:xfrm>
      </p:grpSpPr>
      <p:sp>
        <p:nvSpPr>
          <p:cNvPr id="95" name="Google Shape;95;p2:notes">
            <a:extLst>
              <a:ext uri="{FF2B5EF4-FFF2-40B4-BE49-F238E27FC236}">
                <a16:creationId xmlns="" xmlns:a16="http://schemas.microsoft.com/office/drawing/2014/main" id="{C5BABF3C-1E95-33E9-B550-1211638768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 xmlns:a16="http://schemas.microsoft.com/office/drawing/2014/main" id="{7AEF5329-91E1-0987-1489-A9588102C9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394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 xmlns:a16="http://schemas.microsoft.com/office/drawing/2014/main" id="{9F633735-6D75-F8B0-0978-9A87C47F43E1}"/>
            </a:ext>
          </a:extLst>
        </p:cNvPr>
        <p:cNvGrpSpPr/>
        <p:nvPr/>
      </p:nvGrpSpPr>
      <p:grpSpPr>
        <a:xfrm>
          <a:off x="0" y="0"/>
          <a:ext cx="0" cy="0"/>
          <a:chOff x="0" y="0"/>
          <a:chExt cx="0" cy="0"/>
        </a:xfrm>
      </p:grpSpPr>
      <p:sp>
        <p:nvSpPr>
          <p:cNvPr id="106" name="Google Shape;106;p3:notes">
            <a:extLst>
              <a:ext uri="{FF2B5EF4-FFF2-40B4-BE49-F238E27FC236}">
                <a16:creationId xmlns="" xmlns:a16="http://schemas.microsoft.com/office/drawing/2014/main" id="{E7E36A63-5755-FB3F-C5D8-405F27F435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 xmlns:a16="http://schemas.microsoft.com/office/drawing/2014/main" id="{0F205E09-5849-3DD8-108D-DFE4981169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508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589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10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 xmlns:a16="http://schemas.microsoft.com/office/drawing/2014/main" id="{655B4355-C635-8B26-2823-7CB81BA9CFF7}"/>
            </a:ext>
          </a:extLst>
        </p:cNvPr>
        <p:cNvGrpSpPr/>
        <p:nvPr/>
      </p:nvGrpSpPr>
      <p:grpSpPr>
        <a:xfrm>
          <a:off x="0" y="0"/>
          <a:ext cx="0" cy="0"/>
          <a:chOff x="0" y="0"/>
          <a:chExt cx="0" cy="0"/>
        </a:xfrm>
      </p:grpSpPr>
      <p:sp>
        <p:nvSpPr>
          <p:cNvPr id="106" name="Google Shape;106;p3:notes">
            <a:extLst>
              <a:ext uri="{FF2B5EF4-FFF2-40B4-BE49-F238E27FC236}">
                <a16:creationId xmlns="" xmlns:a16="http://schemas.microsoft.com/office/drawing/2014/main" id="{D2028163-58F2-134A-A0F2-23A1006744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 xmlns:a16="http://schemas.microsoft.com/office/drawing/2014/main" id="{2A655506-AE01-902E-6DB6-46F31D0145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52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 xmlns:a16="http://schemas.microsoft.com/office/drawing/2014/main" id="{655B4355-C635-8B26-2823-7CB81BA9CFF7}"/>
            </a:ext>
          </a:extLst>
        </p:cNvPr>
        <p:cNvGrpSpPr/>
        <p:nvPr/>
      </p:nvGrpSpPr>
      <p:grpSpPr>
        <a:xfrm>
          <a:off x="0" y="0"/>
          <a:ext cx="0" cy="0"/>
          <a:chOff x="0" y="0"/>
          <a:chExt cx="0" cy="0"/>
        </a:xfrm>
      </p:grpSpPr>
      <p:sp>
        <p:nvSpPr>
          <p:cNvPr id="106" name="Google Shape;106;p3:notes">
            <a:extLst>
              <a:ext uri="{FF2B5EF4-FFF2-40B4-BE49-F238E27FC236}">
                <a16:creationId xmlns="" xmlns:a16="http://schemas.microsoft.com/office/drawing/2014/main" id="{D2028163-58F2-134A-A0F2-23A1006744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 xmlns:a16="http://schemas.microsoft.com/office/drawing/2014/main" id="{2A655506-AE01-902E-6DB6-46F31D0145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56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156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065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 xmlns:a16="http://schemas.microsoft.com/office/drawing/2014/main" id="{CE495B82-9715-1433-8C69-2106738A60BC}"/>
            </a:ext>
          </a:extLst>
        </p:cNvPr>
        <p:cNvGrpSpPr/>
        <p:nvPr/>
      </p:nvGrpSpPr>
      <p:grpSpPr>
        <a:xfrm>
          <a:off x="0" y="0"/>
          <a:ext cx="0" cy="0"/>
          <a:chOff x="0" y="0"/>
          <a:chExt cx="0" cy="0"/>
        </a:xfrm>
      </p:grpSpPr>
      <p:sp>
        <p:nvSpPr>
          <p:cNvPr id="106" name="Google Shape;106;p3:notes">
            <a:extLst>
              <a:ext uri="{FF2B5EF4-FFF2-40B4-BE49-F238E27FC236}">
                <a16:creationId xmlns="" xmlns:a16="http://schemas.microsoft.com/office/drawing/2014/main" id="{39DA945D-750A-F214-9385-0C5BE1CE1E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 xmlns:a16="http://schemas.microsoft.com/office/drawing/2014/main" id="{47D0F0C5-DB36-A7AF-C397-7B78D9F761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 xmlns:a16="http://schemas.microsoft.com/office/drawing/2014/main" id="{CFA01A14-7A02-5730-7A6C-50348715A78F}"/>
            </a:ext>
          </a:extLst>
        </p:cNvPr>
        <p:cNvGrpSpPr/>
        <p:nvPr/>
      </p:nvGrpSpPr>
      <p:grpSpPr>
        <a:xfrm>
          <a:off x="0" y="0"/>
          <a:ext cx="0" cy="0"/>
          <a:chOff x="0" y="0"/>
          <a:chExt cx="0" cy="0"/>
        </a:xfrm>
      </p:grpSpPr>
      <p:sp>
        <p:nvSpPr>
          <p:cNvPr id="95" name="Google Shape;95;p2:notes">
            <a:extLst>
              <a:ext uri="{FF2B5EF4-FFF2-40B4-BE49-F238E27FC236}">
                <a16:creationId xmlns="" xmlns:a16="http://schemas.microsoft.com/office/drawing/2014/main" id="{BBC5DEA3-3E25-1FA0-FA21-371526D194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 xmlns:a16="http://schemas.microsoft.com/office/drawing/2014/main" id="{99772425-738A-D05D-1BFF-80EB980A4D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623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9672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1792288" y="612775"/>
            <a:ext cx="5486400" cy="4114800"/>
          </a:xfrm>
          <a:prstGeom prst="rect">
            <a:avLst/>
          </a:prstGeom>
          <a:noFill/>
          <a:ln>
            <a:noFill/>
          </a:ln>
        </p:spPr>
      </p:sp>
      <p:sp>
        <p:nvSpPr>
          <p:cNvPr id="64" name="Google Shape;64;p1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thirathen.com/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thirathen.com/gr"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F4E7"/>
        </a:solidFill>
        <a:effectLst/>
      </p:bgPr>
    </p:bg>
    <p:spTree>
      <p:nvGrpSpPr>
        <p:cNvPr id="1" name="Shape 83"/>
        <p:cNvGrpSpPr/>
        <p:nvPr/>
      </p:nvGrpSpPr>
      <p:grpSpPr>
        <a:xfrm>
          <a:off x="0" y="0"/>
          <a:ext cx="0" cy="0"/>
          <a:chOff x="0" y="0"/>
          <a:chExt cx="0" cy="0"/>
        </a:xfrm>
      </p:grpSpPr>
      <p:sp>
        <p:nvSpPr>
          <p:cNvPr id="84" name="Google Shape;84;p1"/>
          <p:cNvSpPr/>
          <p:nvPr/>
        </p:nvSpPr>
        <p:spPr>
          <a:xfrm>
            <a:off x="2124240" y="516674"/>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85" name="Google Shape;85;p1"/>
          <p:cNvSpPr/>
          <p:nvPr/>
        </p:nvSpPr>
        <p:spPr>
          <a:xfrm>
            <a:off x="5972894" y="8103563"/>
            <a:ext cx="6990192" cy="644409"/>
          </a:xfrm>
          <a:custGeom>
            <a:avLst/>
            <a:gdLst/>
            <a:ahLst/>
            <a:cxnLst/>
            <a:rect l="l" t="t" r="r" b="b"/>
            <a:pathLst>
              <a:path w="9109870" h="1107440" extrusionOk="0">
                <a:moveTo>
                  <a:pt x="8556149" y="45720"/>
                </a:moveTo>
                <a:cubicBezTo>
                  <a:pt x="8835549" y="45720"/>
                  <a:pt x="9062879" y="273050"/>
                  <a:pt x="9062879" y="552450"/>
                </a:cubicBezTo>
                <a:cubicBezTo>
                  <a:pt x="9062879" y="831850"/>
                  <a:pt x="8835549" y="1059180"/>
                  <a:pt x="8556149" y="1059180"/>
                </a:cubicBezTo>
                <a:lnTo>
                  <a:pt x="553720" y="1059180"/>
                </a:lnTo>
                <a:cubicBezTo>
                  <a:pt x="274320" y="1059180"/>
                  <a:pt x="46990" y="831850"/>
                  <a:pt x="46990" y="552450"/>
                </a:cubicBezTo>
                <a:cubicBezTo>
                  <a:pt x="46990" y="273050"/>
                  <a:pt x="274320" y="45720"/>
                  <a:pt x="553720" y="45720"/>
                </a:cubicBezTo>
                <a:lnTo>
                  <a:pt x="8556149" y="45720"/>
                </a:lnTo>
                <a:moveTo>
                  <a:pt x="8556149" y="0"/>
                </a:moveTo>
                <a:lnTo>
                  <a:pt x="553720" y="0"/>
                </a:lnTo>
                <a:cubicBezTo>
                  <a:pt x="247650" y="0"/>
                  <a:pt x="0" y="247650"/>
                  <a:pt x="0" y="553720"/>
                </a:cubicBezTo>
                <a:cubicBezTo>
                  <a:pt x="0" y="859790"/>
                  <a:pt x="247650" y="1107440"/>
                  <a:pt x="553720" y="1107440"/>
                </a:cubicBezTo>
                <a:lnTo>
                  <a:pt x="8556149" y="1107440"/>
                </a:lnTo>
                <a:cubicBezTo>
                  <a:pt x="8862220" y="1107440"/>
                  <a:pt x="9109870" y="859790"/>
                  <a:pt x="9109870" y="553720"/>
                </a:cubicBezTo>
                <a:cubicBezTo>
                  <a:pt x="9108599" y="247650"/>
                  <a:pt x="8860949" y="0"/>
                  <a:pt x="85561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88" name="Google Shape;88;p1"/>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89" name="Google Shape;89;p1"/>
          <p:cNvSpPr/>
          <p:nvPr/>
        </p:nvSpPr>
        <p:spPr>
          <a:xfrm>
            <a:off x="11162069" y="280132"/>
            <a:ext cx="6974331" cy="1120196"/>
          </a:xfrm>
          <a:custGeom>
            <a:avLst/>
            <a:gdLst/>
            <a:ahLst/>
            <a:cxnLst/>
            <a:rect l="l" t="t" r="r" b="b"/>
            <a:pathLst>
              <a:path w="6974331" h="1120196" extrusionOk="0">
                <a:moveTo>
                  <a:pt x="0" y="0"/>
                </a:moveTo>
                <a:lnTo>
                  <a:pt x="6974331" y="0"/>
                </a:lnTo>
                <a:lnTo>
                  <a:pt x="6974331" y="1120195"/>
                </a:lnTo>
                <a:lnTo>
                  <a:pt x="0" y="1120195"/>
                </a:lnTo>
                <a:lnTo>
                  <a:pt x="0" y="0"/>
                </a:lnTo>
                <a:close/>
              </a:path>
            </a:pathLst>
          </a:custGeom>
          <a:blipFill rotWithShape="1">
            <a:blip r:embed="rId6">
              <a:alphaModFix/>
            </a:blip>
            <a:stretch>
              <a:fillRect t="-5753" b="-5753"/>
            </a:stretch>
          </a:blipFill>
          <a:ln>
            <a:noFill/>
          </a:ln>
        </p:spPr>
        <p:txBody>
          <a:bodyPr/>
          <a:lstStyle/>
          <a:p>
            <a:endParaRPr lang="en-US"/>
          </a:p>
        </p:txBody>
      </p:sp>
      <p:sp>
        <p:nvSpPr>
          <p:cNvPr id="90" name="Google Shape;90;p1"/>
          <p:cNvSpPr txBox="1"/>
          <p:nvPr/>
        </p:nvSpPr>
        <p:spPr>
          <a:xfrm>
            <a:off x="6034180" y="8201648"/>
            <a:ext cx="6892926" cy="43088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i="1" dirty="0" err="1" smtClean="0">
                <a:latin typeface="Roboto"/>
                <a:ea typeface="Roboto"/>
                <a:cs typeface="Roboto"/>
                <a:sym typeface="Roboto"/>
                <a:hlinkClick r:id="rId7"/>
              </a:rPr>
              <a:t>Thirathen</a:t>
            </a:r>
            <a:r>
              <a:rPr lang="en-US" sz="2000" i="1" dirty="0" smtClean="0">
                <a:latin typeface="Roboto"/>
                <a:ea typeface="Roboto"/>
                <a:cs typeface="Roboto"/>
                <a:sym typeface="Roboto"/>
              </a:rPr>
              <a:t>, </a:t>
            </a:r>
            <a:r>
              <a:rPr lang="en-US" sz="2000" i="1" dirty="0" err="1" smtClean="0">
                <a:latin typeface="Roboto"/>
                <a:ea typeface="Roboto"/>
                <a:cs typeface="Roboto"/>
                <a:sym typeface="Roboto"/>
              </a:rPr>
              <a:t>Krousonas</a:t>
            </a:r>
            <a:r>
              <a:rPr lang="en-US" sz="2000" i="1" dirty="0" smtClean="0">
                <a:latin typeface="Roboto"/>
                <a:ea typeface="Roboto"/>
                <a:cs typeface="Roboto"/>
                <a:sym typeface="Roboto"/>
              </a:rPr>
              <a:t>, Crete. Traditional Music &amp; Instruments</a:t>
            </a:r>
            <a:endParaRPr dirty="0"/>
          </a:p>
        </p:txBody>
      </p:sp>
      <p:sp>
        <p:nvSpPr>
          <p:cNvPr id="92" name="Google Shape;92;p1"/>
          <p:cNvSpPr txBox="1"/>
          <p:nvPr/>
        </p:nvSpPr>
        <p:spPr>
          <a:xfrm>
            <a:off x="16031146"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93" name="Google Shape;93;p1"/>
          <p:cNvSpPr txBox="1"/>
          <p:nvPr/>
        </p:nvSpPr>
        <p:spPr>
          <a:xfrm>
            <a:off x="1729672" y="1336038"/>
            <a:ext cx="14350191" cy="603050"/>
          </a:xfrm>
          <a:prstGeom prst="rect">
            <a:avLst/>
          </a:prstGeom>
          <a:noFill/>
          <a:ln>
            <a:noFill/>
          </a:ln>
        </p:spPr>
        <p:txBody>
          <a:bodyPr spcFirstLastPara="1" wrap="square" lIns="0" tIns="0" rIns="0" bIns="0" anchor="t" anchorCtr="0">
            <a:spAutoFit/>
          </a:bodyPr>
          <a:lstStyle/>
          <a:p>
            <a:pPr lvl="0" algn="ctr">
              <a:lnSpc>
                <a:spcPct val="140014"/>
              </a:lnSpc>
            </a:pPr>
            <a:r>
              <a:rPr lang="en-US" sz="2799" b="1" dirty="0">
                <a:latin typeface="Roboto"/>
                <a:ea typeface="Roboto"/>
                <a:cs typeface="Roboto"/>
                <a:sym typeface="Roboto"/>
              </a:rPr>
              <a:t>Authenticity and Sounds: The Cultural Heritage of Traditional Music and Instruments</a:t>
            </a:r>
            <a:endParaRPr dirty="0"/>
          </a:p>
        </p:txBody>
      </p:sp>
      <p:pic>
        <p:nvPicPr>
          <p:cNvPr id="11" name="Εικόνα 10"/>
          <p:cNvPicPr>
            <a:picLocks noChangeAspect="1"/>
          </p:cNvPicPr>
          <p:nvPr/>
        </p:nvPicPr>
        <p:blipFill>
          <a:blip r:embed="rId8"/>
          <a:stretch>
            <a:fillRect/>
          </a:stretch>
        </p:blipFill>
        <p:spPr>
          <a:xfrm>
            <a:off x="2544739" y="2231765"/>
            <a:ext cx="13198522" cy="51900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 xmlns:a16="http://schemas.microsoft.com/office/drawing/2014/main" id="{33FA8CEF-FADB-EA59-48AC-F831896E0802}"/>
            </a:ext>
          </a:extLst>
        </p:cNvPr>
        <p:cNvGrpSpPr/>
        <p:nvPr/>
      </p:nvGrpSpPr>
      <p:grpSpPr>
        <a:xfrm>
          <a:off x="0" y="0"/>
          <a:ext cx="0" cy="0"/>
          <a:chOff x="0" y="0"/>
          <a:chExt cx="0" cy="0"/>
        </a:xfrm>
      </p:grpSpPr>
      <p:sp>
        <p:nvSpPr>
          <p:cNvPr id="109" name="Google Shape;109;p3">
            <a:extLst>
              <a:ext uri="{FF2B5EF4-FFF2-40B4-BE49-F238E27FC236}">
                <a16:creationId xmlns="" xmlns:a16="http://schemas.microsoft.com/office/drawing/2014/main" id="{63DAEFC5-08BB-9C0D-35BB-3890BBC06063}"/>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 xmlns:a16="http://schemas.microsoft.com/office/drawing/2014/main" id="{8054067D-F145-7CD9-4809-F2DF4FC121B6}"/>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 xmlns:a16="http://schemas.microsoft.com/office/drawing/2014/main" id="{405E4750-57D6-2392-7CC2-D2B5A8E7B789}"/>
              </a:ext>
            </a:extLst>
          </p:cNvPr>
          <p:cNvSpPr txBox="1"/>
          <p:nvPr/>
        </p:nvSpPr>
        <p:spPr>
          <a:xfrm>
            <a:off x="1149503" y="3162486"/>
            <a:ext cx="16230600" cy="990656"/>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Evaluation Metrics, Feedback Mechanisms, Continuous Improvement, Funding Sources and budget </a:t>
            </a:r>
            <a:r>
              <a:rPr lang="en-US" sz="2299" dirty="0" smtClean="0">
                <a:latin typeface="Roboto"/>
                <a:ea typeface="Roboto"/>
                <a:cs typeface="Roboto"/>
                <a:sym typeface="Roboto"/>
              </a:rPr>
              <a:t>information</a:t>
            </a: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 xmlns:a16="http://schemas.microsoft.com/office/drawing/2014/main" id="{F3F8EDD3-7EE1-1976-7663-5829590DA7D3}"/>
              </a:ext>
            </a:extLst>
          </p:cNvPr>
          <p:cNvSpPr txBox="1"/>
          <p:nvPr/>
        </p:nvSpPr>
        <p:spPr>
          <a:xfrm>
            <a:off x="1030287" y="514244"/>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Monitoring, Evaluation and Financing</a:t>
            </a:r>
            <a:endParaRPr lang="en-US" sz="7200" dirty="0"/>
          </a:p>
        </p:txBody>
      </p:sp>
      <p:sp>
        <p:nvSpPr>
          <p:cNvPr id="113" name="Google Shape;113;p3">
            <a:extLst>
              <a:ext uri="{FF2B5EF4-FFF2-40B4-BE49-F238E27FC236}">
                <a16:creationId xmlns="" xmlns:a16="http://schemas.microsoft.com/office/drawing/2014/main" id="{F4CB854F-09C5-6CA0-DCE4-C0E461743FA3}"/>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 xmlns:a16="http://schemas.microsoft.com/office/drawing/2014/main" id="{4F8F2B24-374D-954E-F14F-3558B4E9DBF4}"/>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 xmlns:a16="http://schemas.microsoft.com/office/drawing/2014/main" id="{38853E2B-61FF-F6BE-B202-D2E11AF1B475}"/>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Ορθογώνιο 1"/>
          <p:cNvSpPr/>
          <p:nvPr/>
        </p:nvSpPr>
        <p:spPr>
          <a:xfrm>
            <a:off x="3047999" y="4019968"/>
            <a:ext cx="14606893" cy="3276666"/>
          </a:xfrm>
          <a:prstGeom prst="rect">
            <a:avLst/>
          </a:prstGeom>
        </p:spPr>
        <p:txBody>
          <a:bodyPr wrap="square">
            <a:spAutoFit/>
          </a:bodyPr>
          <a:lstStyle/>
          <a:p>
            <a:r>
              <a:rPr lang="en-US" sz="2299" dirty="0" smtClean="0">
                <a:latin typeface="Roboto"/>
                <a:ea typeface="Roboto"/>
                <a:cs typeface="Roboto"/>
              </a:rPr>
              <a:t>Visitor </a:t>
            </a:r>
            <a:r>
              <a:rPr lang="en-US" sz="2299" dirty="0">
                <a:latin typeface="Roboto"/>
                <a:ea typeface="Roboto"/>
                <a:cs typeface="Roboto"/>
              </a:rPr>
              <a:t>satisfaction questionnaires for evaluating their experience</a:t>
            </a:r>
            <a:r>
              <a:rPr lang="en-US" sz="2299" dirty="0" smtClean="0">
                <a:latin typeface="Roboto"/>
                <a:ea typeface="Roboto"/>
                <a:cs typeface="Roboto"/>
              </a:rPr>
              <a:t>.</a:t>
            </a:r>
          </a:p>
          <a:p>
            <a:r>
              <a:rPr lang="en-US" sz="2299" dirty="0" smtClean="0">
                <a:latin typeface="Roboto"/>
                <a:ea typeface="Roboto"/>
                <a:cs typeface="Roboto"/>
              </a:rPr>
              <a:t>Economic </a:t>
            </a:r>
            <a:r>
              <a:rPr lang="en-US" sz="2299" dirty="0">
                <a:latin typeface="Roboto"/>
                <a:ea typeface="Roboto"/>
                <a:cs typeface="Roboto"/>
              </a:rPr>
              <a:t>indicators (e.g., revenue from visitors, increase in tourist flow).Preservation indicators (e.g., number of education programs, protection of traditional practices</a:t>
            </a:r>
            <a:r>
              <a:rPr lang="en-US" sz="2299" dirty="0" smtClean="0">
                <a:latin typeface="Roboto"/>
                <a:ea typeface="Roboto"/>
                <a:cs typeface="Roboto"/>
              </a:rPr>
              <a:t>).</a:t>
            </a:r>
          </a:p>
          <a:p>
            <a:endParaRPr lang="en-US" sz="2299">
              <a:latin typeface="Roboto"/>
              <a:ea typeface="Roboto"/>
              <a:cs typeface="Roboto"/>
            </a:endParaRPr>
          </a:p>
          <a:p>
            <a:endParaRPr lang="en-US" sz="2299" dirty="0" smtClean="0">
              <a:latin typeface="Roboto"/>
              <a:ea typeface="Roboto"/>
              <a:cs typeface="Roboto"/>
            </a:endParaRPr>
          </a:p>
          <a:p>
            <a:r>
              <a:rPr lang="en-US" sz="2299" dirty="0" smtClean="0">
                <a:latin typeface="Roboto"/>
                <a:ea typeface="Roboto"/>
                <a:cs typeface="Roboto"/>
              </a:rPr>
              <a:t>Feedback </a:t>
            </a:r>
            <a:r>
              <a:rPr lang="en-US" sz="2299" dirty="0">
                <a:latin typeface="Roboto"/>
                <a:ea typeface="Roboto"/>
                <a:cs typeface="Roboto"/>
              </a:rPr>
              <a:t>mechanisms include</a:t>
            </a:r>
            <a:r>
              <a:rPr lang="en-US" sz="2299" dirty="0" smtClean="0">
                <a:latin typeface="Roboto"/>
                <a:ea typeface="Roboto"/>
                <a:cs typeface="Roboto"/>
              </a:rPr>
              <a:t>:</a:t>
            </a:r>
          </a:p>
          <a:p>
            <a:r>
              <a:rPr lang="en-US" sz="2299" dirty="0" smtClean="0">
                <a:latin typeface="Roboto"/>
                <a:ea typeface="Roboto"/>
                <a:cs typeface="Roboto"/>
              </a:rPr>
              <a:t>Visitor </a:t>
            </a:r>
            <a:r>
              <a:rPr lang="en-US" sz="2299" dirty="0">
                <a:latin typeface="Roboto"/>
                <a:ea typeface="Roboto"/>
                <a:cs typeface="Roboto"/>
              </a:rPr>
              <a:t>questionnaires to evaluate their experience</a:t>
            </a:r>
            <a:r>
              <a:rPr lang="en-US" sz="2299" dirty="0" smtClean="0">
                <a:latin typeface="Roboto"/>
                <a:ea typeface="Roboto"/>
                <a:cs typeface="Roboto"/>
              </a:rPr>
              <a:t>. </a:t>
            </a:r>
          </a:p>
          <a:p>
            <a:r>
              <a:rPr lang="en-US" sz="2299" dirty="0" smtClean="0">
                <a:latin typeface="Roboto"/>
                <a:ea typeface="Roboto"/>
                <a:cs typeface="Roboto"/>
              </a:rPr>
              <a:t>Meetings </a:t>
            </a:r>
            <a:r>
              <a:rPr lang="en-US" sz="2299" dirty="0">
                <a:latin typeface="Roboto"/>
                <a:ea typeface="Roboto"/>
                <a:cs typeface="Roboto"/>
              </a:rPr>
              <a:t>with community members to collect opinions and suggestions</a:t>
            </a:r>
            <a:r>
              <a:rPr lang="en-US" sz="2299" dirty="0" smtClean="0">
                <a:latin typeface="Roboto"/>
                <a:ea typeface="Roboto"/>
                <a:cs typeface="Roboto"/>
              </a:rPr>
              <a:t>.</a:t>
            </a:r>
          </a:p>
          <a:p>
            <a:r>
              <a:rPr lang="en-US" sz="2299" dirty="0" smtClean="0">
                <a:latin typeface="Roboto"/>
                <a:ea typeface="Roboto"/>
                <a:cs typeface="Roboto"/>
              </a:rPr>
              <a:t>Online </a:t>
            </a:r>
            <a:r>
              <a:rPr lang="en-US" sz="2299" dirty="0">
                <a:latin typeface="Roboto"/>
                <a:ea typeface="Roboto"/>
                <a:cs typeface="Roboto"/>
              </a:rPr>
              <a:t>platforms for continuous communication and monitoring of participant satisfaction and needs</a:t>
            </a:r>
            <a:r>
              <a:rPr lang="en-US" sz="2299" dirty="0" smtClean="0">
                <a:latin typeface="Roboto"/>
                <a:ea typeface="Roboto"/>
                <a:cs typeface="Roboto"/>
              </a:rPr>
              <a:t>.</a:t>
            </a:r>
          </a:p>
        </p:txBody>
      </p:sp>
    </p:spTree>
    <p:extLst>
      <p:ext uri="{BB962C8B-B14F-4D97-AF65-F5344CB8AC3E}">
        <p14:creationId xmlns:p14="http://schemas.microsoft.com/office/powerpoint/2010/main" val="3350390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 xmlns:a16="http://schemas.microsoft.com/office/drawing/2014/main" id="{33FA8CEF-FADB-EA59-48AC-F831896E0802}"/>
            </a:ext>
          </a:extLst>
        </p:cNvPr>
        <p:cNvGrpSpPr/>
        <p:nvPr/>
      </p:nvGrpSpPr>
      <p:grpSpPr>
        <a:xfrm>
          <a:off x="0" y="0"/>
          <a:ext cx="0" cy="0"/>
          <a:chOff x="0" y="0"/>
          <a:chExt cx="0" cy="0"/>
        </a:xfrm>
      </p:grpSpPr>
      <p:sp>
        <p:nvSpPr>
          <p:cNvPr id="109" name="Google Shape;109;p3">
            <a:extLst>
              <a:ext uri="{FF2B5EF4-FFF2-40B4-BE49-F238E27FC236}">
                <a16:creationId xmlns="" xmlns:a16="http://schemas.microsoft.com/office/drawing/2014/main" id="{63DAEFC5-08BB-9C0D-35BB-3890BBC06063}"/>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 xmlns:a16="http://schemas.microsoft.com/office/drawing/2014/main" id="{8054067D-F145-7CD9-4809-F2DF4FC121B6}"/>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 xmlns:a16="http://schemas.microsoft.com/office/drawing/2014/main" id="{405E4750-57D6-2392-7CC2-D2B5A8E7B789}"/>
              </a:ext>
            </a:extLst>
          </p:cNvPr>
          <p:cNvSpPr txBox="1"/>
          <p:nvPr/>
        </p:nvSpPr>
        <p:spPr>
          <a:xfrm>
            <a:off x="1149503" y="3162486"/>
            <a:ext cx="16230600" cy="990656"/>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Evaluation Metrics, Feedback Mechanisms, Continuous Improvement, Funding Sources and budget </a:t>
            </a:r>
            <a:r>
              <a:rPr lang="en-US" sz="2299" dirty="0" smtClean="0">
                <a:latin typeface="Roboto"/>
                <a:ea typeface="Roboto"/>
                <a:cs typeface="Roboto"/>
                <a:sym typeface="Roboto"/>
              </a:rPr>
              <a:t>information</a:t>
            </a: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 xmlns:a16="http://schemas.microsoft.com/office/drawing/2014/main" id="{F3F8EDD3-7EE1-1976-7663-5829590DA7D3}"/>
              </a:ext>
            </a:extLst>
          </p:cNvPr>
          <p:cNvSpPr txBox="1"/>
          <p:nvPr/>
        </p:nvSpPr>
        <p:spPr>
          <a:xfrm>
            <a:off x="1030287" y="514244"/>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Monitoring, Evaluation and Financing</a:t>
            </a:r>
            <a:endParaRPr lang="en-US" sz="7200" dirty="0"/>
          </a:p>
        </p:txBody>
      </p:sp>
      <p:sp>
        <p:nvSpPr>
          <p:cNvPr id="113" name="Google Shape;113;p3">
            <a:extLst>
              <a:ext uri="{FF2B5EF4-FFF2-40B4-BE49-F238E27FC236}">
                <a16:creationId xmlns="" xmlns:a16="http://schemas.microsoft.com/office/drawing/2014/main" id="{F4CB854F-09C5-6CA0-DCE4-C0E461743FA3}"/>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 xmlns:a16="http://schemas.microsoft.com/office/drawing/2014/main" id="{4F8F2B24-374D-954E-F14F-3558B4E9DBF4}"/>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 xmlns:a16="http://schemas.microsoft.com/office/drawing/2014/main" id="{38853E2B-61FF-F6BE-B202-D2E11AF1B475}"/>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Ορθογώνιο 1"/>
          <p:cNvSpPr/>
          <p:nvPr/>
        </p:nvSpPr>
        <p:spPr>
          <a:xfrm>
            <a:off x="3047999" y="3912394"/>
            <a:ext cx="14606893" cy="3630481"/>
          </a:xfrm>
          <a:prstGeom prst="rect">
            <a:avLst/>
          </a:prstGeom>
        </p:spPr>
        <p:txBody>
          <a:bodyPr wrap="square">
            <a:spAutoFit/>
          </a:bodyPr>
          <a:lstStyle/>
          <a:p>
            <a:endParaRPr lang="en-US" sz="2299" dirty="0" smtClean="0">
              <a:latin typeface="Roboto"/>
              <a:ea typeface="Roboto"/>
              <a:cs typeface="Roboto"/>
            </a:endParaRPr>
          </a:p>
          <a:p>
            <a:endParaRPr lang="en-US" sz="2299" dirty="0">
              <a:latin typeface="Roboto"/>
              <a:ea typeface="Roboto"/>
              <a:cs typeface="Roboto"/>
            </a:endParaRPr>
          </a:p>
          <a:p>
            <a:r>
              <a:rPr lang="en-US" sz="2299" dirty="0" smtClean="0">
                <a:latin typeface="Roboto"/>
                <a:ea typeface="Roboto"/>
                <a:cs typeface="Roboto"/>
              </a:rPr>
              <a:t>Based </a:t>
            </a:r>
            <a:r>
              <a:rPr lang="en-US" sz="2299" dirty="0">
                <a:latin typeface="Roboto"/>
                <a:ea typeface="Roboto"/>
                <a:cs typeface="Roboto"/>
              </a:rPr>
              <a:t>on evaluation results, adjustments were made such as</a:t>
            </a:r>
            <a:r>
              <a:rPr lang="en-US" sz="2299" dirty="0" smtClean="0">
                <a:latin typeface="Roboto"/>
                <a:ea typeface="Roboto"/>
                <a:cs typeface="Roboto"/>
              </a:rPr>
              <a:t>:</a:t>
            </a:r>
          </a:p>
          <a:p>
            <a:r>
              <a:rPr lang="en-US" sz="2299" dirty="0" smtClean="0">
                <a:latin typeface="Roboto"/>
                <a:ea typeface="Roboto"/>
                <a:cs typeface="Roboto"/>
              </a:rPr>
              <a:t>Improving </a:t>
            </a:r>
            <a:r>
              <a:rPr lang="en-US" sz="2299" dirty="0">
                <a:latin typeface="Roboto"/>
                <a:ea typeface="Roboto"/>
                <a:cs typeface="Roboto"/>
              </a:rPr>
              <a:t>educational programs for better interaction with visitors</a:t>
            </a:r>
            <a:r>
              <a:rPr lang="en-US" sz="2299" dirty="0" smtClean="0">
                <a:latin typeface="Roboto"/>
                <a:ea typeface="Roboto"/>
                <a:cs typeface="Roboto"/>
              </a:rPr>
              <a:t>.</a:t>
            </a:r>
          </a:p>
          <a:p>
            <a:r>
              <a:rPr lang="en-US" sz="2299" dirty="0" smtClean="0">
                <a:latin typeface="Roboto"/>
                <a:ea typeface="Roboto"/>
                <a:cs typeface="Roboto"/>
              </a:rPr>
              <a:t>Adjusting </a:t>
            </a:r>
            <a:r>
              <a:rPr lang="en-US" sz="2299" dirty="0">
                <a:latin typeface="Roboto"/>
                <a:ea typeface="Roboto"/>
                <a:cs typeface="Roboto"/>
              </a:rPr>
              <a:t>operating hours to better serve the tourist public</a:t>
            </a:r>
            <a:r>
              <a:rPr lang="en-US" sz="2299" dirty="0" smtClean="0">
                <a:latin typeface="Roboto"/>
                <a:ea typeface="Roboto"/>
                <a:cs typeface="Roboto"/>
              </a:rPr>
              <a:t>.</a:t>
            </a:r>
          </a:p>
          <a:p>
            <a:r>
              <a:rPr lang="en-US" sz="2299" dirty="0" smtClean="0">
                <a:latin typeface="Roboto"/>
                <a:ea typeface="Roboto"/>
                <a:cs typeface="Roboto"/>
              </a:rPr>
              <a:t>Upgrading </a:t>
            </a:r>
            <a:r>
              <a:rPr lang="en-US" sz="2299" dirty="0">
                <a:latin typeface="Roboto"/>
                <a:ea typeface="Roboto"/>
                <a:cs typeface="Roboto"/>
              </a:rPr>
              <a:t>infrastructure to reduce the environmental footprint and enhance sustainability</a:t>
            </a:r>
            <a:r>
              <a:rPr lang="en-US" sz="2299" dirty="0" smtClean="0">
                <a:latin typeface="Roboto"/>
                <a:ea typeface="Roboto"/>
                <a:cs typeface="Roboto"/>
              </a:rPr>
              <a:t>.</a:t>
            </a:r>
          </a:p>
          <a:p>
            <a:endParaRPr lang="en-US" sz="2299" dirty="0">
              <a:latin typeface="Roboto"/>
              <a:ea typeface="Roboto"/>
              <a:cs typeface="Roboto"/>
            </a:endParaRPr>
          </a:p>
          <a:p>
            <a:r>
              <a:rPr lang="en-US" sz="2299" dirty="0" smtClean="0">
                <a:latin typeface="Roboto"/>
                <a:ea typeface="Roboto"/>
                <a:cs typeface="Roboto"/>
              </a:rPr>
              <a:t>The </a:t>
            </a:r>
            <a:r>
              <a:rPr lang="en-US" sz="2299" dirty="0">
                <a:latin typeface="Roboto"/>
                <a:ea typeface="Roboto"/>
                <a:cs typeface="Roboto"/>
              </a:rPr>
              <a:t>Best Practice is funded through private and public resources. Implementation costs include the development of educational programs, infrastructure maintenance, and promotion of tourism activities. Maintenance costs relate to the upkeep of exhibitions and program management</a:t>
            </a:r>
            <a:r>
              <a:rPr lang="en-US" dirty="0" smtClean="0"/>
              <a:t>.</a:t>
            </a:r>
            <a:endParaRPr lang="el-GR" dirty="0"/>
          </a:p>
        </p:txBody>
      </p:sp>
    </p:spTree>
    <p:extLst>
      <p:ext uri="{BB962C8B-B14F-4D97-AF65-F5344CB8AC3E}">
        <p14:creationId xmlns:p14="http://schemas.microsoft.com/office/powerpoint/2010/main" val="1404176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 xmlns:a16="http://schemas.microsoft.com/office/drawing/2014/main" id="{86782575-12D5-1C85-8DFA-55EC8F723196}"/>
            </a:ext>
          </a:extLst>
        </p:cNvPr>
        <p:cNvGrpSpPr/>
        <p:nvPr/>
      </p:nvGrpSpPr>
      <p:grpSpPr>
        <a:xfrm>
          <a:off x="0" y="0"/>
          <a:ext cx="0" cy="0"/>
          <a:chOff x="0" y="0"/>
          <a:chExt cx="0" cy="0"/>
        </a:xfrm>
      </p:grpSpPr>
      <p:sp>
        <p:nvSpPr>
          <p:cNvPr id="98" name="Google Shape;98;p2">
            <a:extLst>
              <a:ext uri="{FF2B5EF4-FFF2-40B4-BE49-F238E27FC236}">
                <a16:creationId xmlns="" xmlns:a16="http://schemas.microsoft.com/office/drawing/2014/main" id="{F328A03C-83BA-BE29-C310-5E111B68D852}"/>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 xmlns:a16="http://schemas.microsoft.com/office/drawing/2014/main" id="{8942E37B-1DC1-CF36-9C9C-4E1FADE0FFAF}"/>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 xmlns:a16="http://schemas.microsoft.com/office/drawing/2014/main" id="{254A1517-D58C-75AE-ED4D-A0CEC7A125CF}"/>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 xmlns:a16="http://schemas.microsoft.com/office/drawing/2014/main" id="{F9870CD3-567A-1B6B-76B6-C79E2CCFA052}"/>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Replicability and Scalability</a:t>
            </a:r>
            <a:endParaRPr dirty="0"/>
          </a:p>
        </p:txBody>
      </p:sp>
      <p:sp>
        <p:nvSpPr>
          <p:cNvPr id="103" name="Google Shape;103;p2">
            <a:extLst>
              <a:ext uri="{FF2B5EF4-FFF2-40B4-BE49-F238E27FC236}">
                <a16:creationId xmlns="" xmlns:a16="http://schemas.microsoft.com/office/drawing/2014/main" id="{A3874828-A0AA-BD1A-0459-B37EB5015CB5}"/>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 xmlns:a16="http://schemas.microsoft.com/office/drawing/2014/main" id="{07BB8E22-7852-32AA-8A20-3AF9DC40A942}"/>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 xmlns:a16="http://schemas.microsoft.com/office/drawing/2014/main" id="{CE0FF2A8-4917-6BE3-4766-F44A78391096}"/>
              </a:ext>
            </a:extLst>
          </p:cNvPr>
          <p:cNvSpPr txBox="1"/>
          <p:nvPr/>
        </p:nvSpPr>
        <p:spPr>
          <a:xfrm>
            <a:off x="1028700" y="2608221"/>
            <a:ext cx="16230600" cy="990656"/>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Transferability, Challenges and Barriers, Potential For </a:t>
            </a:r>
            <a:r>
              <a:rPr lang="en-US" sz="2299" dirty="0" smtClean="0">
                <a:latin typeface="Roboto"/>
                <a:ea typeface="Roboto"/>
                <a:cs typeface="Roboto"/>
                <a:sym typeface="Roboto"/>
              </a:rPr>
              <a:t>Expansion</a:t>
            </a: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3" name="Ορθογώνιο 2"/>
          <p:cNvSpPr/>
          <p:nvPr/>
        </p:nvSpPr>
        <p:spPr>
          <a:xfrm>
            <a:off x="2779059" y="4127838"/>
            <a:ext cx="14863482" cy="3984296"/>
          </a:xfrm>
          <a:prstGeom prst="rect">
            <a:avLst/>
          </a:prstGeom>
        </p:spPr>
        <p:txBody>
          <a:bodyPr wrap="square">
            <a:spAutoFit/>
          </a:bodyPr>
          <a:lstStyle/>
          <a:p>
            <a:r>
              <a:rPr lang="en-US" sz="2299" dirty="0" smtClean="0">
                <a:latin typeface="Roboto"/>
                <a:ea typeface="Roboto"/>
                <a:cs typeface="Roboto"/>
              </a:rPr>
              <a:t>The </a:t>
            </a:r>
            <a:r>
              <a:rPr lang="en-US" sz="2299" dirty="0">
                <a:latin typeface="Roboto"/>
                <a:ea typeface="Roboto"/>
                <a:cs typeface="Roboto"/>
              </a:rPr>
              <a:t>lessons learned include the value of active local community participation and the importance of sustainability. The Best Practice can be adapted to other contexts by integrating local traditions and partnerships with local organizations, tailoring activities to the specific needs and resources of each area</a:t>
            </a:r>
            <a:r>
              <a:rPr lang="en-US" sz="2299" dirty="0" smtClean="0">
                <a:latin typeface="Roboto"/>
                <a:ea typeface="Roboto"/>
                <a:cs typeface="Roboto"/>
              </a:rPr>
              <a:t>.</a:t>
            </a:r>
          </a:p>
          <a:p>
            <a:endParaRPr lang="en-US" sz="2299" dirty="0">
              <a:latin typeface="Roboto"/>
              <a:ea typeface="Roboto"/>
              <a:cs typeface="Roboto"/>
            </a:endParaRPr>
          </a:p>
          <a:p>
            <a:r>
              <a:rPr lang="en-US" sz="2299" dirty="0" smtClean="0">
                <a:latin typeface="Roboto"/>
                <a:ea typeface="Roboto"/>
                <a:cs typeface="Roboto"/>
              </a:rPr>
              <a:t>The </a:t>
            </a:r>
            <a:r>
              <a:rPr lang="en-US" sz="2299" dirty="0">
                <a:latin typeface="Roboto"/>
                <a:ea typeface="Roboto"/>
                <a:cs typeface="Roboto"/>
              </a:rPr>
              <a:t>main challenges included the initial lack of community participation and economic sustainability. Strategies for addressing these included strengthening communication with the community through meetings and seeking multiple funding sources to ensure the continuity of actions</a:t>
            </a:r>
            <a:r>
              <a:rPr lang="en-US" sz="2299" dirty="0" smtClean="0">
                <a:latin typeface="Roboto"/>
                <a:ea typeface="Roboto"/>
                <a:cs typeface="Roboto"/>
              </a:rPr>
              <a:t>.</a:t>
            </a:r>
          </a:p>
          <a:p>
            <a:endParaRPr lang="en-US" sz="2299" dirty="0">
              <a:latin typeface="Roboto"/>
              <a:ea typeface="Roboto"/>
              <a:cs typeface="Roboto"/>
            </a:endParaRPr>
          </a:p>
          <a:p>
            <a:r>
              <a:rPr lang="en-US" sz="2299" dirty="0" smtClean="0">
                <a:latin typeface="Roboto"/>
                <a:ea typeface="Roboto"/>
                <a:cs typeface="Roboto"/>
              </a:rPr>
              <a:t>The </a:t>
            </a:r>
            <a:r>
              <a:rPr lang="en-US" sz="2299" dirty="0">
                <a:latin typeface="Roboto"/>
                <a:ea typeface="Roboto"/>
                <a:cs typeface="Roboto"/>
              </a:rPr>
              <a:t>Best Practice can be expanded to other regions with similar cultural traditions, adapting activities to local needs. It can also be expanded internationally through transnational collaborations and the promotion of sustainable tourism models that protect cultural heritage</a:t>
            </a:r>
            <a:r>
              <a:rPr lang="en-US" dirty="0"/>
              <a:t>."</a:t>
            </a:r>
            <a:endParaRPr lang="el-GR" dirty="0"/>
          </a:p>
        </p:txBody>
      </p:sp>
    </p:spTree>
    <p:extLst>
      <p:ext uri="{BB962C8B-B14F-4D97-AF65-F5344CB8AC3E}">
        <p14:creationId xmlns:p14="http://schemas.microsoft.com/office/powerpoint/2010/main" val="3768764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 xmlns:a16="http://schemas.microsoft.com/office/drawing/2014/main" id="{2D922F44-1C44-FFD9-2934-48B73CEE98D2}"/>
            </a:ext>
          </a:extLst>
        </p:cNvPr>
        <p:cNvGrpSpPr/>
        <p:nvPr/>
      </p:nvGrpSpPr>
      <p:grpSpPr>
        <a:xfrm>
          <a:off x="0" y="0"/>
          <a:ext cx="0" cy="0"/>
          <a:chOff x="0" y="0"/>
          <a:chExt cx="0" cy="0"/>
        </a:xfrm>
      </p:grpSpPr>
      <p:sp>
        <p:nvSpPr>
          <p:cNvPr id="109" name="Google Shape;109;p3">
            <a:extLst>
              <a:ext uri="{FF2B5EF4-FFF2-40B4-BE49-F238E27FC236}">
                <a16:creationId xmlns="" xmlns:a16="http://schemas.microsoft.com/office/drawing/2014/main" id="{B1ACD488-7D73-186E-27E4-87EBF265012C}"/>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 xmlns:a16="http://schemas.microsoft.com/office/drawing/2014/main" id="{17A73C09-E977-6621-D1A2-6813C15B1671}"/>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 xmlns:a16="http://schemas.microsoft.com/office/drawing/2014/main" id="{5E2A4229-BBF8-56EB-023A-CAC38A9EBBE3}"/>
              </a:ext>
            </a:extLst>
          </p:cNvPr>
          <p:cNvSpPr txBox="1"/>
          <p:nvPr/>
        </p:nvSpPr>
        <p:spPr>
          <a:xfrm>
            <a:off x="1028700" y="2608221"/>
            <a:ext cx="16230600" cy="6439263"/>
          </a:xfrm>
          <a:prstGeom prst="rect">
            <a:avLst/>
          </a:prstGeom>
          <a:noFill/>
          <a:ln>
            <a:noFill/>
          </a:ln>
        </p:spPr>
        <p:txBody>
          <a:bodyPr spcFirstLastPara="1" wrap="square" lIns="0" tIns="0" rIns="0" bIns="0" anchor="t" anchorCtr="0">
            <a:spAutoFit/>
          </a:bodyPr>
          <a:lstStyle/>
          <a:p>
            <a:pPr marL="342900" marR="0" lvl="0" indent="-342900" algn="just" rtl="0">
              <a:lnSpc>
                <a:spcPct val="140017"/>
              </a:lnSpc>
              <a:spcBef>
                <a:spcPts val="0"/>
              </a:spcBef>
              <a:spcAft>
                <a:spcPts val="0"/>
              </a:spcAft>
              <a:buFont typeface="Arial" panose="020B0604020202020204" pitchFamily="34" charset="0"/>
              <a:buChar char="•"/>
            </a:pPr>
            <a:endParaRPr lang="en-US" sz="2299" dirty="0">
              <a:latin typeface="Roboto"/>
              <a:ea typeface="Roboto"/>
              <a:cs typeface="Roboto"/>
              <a:sym typeface="Roboto"/>
            </a:endParaRPr>
          </a:p>
          <a:p>
            <a:pPr marL="342900" lvl="0" indent="-342900" algn="just">
              <a:lnSpc>
                <a:spcPct val="140017"/>
              </a:lnSpc>
              <a:buFont typeface="Arial" panose="020B0604020202020204" pitchFamily="34" charset="0"/>
              <a:buChar char="•"/>
            </a:pPr>
            <a:r>
              <a:rPr lang="en-US" sz="2299" dirty="0">
                <a:latin typeface="Roboto"/>
                <a:ea typeface="Roboto"/>
                <a:cs typeface="Roboto"/>
              </a:rPr>
              <a:t>Traditional music and instruments as a means of preserving local heritage</a:t>
            </a:r>
            <a:r>
              <a:rPr lang="en-US" sz="2299" dirty="0" smtClean="0">
                <a:latin typeface="Roboto"/>
                <a:ea typeface="Roboto"/>
                <a:cs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rPr>
              <a:t>Local </a:t>
            </a:r>
            <a:r>
              <a:rPr lang="en-US" sz="2299" dirty="0">
                <a:latin typeface="Roboto"/>
                <a:ea typeface="Roboto"/>
                <a:cs typeface="Roboto"/>
              </a:rPr>
              <a:t>music workshops for tourists, enhancing the interconnection of culture and tourism</a:t>
            </a:r>
            <a:r>
              <a:rPr lang="en-US" sz="2299" dirty="0" smtClean="0">
                <a:latin typeface="Roboto"/>
                <a:ea typeface="Roboto"/>
                <a:cs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rPr>
              <a:t>Participation </a:t>
            </a:r>
            <a:r>
              <a:rPr lang="en-US" sz="2299" dirty="0">
                <a:latin typeface="Roboto"/>
                <a:ea typeface="Roboto"/>
                <a:cs typeface="Roboto"/>
              </a:rPr>
              <a:t>of the local community in the preservation and promotion of cultural heritage</a:t>
            </a:r>
            <a:r>
              <a:rPr lang="en-US" sz="2299" dirty="0" smtClean="0">
                <a:latin typeface="Roboto"/>
                <a:ea typeface="Roboto"/>
                <a:cs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rPr>
              <a:t>Attracting </a:t>
            </a:r>
            <a:r>
              <a:rPr lang="en-US" sz="2299" dirty="0">
                <a:latin typeface="Roboto"/>
                <a:ea typeface="Roboto"/>
                <a:cs typeface="Roboto"/>
              </a:rPr>
              <a:t>tourists, increasing demand for local services</a:t>
            </a:r>
            <a:r>
              <a:rPr lang="en-US" sz="2299" dirty="0" smtClean="0">
                <a:latin typeface="Roboto"/>
                <a:ea typeface="Roboto"/>
                <a:cs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rPr>
              <a:t>Improvement </a:t>
            </a:r>
            <a:r>
              <a:rPr lang="en-US" sz="2299" dirty="0">
                <a:latin typeface="Roboto"/>
                <a:ea typeface="Roboto"/>
                <a:cs typeface="Roboto"/>
              </a:rPr>
              <a:t>of infrastructure due to increased tourist traffic</a:t>
            </a:r>
            <a:r>
              <a:rPr lang="en-US" sz="2299" dirty="0" smtClean="0">
                <a:latin typeface="Roboto"/>
                <a:ea typeface="Roboto"/>
                <a:cs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rPr>
              <a:t>Reduced </a:t>
            </a:r>
            <a:r>
              <a:rPr lang="en-US" sz="2299" dirty="0">
                <a:latin typeface="Roboto"/>
                <a:ea typeface="Roboto"/>
                <a:cs typeface="Roboto"/>
              </a:rPr>
              <a:t>environmental footprint through the use of local products and traditional practices</a:t>
            </a:r>
            <a:r>
              <a:rPr lang="en-US" sz="2299" dirty="0" smtClean="0">
                <a:latin typeface="Roboto"/>
                <a:ea typeface="Roboto"/>
                <a:cs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rPr>
              <a:t>Highlighting </a:t>
            </a:r>
            <a:r>
              <a:rPr lang="en-US" sz="2299" dirty="0">
                <a:latin typeface="Roboto"/>
                <a:ea typeface="Roboto"/>
                <a:cs typeface="Roboto"/>
              </a:rPr>
              <a:t>local production and the use of environmentally friendly materials</a:t>
            </a:r>
            <a:r>
              <a:rPr lang="en-US" sz="2299" dirty="0" smtClean="0">
                <a:latin typeface="Roboto"/>
                <a:ea typeface="Roboto"/>
                <a:cs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rPr>
              <a:t>Enrichment </a:t>
            </a:r>
            <a:r>
              <a:rPr lang="en-US" sz="2299" dirty="0">
                <a:latin typeface="Roboto"/>
                <a:ea typeface="Roboto"/>
                <a:cs typeface="Roboto"/>
              </a:rPr>
              <a:t>of the tourist experience, visitor satisfaction questionnaires</a:t>
            </a:r>
            <a:r>
              <a:rPr lang="en-US" sz="2299" dirty="0" smtClean="0">
                <a:latin typeface="Roboto"/>
                <a:ea typeface="Roboto"/>
                <a:cs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rPr>
              <a:t>Improvement </a:t>
            </a:r>
            <a:r>
              <a:rPr lang="en-US" sz="2299" dirty="0">
                <a:latin typeface="Roboto"/>
                <a:ea typeface="Roboto"/>
                <a:cs typeface="Roboto"/>
              </a:rPr>
              <a:t>of educational programs for better visitor interaction</a:t>
            </a:r>
            <a:r>
              <a:rPr lang="en-US" sz="2299" dirty="0" smtClean="0">
                <a:latin typeface="Roboto"/>
                <a:ea typeface="Roboto"/>
                <a:cs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rPr>
              <a:t>Collaboration </a:t>
            </a:r>
            <a:r>
              <a:rPr lang="en-US" sz="2299" dirty="0">
                <a:latin typeface="Roboto"/>
                <a:ea typeface="Roboto"/>
                <a:cs typeface="Roboto"/>
              </a:rPr>
              <a:t>with local producers, organizations, and businesses for sustainable tourism.</a:t>
            </a:r>
            <a:endParaRPr sz="2299" dirty="0">
              <a:latin typeface="Roboto"/>
              <a:ea typeface="Roboto"/>
              <a:cs typeface="Roboto"/>
            </a:endParaRPr>
          </a:p>
          <a:p>
            <a:pPr marL="342900" marR="0" lvl="0" indent="-342900" algn="just" rtl="0">
              <a:lnSpc>
                <a:spcPct val="140017"/>
              </a:lnSpc>
              <a:spcBef>
                <a:spcPts val="0"/>
              </a:spcBef>
              <a:spcAft>
                <a:spcPts val="0"/>
              </a:spcAft>
              <a:buFont typeface="Arial" panose="020B0604020202020204" pitchFamily="34" charset="0"/>
              <a:buChar char="•"/>
            </a:pPr>
            <a:endParaRPr sz="2299" b="0" i="0" u="none" strike="noStrike" cap="none" dirty="0">
              <a:solidFill>
                <a:srgbClr val="000000"/>
              </a:solidFill>
              <a:latin typeface="Roboto"/>
              <a:ea typeface="Roboto"/>
              <a:cs typeface="Roboto"/>
              <a:sym typeface="Roboto"/>
            </a:endParaRPr>
          </a:p>
          <a:p>
            <a:pPr marL="342900" marR="0" lvl="0" indent="-342900" algn="just" rtl="0">
              <a:lnSpc>
                <a:spcPct val="140017"/>
              </a:lnSpc>
              <a:spcBef>
                <a:spcPts val="0"/>
              </a:spcBef>
              <a:spcAft>
                <a:spcPts val="0"/>
              </a:spcAft>
              <a:buFont typeface="Arial" panose="020B0604020202020204" pitchFamily="34" charset="0"/>
              <a:buChar char="•"/>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 xmlns:a16="http://schemas.microsoft.com/office/drawing/2014/main" id="{E2FC0ABE-13EC-8C79-1A3D-D7E8938D57B6}"/>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Key </a:t>
            </a:r>
            <a:r>
              <a:rPr lang="en-US" sz="7000" b="1" i="0" u="none" strike="noStrike" cap="none" dirty="0" err="1">
                <a:solidFill>
                  <a:srgbClr val="6550A3"/>
                </a:solidFill>
                <a:latin typeface="Roboto"/>
                <a:ea typeface="Roboto"/>
                <a:cs typeface="Roboto"/>
                <a:sym typeface="Roboto"/>
              </a:rPr>
              <a:t>Conclusions&amp;Takeaways</a:t>
            </a:r>
            <a:endParaRPr dirty="0"/>
          </a:p>
        </p:txBody>
      </p:sp>
      <p:sp>
        <p:nvSpPr>
          <p:cNvPr id="113" name="Google Shape;113;p3">
            <a:extLst>
              <a:ext uri="{FF2B5EF4-FFF2-40B4-BE49-F238E27FC236}">
                <a16:creationId xmlns="" xmlns:a16="http://schemas.microsoft.com/office/drawing/2014/main" id="{55BC7190-20BF-9981-751F-AF6ACAE03440}"/>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 xmlns:a16="http://schemas.microsoft.com/office/drawing/2014/main" id="{932AC311-5D77-2B04-A143-571C85F1A758}"/>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 xmlns:a16="http://schemas.microsoft.com/office/drawing/2014/main" id="{75321FC4-EE3B-FECC-36A9-8FE5C74CE049}"/>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12" name="Ορθογώνιο 11"/>
          <p:cNvSpPr/>
          <p:nvPr/>
        </p:nvSpPr>
        <p:spPr>
          <a:xfrm>
            <a:off x="1155779" y="2452317"/>
            <a:ext cx="2787943" cy="338554"/>
          </a:xfrm>
          <a:prstGeom prst="rect">
            <a:avLst/>
          </a:prstGeom>
        </p:spPr>
        <p:txBody>
          <a:bodyPr wrap="none">
            <a:spAutoFit/>
          </a:bodyPr>
          <a:lstStyle/>
          <a:p>
            <a:r>
              <a:rPr lang="en-US" sz="1600" dirty="0">
                <a:hlinkClick r:id="rId6"/>
              </a:rPr>
              <a:t>https://www.thirathen.com/gr</a:t>
            </a:r>
            <a:endParaRPr lang="el-GR" sz="1600" dirty="0"/>
          </a:p>
        </p:txBody>
      </p:sp>
    </p:spTree>
    <p:extLst>
      <p:ext uri="{BB962C8B-B14F-4D97-AF65-F5344CB8AC3E}">
        <p14:creationId xmlns:p14="http://schemas.microsoft.com/office/powerpoint/2010/main" val="971033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F4E7"/>
        </a:solidFill>
        <a:effectLst/>
      </p:bgPr>
    </p:bg>
    <p:spTree>
      <p:nvGrpSpPr>
        <p:cNvPr id="1" name="Shape 129"/>
        <p:cNvGrpSpPr/>
        <p:nvPr/>
      </p:nvGrpSpPr>
      <p:grpSpPr>
        <a:xfrm>
          <a:off x="0" y="0"/>
          <a:ext cx="0" cy="0"/>
          <a:chOff x="0" y="0"/>
          <a:chExt cx="0" cy="0"/>
        </a:xfrm>
      </p:grpSpPr>
      <p:sp>
        <p:nvSpPr>
          <p:cNvPr id="130" name="Google Shape;130;p5"/>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31" name="Google Shape;131;p5"/>
          <p:cNvSpPr txBox="1"/>
          <p:nvPr/>
        </p:nvSpPr>
        <p:spPr>
          <a:xfrm>
            <a:off x="3566240" y="3907425"/>
            <a:ext cx="11155519" cy="2406650"/>
          </a:xfrm>
          <a:prstGeom prst="rect">
            <a:avLst/>
          </a:prstGeom>
          <a:noFill/>
          <a:ln>
            <a:noFill/>
          </a:ln>
        </p:spPr>
        <p:txBody>
          <a:bodyPr spcFirstLastPara="1" wrap="square" lIns="0" tIns="0" rIns="0" bIns="0" anchor="t" anchorCtr="0">
            <a:spAutoFit/>
          </a:bodyPr>
          <a:lstStyle/>
          <a:p>
            <a:pPr marL="0" marR="0" lvl="0" indent="0" algn="ctr" rtl="0">
              <a:lnSpc>
                <a:spcPct val="140002"/>
              </a:lnSpc>
              <a:spcBef>
                <a:spcPts val="0"/>
              </a:spcBef>
              <a:spcAft>
                <a:spcPts val="0"/>
              </a:spcAft>
              <a:buNone/>
            </a:pPr>
            <a:r>
              <a:rPr lang="en-US" sz="13999" b="1" i="0" u="none" strike="noStrike" cap="none">
                <a:solidFill>
                  <a:srgbClr val="6550A3"/>
                </a:solidFill>
                <a:latin typeface="Roboto"/>
                <a:ea typeface="Roboto"/>
                <a:cs typeface="Roboto"/>
                <a:sym typeface="Roboto"/>
              </a:rPr>
              <a:t>Thank You !</a:t>
            </a:r>
            <a:endParaRPr/>
          </a:p>
        </p:txBody>
      </p:sp>
      <p:sp>
        <p:nvSpPr>
          <p:cNvPr id="132" name="Google Shape;132;p5"/>
          <p:cNvSpPr/>
          <p:nvPr/>
        </p:nvSpPr>
        <p:spPr>
          <a:xfrm>
            <a:off x="5770504" y="1860267"/>
            <a:ext cx="6254426" cy="1120196"/>
          </a:xfrm>
          <a:custGeom>
            <a:avLst/>
            <a:gdLst/>
            <a:ahLst/>
            <a:cxnLst/>
            <a:rect l="l" t="t" r="r" b="b"/>
            <a:pathLst>
              <a:path w="6254426" h="1120196" extrusionOk="0">
                <a:moveTo>
                  <a:pt x="0" y="0"/>
                </a:moveTo>
                <a:lnTo>
                  <a:pt x="6254426" y="0"/>
                </a:lnTo>
                <a:lnTo>
                  <a:pt x="6254426" y="1120196"/>
                </a:lnTo>
                <a:lnTo>
                  <a:pt x="0" y="1120196"/>
                </a:lnTo>
                <a:lnTo>
                  <a:pt x="0" y="0"/>
                </a:lnTo>
                <a:close/>
              </a:path>
            </a:pathLst>
          </a:custGeom>
          <a:blipFill rotWithShape="1">
            <a:blip r:embed="rId4">
              <a:alphaModFix/>
            </a:blip>
            <a:stretch>
              <a:fillRect/>
            </a:stretch>
          </a:blipFill>
          <a:ln>
            <a:noFill/>
          </a:ln>
        </p:spPr>
        <p:txBody>
          <a:bodyPr/>
          <a:lstStyle/>
          <a:p>
            <a:endParaRPr lang="en-US"/>
          </a:p>
        </p:txBody>
      </p:sp>
      <p:sp>
        <p:nvSpPr>
          <p:cNvPr id="133" name="Google Shape;133;p5"/>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5">
              <a:alphaModFix/>
            </a:blip>
            <a:stretch>
              <a:fillRect t="-42947"/>
            </a:stretch>
          </a:blipFill>
          <a:ln>
            <a:noFill/>
          </a:ln>
        </p:spPr>
        <p:txBody>
          <a:bodyPr/>
          <a:lstStyle/>
          <a:p>
            <a:endParaRPr lang="en-US"/>
          </a:p>
        </p:txBody>
      </p:sp>
      <p:sp>
        <p:nvSpPr>
          <p:cNvPr id="134" name="Google Shape;134;p5"/>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6">
              <a:alphaModFix/>
            </a:blip>
            <a:stretch>
              <a:fillRect/>
            </a:stretch>
          </a:blipFill>
          <a:ln>
            <a:noFill/>
          </a:ln>
        </p:spPr>
        <p:txBody>
          <a:bodyPr/>
          <a:lstStyle/>
          <a:p>
            <a:endParaRPr lang="en-US"/>
          </a:p>
        </p:txBody>
      </p:sp>
      <p:sp>
        <p:nvSpPr>
          <p:cNvPr id="135" name="Google Shape;135;p5"/>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p:cNvGrpSpPr/>
        <p:nvPr/>
      </p:nvGrpSpPr>
      <p:grpSpPr>
        <a:xfrm>
          <a:off x="0" y="0"/>
          <a:ext cx="0" cy="0"/>
          <a:chOff x="0" y="0"/>
          <a:chExt cx="0" cy="0"/>
        </a:xfrm>
      </p:grpSpPr>
      <p:sp>
        <p:nvSpPr>
          <p:cNvPr id="109" name="Google Shape;109;p3"/>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p:cNvSpPr txBox="1"/>
          <p:nvPr/>
        </p:nvSpPr>
        <p:spPr>
          <a:xfrm>
            <a:off x="1218134" y="1617855"/>
            <a:ext cx="16230600" cy="1787605"/>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Primary Goals, what is key focus, who initiated it and what is the current status </a:t>
            </a:r>
          </a:p>
          <a:p>
            <a:pPr marL="0" marR="0" lvl="0" indent="0" algn="just" rtl="0">
              <a:lnSpc>
                <a:spcPct val="140017"/>
              </a:lnSpc>
              <a:spcBef>
                <a:spcPts val="0"/>
              </a:spcBef>
              <a:spcAft>
                <a:spcPts val="0"/>
              </a:spcAft>
              <a:buNone/>
            </a:pPr>
            <a:endParaRPr dirty="0"/>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p:cNvSpPr txBox="1"/>
          <p:nvPr/>
        </p:nvSpPr>
        <p:spPr>
          <a:xfrm>
            <a:off x="1218134" y="119011"/>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Introduction</a:t>
            </a:r>
            <a:endParaRPr dirty="0"/>
          </a:p>
        </p:txBody>
      </p:sp>
      <p:sp>
        <p:nvSpPr>
          <p:cNvPr id="113" name="Google Shape;113;p3"/>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p:cNvSpPr txBox="1"/>
          <p:nvPr/>
        </p:nvSpPr>
        <p:spPr>
          <a:xfrm>
            <a:off x="7758521" y="8535221"/>
            <a:ext cx="5808731" cy="7755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dirty="0">
                <a:solidFill>
                  <a:srgbClr val="6550A3"/>
                </a:solidFill>
                <a:latin typeface="Roboto"/>
                <a:ea typeface="Roboto"/>
                <a:cs typeface="Roboto"/>
                <a:sym typeface="Roboto"/>
              </a:rPr>
              <a:t>WHERE HERITAGE </a:t>
            </a:r>
            <a:endParaRPr dirty="0"/>
          </a:p>
          <a:p>
            <a:pPr marL="0" marR="0" lvl="0" indent="0" algn="l" rtl="0">
              <a:lnSpc>
                <a:spcPct val="140000"/>
              </a:lnSpc>
              <a:spcBef>
                <a:spcPts val="0"/>
              </a:spcBef>
              <a:spcAft>
                <a:spcPts val="0"/>
              </a:spcAft>
              <a:buNone/>
            </a:pPr>
            <a:r>
              <a:rPr lang="en-US" sz="1800" b="1" i="0" u="none" strike="noStrike" cap="none" dirty="0">
                <a:solidFill>
                  <a:srgbClr val="6550A3"/>
                </a:solidFill>
                <a:latin typeface="Roboto"/>
                <a:ea typeface="Roboto"/>
                <a:cs typeface="Roboto"/>
                <a:sym typeface="Roboto"/>
              </a:rPr>
              <a:t>MEETS COMMUNITY </a:t>
            </a:r>
            <a:endParaRPr dirty="0"/>
          </a:p>
        </p:txBody>
      </p:sp>
      <p:sp>
        <p:nvSpPr>
          <p:cNvPr id="2" name="Google Shape;111;p3">
            <a:extLst>
              <a:ext uri="{FF2B5EF4-FFF2-40B4-BE49-F238E27FC236}">
                <a16:creationId xmlns="" xmlns:a16="http://schemas.microsoft.com/office/drawing/2014/main" id="{617448FB-CD2F-92CD-03CB-83ACF57E02C2}"/>
              </a:ext>
            </a:extLst>
          </p:cNvPr>
          <p:cNvSpPr txBox="1"/>
          <p:nvPr/>
        </p:nvSpPr>
        <p:spPr>
          <a:xfrm>
            <a:off x="2513949" y="2140418"/>
            <a:ext cx="15330378" cy="7583615"/>
          </a:xfrm>
          <a:prstGeom prst="rect">
            <a:avLst/>
          </a:prstGeom>
          <a:noFill/>
          <a:ln>
            <a:noFill/>
          </a:ln>
        </p:spPr>
        <p:txBody>
          <a:bodyPr spcFirstLastPara="1" wrap="square" lIns="0" tIns="0" rIns="0" bIns="0" anchor="t" anchorCtr="0">
            <a:spAutoFit/>
          </a:bodyPr>
          <a:lstStyle/>
          <a:p>
            <a:pPr lvl="0" algn="just">
              <a:lnSpc>
                <a:spcPct val="140017"/>
              </a:lnSpc>
            </a:pPr>
            <a:r>
              <a:rPr lang="en-US" sz="2200" dirty="0" smtClean="0">
                <a:latin typeface="Roboto"/>
                <a:ea typeface="Roboto"/>
                <a:cs typeface="Roboto"/>
                <a:sym typeface="Roboto"/>
              </a:rPr>
              <a:t>Enhancing </a:t>
            </a:r>
            <a:r>
              <a:rPr lang="en-US" sz="2200" dirty="0">
                <a:latin typeface="Roboto"/>
                <a:ea typeface="Roboto"/>
                <a:cs typeface="Roboto"/>
                <a:sym typeface="Roboto"/>
              </a:rPr>
              <a:t>Knowledge and Recognition: Strengthening the knowledge and recognition of the region's traditional music and instruments, with the aim of preserving this heritage for future generations</a:t>
            </a:r>
            <a:r>
              <a:rPr lang="en-US" sz="2200" dirty="0" smtClean="0">
                <a:latin typeface="Roboto"/>
                <a:ea typeface="Roboto"/>
                <a:cs typeface="Roboto"/>
                <a:sym typeface="Roboto"/>
              </a:rPr>
              <a:t>.</a:t>
            </a:r>
          </a:p>
          <a:p>
            <a:pPr lvl="0" algn="just">
              <a:lnSpc>
                <a:spcPct val="140017"/>
              </a:lnSpc>
            </a:pPr>
            <a:r>
              <a:rPr lang="en-US" sz="2200" dirty="0" smtClean="0">
                <a:latin typeface="Roboto"/>
                <a:ea typeface="Roboto"/>
                <a:cs typeface="Roboto"/>
                <a:sym typeface="Roboto"/>
              </a:rPr>
              <a:t>Creating </a:t>
            </a:r>
            <a:r>
              <a:rPr lang="en-US" sz="2200" dirty="0">
                <a:latin typeface="Roboto"/>
                <a:ea typeface="Roboto"/>
                <a:cs typeface="Roboto"/>
                <a:sym typeface="Roboto"/>
              </a:rPr>
              <a:t>authentic and sustainable experiences for visitors, combining cultural heritage with tourism, boosting the local economy, and attracting culturally interested tourists</a:t>
            </a:r>
            <a:r>
              <a:rPr lang="en-US" sz="2200" dirty="0" smtClean="0">
                <a:latin typeface="Roboto"/>
                <a:ea typeface="Roboto"/>
                <a:cs typeface="Roboto"/>
                <a:sym typeface="Roboto"/>
              </a:rPr>
              <a:t>.</a:t>
            </a:r>
          </a:p>
          <a:p>
            <a:pPr lvl="0" algn="just">
              <a:lnSpc>
                <a:spcPct val="140017"/>
              </a:lnSpc>
            </a:pPr>
            <a:r>
              <a:rPr lang="en-US" sz="2200" dirty="0" smtClean="0">
                <a:latin typeface="Roboto"/>
                <a:ea typeface="Roboto"/>
                <a:cs typeface="Roboto"/>
                <a:sym typeface="Roboto"/>
              </a:rPr>
              <a:t>Contributing </a:t>
            </a:r>
            <a:r>
              <a:rPr lang="en-US" sz="2200" dirty="0">
                <a:latin typeface="Roboto"/>
                <a:ea typeface="Roboto"/>
                <a:cs typeface="Roboto"/>
                <a:sym typeface="Roboto"/>
              </a:rPr>
              <a:t>to the enhancement of the tourism sector through the development of cultural tourism products and services that support the local economy, businesses, and workers in the cultural sector</a:t>
            </a:r>
            <a:r>
              <a:rPr lang="en-US" sz="2200" dirty="0" smtClean="0">
                <a:latin typeface="Roboto"/>
                <a:ea typeface="Roboto"/>
                <a:cs typeface="Roboto"/>
                <a:sym typeface="Roboto"/>
              </a:rPr>
              <a:t>.</a:t>
            </a:r>
          </a:p>
          <a:p>
            <a:pPr lvl="0" algn="just">
              <a:lnSpc>
                <a:spcPct val="140017"/>
              </a:lnSpc>
            </a:pPr>
            <a:r>
              <a:rPr lang="en-US" sz="2200" dirty="0" smtClean="0">
                <a:latin typeface="Roboto"/>
                <a:ea typeface="Roboto"/>
                <a:cs typeface="Roboto"/>
                <a:sym typeface="Roboto"/>
              </a:rPr>
              <a:t>Creating </a:t>
            </a:r>
            <a:r>
              <a:rPr lang="en-US" sz="2200" dirty="0">
                <a:latin typeface="Roboto"/>
                <a:ea typeface="Roboto"/>
                <a:cs typeface="Roboto"/>
                <a:sym typeface="Roboto"/>
              </a:rPr>
              <a:t>educational programs and workshops for the public to enhance knowledge and appreciation of traditional music and instruments, both among locals and visitors</a:t>
            </a:r>
            <a:r>
              <a:rPr lang="en-US" sz="2200" dirty="0" smtClean="0">
                <a:latin typeface="Roboto"/>
                <a:ea typeface="Roboto"/>
                <a:cs typeface="Roboto"/>
                <a:sym typeface="Roboto"/>
              </a:rPr>
              <a:t>.</a:t>
            </a:r>
          </a:p>
          <a:p>
            <a:pPr lvl="0" algn="just">
              <a:lnSpc>
                <a:spcPct val="140017"/>
              </a:lnSpc>
            </a:pPr>
            <a:r>
              <a:rPr lang="en-US" sz="2200" dirty="0" smtClean="0">
                <a:latin typeface="Roboto"/>
                <a:ea typeface="Roboto"/>
                <a:cs typeface="Roboto"/>
                <a:sym typeface="Roboto"/>
              </a:rPr>
              <a:t>Strengthening </a:t>
            </a:r>
            <a:r>
              <a:rPr lang="en-US" sz="2200" dirty="0">
                <a:latin typeface="Roboto"/>
                <a:ea typeface="Roboto"/>
                <a:cs typeface="Roboto"/>
                <a:sym typeface="Roboto"/>
              </a:rPr>
              <a:t>local cultural identity and pride by highlighting local musical traditions and connecting tradition with the contemporary cultural </a:t>
            </a:r>
            <a:r>
              <a:rPr lang="en-US" sz="2200" dirty="0" smtClean="0">
                <a:latin typeface="Roboto"/>
                <a:ea typeface="Roboto"/>
                <a:cs typeface="Roboto"/>
                <a:sym typeface="Roboto"/>
              </a:rPr>
              <a:t>environment.</a:t>
            </a:r>
          </a:p>
          <a:p>
            <a:pPr lvl="0" algn="just">
              <a:lnSpc>
                <a:spcPct val="140017"/>
              </a:lnSpc>
            </a:pPr>
            <a:r>
              <a:rPr lang="en-US" sz="2200" dirty="0" smtClean="0">
                <a:latin typeface="Roboto"/>
                <a:ea typeface="Roboto"/>
                <a:cs typeface="Roboto"/>
                <a:sym typeface="Roboto"/>
              </a:rPr>
              <a:t>Promoting </a:t>
            </a:r>
            <a:r>
              <a:rPr lang="en-US" sz="2200" dirty="0">
                <a:latin typeface="Roboto"/>
                <a:ea typeface="Roboto"/>
                <a:cs typeface="Roboto"/>
                <a:sym typeface="Roboto"/>
              </a:rPr>
              <a:t>sustainability in cultural tourism, focusing on the protection of cultural heritage and the responsible use of local resources</a:t>
            </a:r>
            <a:r>
              <a:rPr lang="en-US" sz="2200" dirty="0" smtClean="0">
                <a:latin typeface="Roboto"/>
                <a:ea typeface="Roboto"/>
                <a:cs typeface="Roboto"/>
                <a:sym typeface="Roboto"/>
              </a:rPr>
              <a:t>.</a:t>
            </a:r>
          </a:p>
          <a:p>
            <a:pPr lvl="0" algn="just">
              <a:lnSpc>
                <a:spcPct val="140017"/>
              </a:lnSpc>
            </a:pPr>
            <a:endParaRPr lang="en-US" sz="2200" dirty="0">
              <a:latin typeface="Roboto"/>
              <a:ea typeface="Roboto"/>
              <a:cs typeface="Roboto"/>
              <a:sym typeface="Roboto"/>
            </a:endParaRPr>
          </a:p>
          <a:p>
            <a:pPr lvl="0" algn="just">
              <a:lnSpc>
                <a:spcPct val="140017"/>
              </a:lnSpc>
            </a:pPr>
            <a:r>
              <a:rPr lang="en-US" sz="2200" dirty="0">
                <a:latin typeface="Roboto"/>
                <a:ea typeface="Roboto"/>
                <a:cs typeface="Roboto"/>
                <a:sym typeface="Roboto"/>
              </a:rPr>
              <a:t>Museum of Traditional Music, Instruments, Research and Documentation </a:t>
            </a:r>
            <a:r>
              <a:rPr lang="en-US" sz="2200" dirty="0" smtClean="0">
                <a:latin typeface="Roboto"/>
                <a:ea typeface="Roboto"/>
                <a:cs typeface="Roboto"/>
                <a:sym typeface="Roboto"/>
              </a:rPr>
              <a:t>'</a:t>
            </a:r>
            <a:r>
              <a:rPr lang="en-US" sz="2200" dirty="0" err="1" smtClean="0">
                <a:latin typeface="Roboto"/>
                <a:ea typeface="Roboto"/>
                <a:cs typeface="Roboto"/>
                <a:sym typeface="Roboto"/>
              </a:rPr>
              <a:t>Thirathen</a:t>
            </a:r>
            <a:r>
              <a:rPr lang="en-US" sz="2200" dirty="0" smtClean="0">
                <a:latin typeface="Roboto"/>
                <a:ea typeface="Roboto"/>
                <a:cs typeface="Roboto"/>
                <a:sym typeface="Roboto"/>
              </a:rPr>
              <a:t>’</a:t>
            </a:r>
          </a:p>
          <a:p>
            <a:pPr lvl="0" algn="just">
              <a:lnSpc>
                <a:spcPct val="140017"/>
              </a:lnSpc>
            </a:pPr>
            <a:endParaRPr lang="en-US" sz="2200" dirty="0">
              <a:latin typeface="Roboto"/>
              <a:ea typeface="Roboto"/>
              <a:cs typeface="Roboto"/>
              <a:sym typeface="Roboto"/>
            </a:endParaRPr>
          </a:p>
          <a:p>
            <a:pPr lvl="0" algn="just">
              <a:lnSpc>
                <a:spcPct val="140017"/>
              </a:lnSpc>
            </a:pPr>
            <a:r>
              <a:rPr lang="en-US" sz="2200" dirty="0" smtClean="0">
                <a:latin typeface="Roboto"/>
                <a:ea typeface="Roboto"/>
                <a:cs typeface="Roboto"/>
                <a:sym typeface="Roboto"/>
              </a:rPr>
              <a:t>Ongoing project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 xmlns:a16="http://schemas.microsoft.com/office/drawing/2014/main" id="{62085AE3-6778-D26B-7339-3FDC35B7E3A0}"/>
            </a:ext>
          </a:extLst>
        </p:cNvPr>
        <p:cNvGrpSpPr/>
        <p:nvPr/>
      </p:nvGrpSpPr>
      <p:grpSpPr>
        <a:xfrm>
          <a:off x="0" y="0"/>
          <a:ext cx="0" cy="0"/>
          <a:chOff x="0" y="0"/>
          <a:chExt cx="0" cy="0"/>
        </a:xfrm>
      </p:grpSpPr>
      <p:sp>
        <p:nvSpPr>
          <p:cNvPr id="109" name="Google Shape;109;p3">
            <a:extLst>
              <a:ext uri="{FF2B5EF4-FFF2-40B4-BE49-F238E27FC236}">
                <a16:creationId xmlns="" xmlns:a16="http://schemas.microsoft.com/office/drawing/2014/main" id="{9AC704B3-3B61-C922-40A9-1599FEC89F1D}"/>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 xmlns:a16="http://schemas.microsoft.com/office/drawing/2014/main" id="{A1066CE0-B83D-2CCD-A61C-0F2E5374D649}"/>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 xmlns:a16="http://schemas.microsoft.com/office/drawing/2014/main" id="{9F5F401B-1655-9B2B-EF94-702CB4A4DD2A}"/>
              </a:ext>
            </a:extLst>
          </p:cNvPr>
          <p:cNvSpPr txBox="1"/>
          <p:nvPr/>
        </p:nvSpPr>
        <p:spPr>
          <a:xfrm>
            <a:off x="1028700" y="2608221"/>
            <a:ext cx="16230600" cy="990656"/>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Overview, Activities Involved, Target Groups and </a:t>
            </a:r>
            <a:r>
              <a:rPr lang="en-US" sz="2299" dirty="0" smtClean="0">
                <a:latin typeface="Roboto"/>
                <a:ea typeface="Roboto"/>
                <a:cs typeface="Roboto"/>
                <a:sym typeface="Roboto"/>
              </a:rPr>
              <a:t>Stakeholders</a:t>
            </a: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 xmlns:a16="http://schemas.microsoft.com/office/drawing/2014/main" id="{AEADFA0B-0FFB-72A1-D875-3B21BD717638}"/>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The Practice</a:t>
            </a:r>
            <a:endParaRPr dirty="0"/>
          </a:p>
        </p:txBody>
      </p:sp>
      <p:sp>
        <p:nvSpPr>
          <p:cNvPr id="113" name="Google Shape;113;p3">
            <a:extLst>
              <a:ext uri="{FF2B5EF4-FFF2-40B4-BE49-F238E27FC236}">
                <a16:creationId xmlns="" xmlns:a16="http://schemas.microsoft.com/office/drawing/2014/main" id="{D8B8EB14-00FA-95F8-7CEC-A418D72BFEFC}"/>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 xmlns:a16="http://schemas.microsoft.com/office/drawing/2014/main" id="{CBF02356-AACC-49DE-4283-6BC8DE8D63B8}"/>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 xmlns:a16="http://schemas.microsoft.com/office/drawing/2014/main" id="{CFC3C789-EEE6-EFD9-FF6A-C8AB7D303933}"/>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Ορθογώνιο 1"/>
          <p:cNvSpPr/>
          <p:nvPr/>
        </p:nvSpPr>
        <p:spPr>
          <a:xfrm>
            <a:off x="4571999" y="3769552"/>
            <a:ext cx="13272327" cy="4691925"/>
          </a:xfrm>
          <a:prstGeom prst="rect">
            <a:avLst/>
          </a:prstGeom>
        </p:spPr>
        <p:txBody>
          <a:bodyPr wrap="square">
            <a:spAutoFit/>
          </a:bodyPr>
          <a:lstStyle/>
          <a:p>
            <a:r>
              <a:rPr lang="en-US" sz="2299" dirty="0">
                <a:latin typeface="Roboto"/>
                <a:ea typeface="Roboto"/>
                <a:cs typeface="Roboto"/>
              </a:rPr>
              <a:t>The Best Practice concerns the preservation and promotion of the cultural heritage of traditional music and instruments through education and the strengthening of local identity. It focuses on the promotion of sustainable tourism activities, the empowerment of local producers, and the development of infrastructure that fosters authentic experiences. </a:t>
            </a:r>
            <a:endParaRPr lang="en-US" sz="2299" dirty="0" smtClean="0">
              <a:latin typeface="Roboto"/>
              <a:ea typeface="Roboto"/>
              <a:cs typeface="Roboto"/>
            </a:endParaRPr>
          </a:p>
          <a:p>
            <a:endParaRPr lang="en-US" sz="2299" dirty="0">
              <a:latin typeface="Roboto"/>
              <a:ea typeface="Roboto"/>
              <a:cs typeface="Roboto"/>
            </a:endParaRPr>
          </a:p>
          <a:p>
            <a:r>
              <a:rPr lang="en-US" sz="2299" dirty="0" smtClean="0">
                <a:latin typeface="Roboto"/>
                <a:ea typeface="Roboto"/>
                <a:cs typeface="Roboto"/>
              </a:rPr>
              <a:t>Furthermore</a:t>
            </a:r>
            <a:r>
              <a:rPr lang="en-US" sz="2299" dirty="0">
                <a:latin typeface="Roboto"/>
                <a:ea typeface="Roboto"/>
                <a:cs typeface="Roboto"/>
              </a:rPr>
              <a:t>, community education initiatives are supported to underscore the significance of preserving tradition, enhancing collaboration between local entities and tourists, as well as developing opportunities to increase demand for local products and services. </a:t>
            </a:r>
            <a:endParaRPr lang="en-US" sz="2299" dirty="0" smtClean="0">
              <a:latin typeface="Roboto"/>
              <a:ea typeface="Roboto"/>
              <a:cs typeface="Roboto"/>
            </a:endParaRPr>
          </a:p>
          <a:p>
            <a:endParaRPr lang="en-US" sz="2299" dirty="0">
              <a:latin typeface="Roboto"/>
              <a:ea typeface="Roboto"/>
              <a:cs typeface="Roboto"/>
            </a:endParaRPr>
          </a:p>
          <a:p>
            <a:r>
              <a:rPr lang="en-US" sz="2299" dirty="0" smtClean="0">
                <a:latin typeface="Roboto"/>
                <a:ea typeface="Roboto"/>
                <a:cs typeface="Roboto"/>
              </a:rPr>
              <a:t>A </a:t>
            </a:r>
            <a:r>
              <a:rPr lang="en-US" sz="2299" dirty="0">
                <a:latin typeface="Roboto"/>
                <a:ea typeface="Roboto"/>
                <a:cs typeface="Roboto"/>
              </a:rPr>
              <a:t>key element is the sustainable management of cultural heritage, thereby strengthening local communities in a responsible manner</a:t>
            </a:r>
            <a:r>
              <a:rPr lang="en-US" sz="2299" dirty="0" smtClean="0">
                <a:latin typeface="Roboto"/>
                <a:ea typeface="Roboto"/>
                <a:cs typeface="Roboto"/>
              </a:rPr>
              <a:t>.</a:t>
            </a:r>
          </a:p>
          <a:p>
            <a:endParaRPr lang="en-US" sz="2299" dirty="0">
              <a:latin typeface="Roboto"/>
              <a:ea typeface="Roboto"/>
              <a:cs typeface="Roboto"/>
            </a:endParaRPr>
          </a:p>
          <a:p>
            <a:endParaRPr lang="en-US" sz="2299" dirty="0">
              <a:latin typeface="Roboto"/>
              <a:ea typeface="Roboto"/>
              <a:cs typeface="Roboto"/>
            </a:endParaRPr>
          </a:p>
        </p:txBody>
      </p:sp>
    </p:spTree>
    <p:extLst>
      <p:ext uri="{BB962C8B-B14F-4D97-AF65-F5344CB8AC3E}">
        <p14:creationId xmlns:p14="http://schemas.microsoft.com/office/powerpoint/2010/main" val="2287573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 xmlns:a16="http://schemas.microsoft.com/office/drawing/2014/main" id="{62085AE3-6778-D26B-7339-3FDC35B7E3A0}"/>
            </a:ext>
          </a:extLst>
        </p:cNvPr>
        <p:cNvGrpSpPr/>
        <p:nvPr/>
      </p:nvGrpSpPr>
      <p:grpSpPr>
        <a:xfrm>
          <a:off x="0" y="0"/>
          <a:ext cx="0" cy="0"/>
          <a:chOff x="0" y="0"/>
          <a:chExt cx="0" cy="0"/>
        </a:xfrm>
      </p:grpSpPr>
      <p:sp>
        <p:nvSpPr>
          <p:cNvPr id="109" name="Google Shape;109;p3">
            <a:extLst>
              <a:ext uri="{FF2B5EF4-FFF2-40B4-BE49-F238E27FC236}">
                <a16:creationId xmlns="" xmlns:a16="http://schemas.microsoft.com/office/drawing/2014/main" id="{9AC704B3-3B61-C922-40A9-1599FEC89F1D}"/>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 xmlns:a16="http://schemas.microsoft.com/office/drawing/2014/main" id="{A1066CE0-B83D-2CCD-A61C-0F2E5374D649}"/>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 xmlns:a16="http://schemas.microsoft.com/office/drawing/2014/main" id="{9F5F401B-1655-9B2B-EF94-702CB4A4DD2A}"/>
              </a:ext>
            </a:extLst>
          </p:cNvPr>
          <p:cNvSpPr txBox="1"/>
          <p:nvPr/>
        </p:nvSpPr>
        <p:spPr>
          <a:xfrm>
            <a:off x="1028700" y="2608221"/>
            <a:ext cx="16230600" cy="990656"/>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Overview, Activities Involved, Target Groups and </a:t>
            </a:r>
            <a:r>
              <a:rPr lang="en-US" sz="2299" dirty="0" smtClean="0">
                <a:latin typeface="Roboto"/>
                <a:ea typeface="Roboto"/>
                <a:cs typeface="Roboto"/>
                <a:sym typeface="Roboto"/>
              </a:rPr>
              <a:t>Stakeholders</a:t>
            </a: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 xmlns:a16="http://schemas.microsoft.com/office/drawing/2014/main" id="{AEADFA0B-0FFB-72A1-D875-3B21BD717638}"/>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The Practice</a:t>
            </a:r>
            <a:endParaRPr dirty="0"/>
          </a:p>
        </p:txBody>
      </p:sp>
      <p:sp>
        <p:nvSpPr>
          <p:cNvPr id="113" name="Google Shape;113;p3">
            <a:extLst>
              <a:ext uri="{FF2B5EF4-FFF2-40B4-BE49-F238E27FC236}">
                <a16:creationId xmlns="" xmlns:a16="http://schemas.microsoft.com/office/drawing/2014/main" id="{D8B8EB14-00FA-95F8-7CEC-A418D72BFEFC}"/>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 xmlns:a16="http://schemas.microsoft.com/office/drawing/2014/main" id="{CBF02356-AACC-49DE-4283-6BC8DE8D63B8}"/>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 xmlns:a16="http://schemas.microsoft.com/office/drawing/2014/main" id="{CFC3C789-EEE6-EFD9-FF6A-C8AB7D303933}"/>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Ορθογώνιο 1"/>
          <p:cNvSpPr/>
          <p:nvPr/>
        </p:nvSpPr>
        <p:spPr>
          <a:xfrm>
            <a:off x="4571999" y="3948842"/>
            <a:ext cx="13272327" cy="2569037"/>
          </a:xfrm>
          <a:prstGeom prst="rect">
            <a:avLst/>
          </a:prstGeom>
        </p:spPr>
        <p:txBody>
          <a:bodyPr wrap="square">
            <a:spAutoFit/>
          </a:bodyPr>
          <a:lstStyle/>
          <a:p>
            <a:r>
              <a:rPr lang="en-US" sz="2299" dirty="0">
                <a:latin typeface="Roboto"/>
                <a:ea typeface="Roboto"/>
                <a:cs typeface="Roboto"/>
              </a:rPr>
              <a:t>Tourists: Participating in exhibitions and educational programs, discovering the local musical heritage</a:t>
            </a:r>
            <a:r>
              <a:rPr lang="en-US" sz="2299" dirty="0" smtClean="0">
                <a:latin typeface="Roboto"/>
                <a:ea typeface="Roboto"/>
                <a:cs typeface="Roboto"/>
              </a:rPr>
              <a:t>.</a:t>
            </a:r>
          </a:p>
          <a:p>
            <a:endParaRPr lang="en-US" sz="2299" dirty="0">
              <a:latin typeface="Roboto"/>
              <a:ea typeface="Roboto"/>
              <a:cs typeface="Roboto"/>
            </a:endParaRPr>
          </a:p>
          <a:p>
            <a:r>
              <a:rPr lang="en-US" sz="2299" dirty="0">
                <a:latin typeface="Roboto"/>
                <a:ea typeface="Roboto"/>
                <a:cs typeface="Roboto"/>
              </a:rPr>
              <a:t>Local Communities: Participating as musicians and educators, strengthening the connection with the local tradition.</a:t>
            </a:r>
          </a:p>
          <a:p>
            <a:endParaRPr lang="en-US" sz="2299" dirty="0" smtClean="0">
              <a:latin typeface="Roboto"/>
              <a:ea typeface="Roboto"/>
              <a:cs typeface="Roboto"/>
            </a:endParaRPr>
          </a:p>
          <a:p>
            <a:r>
              <a:rPr lang="en-US" sz="2299" dirty="0" smtClean="0">
                <a:latin typeface="Roboto"/>
                <a:ea typeface="Roboto"/>
                <a:cs typeface="Roboto"/>
              </a:rPr>
              <a:t>Collaborating </a:t>
            </a:r>
            <a:r>
              <a:rPr lang="en-US" sz="2299" dirty="0">
                <a:latin typeface="Roboto"/>
                <a:ea typeface="Roboto"/>
                <a:cs typeface="Roboto"/>
              </a:rPr>
              <a:t>Organizations: Contributing to the development of educational and tourism programs.</a:t>
            </a:r>
            <a:endParaRPr lang="el-GR" sz="2299" dirty="0">
              <a:latin typeface="Roboto"/>
              <a:ea typeface="Roboto"/>
              <a:cs typeface="Roboto"/>
            </a:endParaRPr>
          </a:p>
        </p:txBody>
      </p:sp>
    </p:spTree>
    <p:extLst>
      <p:ext uri="{BB962C8B-B14F-4D97-AF65-F5344CB8AC3E}">
        <p14:creationId xmlns:p14="http://schemas.microsoft.com/office/powerpoint/2010/main" val="2627615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p:cNvGrpSpPr/>
        <p:nvPr/>
      </p:nvGrpSpPr>
      <p:grpSpPr>
        <a:xfrm>
          <a:off x="0" y="0"/>
          <a:ext cx="0" cy="0"/>
          <a:chOff x="0" y="0"/>
          <a:chExt cx="0" cy="0"/>
        </a:xfrm>
      </p:grpSpPr>
      <p:sp>
        <p:nvSpPr>
          <p:cNvPr id="98" name="Google Shape;98;p2"/>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 xmlns:a16="http://schemas.microsoft.com/office/drawing/2014/main" id="{B244C7E7-E713-A4DC-AC15-C5DD828983D4}"/>
              </a:ext>
            </a:extLst>
          </p:cNvPr>
          <p:cNvSpPr txBox="1"/>
          <p:nvPr/>
        </p:nvSpPr>
        <p:spPr>
          <a:xfrm>
            <a:off x="1028700" y="2608221"/>
            <a:ext cx="16230600" cy="1485984"/>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Economic, Cultural, Environmental, Social Impact </a:t>
            </a:r>
            <a:endParaRPr dirty="0"/>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3" name="Ορθογώνιο 2"/>
          <p:cNvSpPr/>
          <p:nvPr/>
        </p:nvSpPr>
        <p:spPr>
          <a:xfrm>
            <a:off x="4394357" y="4354188"/>
            <a:ext cx="14617033" cy="2784480"/>
          </a:xfrm>
          <a:prstGeom prst="rect">
            <a:avLst/>
          </a:prstGeom>
        </p:spPr>
        <p:txBody>
          <a:bodyPr wrap="square">
            <a:spAutoFit/>
          </a:bodyPr>
          <a:lstStyle/>
          <a:p>
            <a:r>
              <a:rPr lang="en-US" sz="2299" dirty="0">
                <a:latin typeface="Roboto"/>
                <a:ea typeface="Roboto"/>
                <a:cs typeface="Roboto"/>
              </a:rPr>
              <a:t>Generated Revenue: </a:t>
            </a:r>
            <a:endParaRPr lang="en-US" sz="2299" dirty="0" smtClean="0">
              <a:latin typeface="Roboto"/>
              <a:ea typeface="Roboto"/>
              <a:cs typeface="Roboto"/>
            </a:endParaRPr>
          </a:p>
          <a:p>
            <a:r>
              <a:rPr lang="en-US" sz="2299" dirty="0" smtClean="0">
                <a:latin typeface="Roboto"/>
                <a:ea typeface="Roboto"/>
                <a:cs typeface="Roboto"/>
              </a:rPr>
              <a:t>Income </a:t>
            </a:r>
            <a:r>
              <a:rPr lang="en-US" sz="2299" dirty="0">
                <a:latin typeface="Roboto"/>
                <a:ea typeface="Roboto"/>
                <a:cs typeface="Roboto"/>
              </a:rPr>
              <a:t>from museum admissions, product sales, and participation in events</a:t>
            </a:r>
            <a:r>
              <a:rPr lang="en-US" sz="2299" dirty="0" smtClean="0">
                <a:latin typeface="Roboto"/>
                <a:ea typeface="Roboto"/>
                <a:cs typeface="Roboto"/>
              </a:rPr>
              <a:t>. </a:t>
            </a:r>
          </a:p>
          <a:p>
            <a:endParaRPr lang="en-US" sz="2299" dirty="0">
              <a:latin typeface="Roboto"/>
              <a:ea typeface="Roboto"/>
              <a:cs typeface="Roboto"/>
            </a:endParaRPr>
          </a:p>
          <a:p>
            <a:r>
              <a:rPr lang="en-US" sz="2299" dirty="0" smtClean="0">
                <a:latin typeface="Roboto"/>
                <a:ea typeface="Roboto"/>
                <a:cs typeface="Roboto"/>
              </a:rPr>
              <a:t>Indirect Economic Benefits: Enhancement </a:t>
            </a:r>
            <a:r>
              <a:rPr lang="en-US" sz="2299" dirty="0">
                <a:latin typeface="Roboto"/>
                <a:ea typeface="Roboto"/>
                <a:cs typeface="Roboto"/>
              </a:rPr>
              <a:t>of the Tourism </a:t>
            </a:r>
            <a:r>
              <a:rPr lang="en-US" sz="2299" dirty="0" smtClean="0">
                <a:latin typeface="Roboto"/>
                <a:ea typeface="Roboto"/>
                <a:cs typeface="Roboto"/>
              </a:rPr>
              <a:t>Sector</a:t>
            </a:r>
          </a:p>
          <a:p>
            <a:r>
              <a:rPr lang="en-US" sz="2299" dirty="0" smtClean="0">
                <a:latin typeface="Roboto"/>
                <a:ea typeface="Roboto"/>
                <a:cs typeface="Roboto"/>
              </a:rPr>
              <a:t>Attraction </a:t>
            </a:r>
            <a:r>
              <a:rPr lang="en-US" sz="2299" dirty="0">
                <a:latin typeface="Roboto"/>
                <a:ea typeface="Roboto"/>
                <a:cs typeface="Roboto"/>
              </a:rPr>
              <a:t>of more tourists, boosting demand for local services</a:t>
            </a:r>
            <a:r>
              <a:rPr lang="en-US" sz="2299" dirty="0" smtClean="0">
                <a:latin typeface="Roboto"/>
                <a:ea typeface="Roboto"/>
                <a:cs typeface="Roboto"/>
              </a:rPr>
              <a:t>. </a:t>
            </a:r>
          </a:p>
          <a:p>
            <a:endParaRPr lang="en-US" sz="2299" dirty="0">
              <a:latin typeface="Roboto"/>
              <a:ea typeface="Roboto"/>
              <a:cs typeface="Roboto"/>
            </a:endParaRPr>
          </a:p>
          <a:p>
            <a:r>
              <a:rPr lang="en-US" sz="2299" dirty="0" smtClean="0">
                <a:latin typeface="Roboto"/>
                <a:ea typeface="Roboto"/>
                <a:cs typeface="Roboto"/>
              </a:rPr>
              <a:t>Development </a:t>
            </a:r>
            <a:r>
              <a:rPr lang="en-US" sz="2299" dirty="0">
                <a:latin typeface="Roboto"/>
                <a:ea typeface="Roboto"/>
                <a:cs typeface="Roboto"/>
              </a:rPr>
              <a:t>of Local Infrastructure: Improvement of infrastructure due to increased tourist traffic</a:t>
            </a:r>
            <a:r>
              <a:rPr lang="en-US" sz="2299" dirty="0" smtClean="0">
                <a:latin typeface="Roboto"/>
                <a:ea typeface="Roboto"/>
                <a:cs typeface="Roboto"/>
              </a:rPr>
              <a:t>.</a:t>
            </a:r>
            <a:r>
              <a:rPr lang="en-US" sz="2299" dirty="0">
                <a:latin typeface="Roboto"/>
                <a:ea typeface="Roboto"/>
                <a:cs typeface="Roboto"/>
              </a:rPr>
              <a:t> </a:t>
            </a:r>
          </a:p>
          <a:p>
            <a:endParaRPr lang="el-GR" dirty="0"/>
          </a:p>
        </p:txBody>
      </p:sp>
      <p:pic>
        <p:nvPicPr>
          <p:cNvPr id="10" name="Εικόνα 9"/>
          <p:cNvPicPr>
            <a:picLocks noChangeAspect="1"/>
          </p:cNvPicPr>
          <p:nvPr/>
        </p:nvPicPr>
        <p:blipFill>
          <a:blip r:embed="rId6"/>
          <a:stretch>
            <a:fillRect/>
          </a:stretch>
        </p:blipFill>
        <p:spPr>
          <a:xfrm>
            <a:off x="213844" y="3656171"/>
            <a:ext cx="4180513" cy="418051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p:cNvGrpSpPr/>
        <p:nvPr/>
      </p:nvGrpSpPr>
      <p:grpSpPr>
        <a:xfrm>
          <a:off x="0" y="0"/>
          <a:ext cx="0" cy="0"/>
          <a:chOff x="0" y="0"/>
          <a:chExt cx="0" cy="0"/>
        </a:xfrm>
      </p:grpSpPr>
      <p:sp>
        <p:nvSpPr>
          <p:cNvPr id="98" name="Google Shape;98;p2"/>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 xmlns:a16="http://schemas.microsoft.com/office/drawing/2014/main" id="{B244C7E7-E713-A4DC-AC15-C5DD828983D4}"/>
              </a:ext>
            </a:extLst>
          </p:cNvPr>
          <p:cNvSpPr txBox="1"/>
          <p:nvPr/>
        </p:nvSpPr>
        <p:spPr>
          <a:xfrm>
            <a:off x="1028700" y="2608221"/>
            <a:ext cx="16230600" cy="1485984"/>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Economic, Cultural, Environmental, Social </a:t>
            </a:r>
            <a:r>
              <a:rPr lang="en-US" sz="2299" dirty="0" smtClean="0">
                <a:latin typeface="Roboto"/>
                <a:ea typeface="Roboto"/>
                <a:cs typeface="Roboto"/>
                <a:sym typeface="Roboto"/>
              </a:rPr>
              <a:t>Impact</a:t>
            </a:r>
            <a:endParaRPr dirty="0"/>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3" name="Ορθογώνιο 2"/>
          <p:cNvSpPr/>
          <p:nvPr/>
        </p:nvSpPr>
        <p:spPr>
          <a:xfrm>
            <a:off x="3227294" y="3206964"/>
            <a:ext cx="14617033" cy="5261184"/>
          </a:xfrm>
          <a:prstGeom prst="rect">
            <a:avLst/>
          </a:prstGeom>
        </p:spPr>
        <p:txBody>
          <a:bodyPr wrap="square">
            <a:spAutoFit/>
          </a:bodyPr>
          <a:lstStyle/>
          <a:p>
            <a:r>
              <a:rPr lang="en-US" sz="2299" dirty="0" smtClean="0">
                <a:latin typeface="Roboto"/>
                <a:ea typeface="Roboto"/>
                <a:cs typeface="Roboto"/>
              </a:rPr>
              <a:t>Contributes </a:t>
            </a:r>
            <a:r>
              <a:rPr lang="en-US" sz="2299" dirty="0">
                <a:latin typeface="Roboto"/>
                <a:ea typeface="Roboto"/>
                <a:cs typeface="Roboto"/>
              </a:rPr>
              <a:t>to the preservation and promotion of local cultural heritage by highlighting traditional music and instruments. It offers educational programs and activities that enhance knowledge and appreciation of local tradition, while also engaging the community in the active preservation and transmission of this heritage to </a:t>
            </a:r>
            <a:r>
              <a:rPr lang="en-US" sz="2299" dirty="0" smtClean="0">
                <a:latin typeface="Roboto"/>
                <a:ea typeface="Roboto"/>
                <a:cs typeface="Roboto"/>
              </a:rPr>
              <a:t>visitors. </a:t>
            </a:r>
          </a:p>
          <a:p>
            <a:endParaRPr lang="en-US" sz="2299" dirty="0" smtClean="0">
              <a:latin typeface="Roboto"/>
              <a:ea typeface="Roboto"/>
              <a:cs typeface="Roboto"/>
            </a:endParaRPr>
          </a:p>
          <a:p>
            <a:r>
              <a:rPr lang="en-US" sz="2299" dirty="0" smtClean="0">
                <a:latin typeface="Roboto"/>
                <a:ea typeface="Roboto"/>
                <a:cs typeface="Roboto"/>
              </a:rPr>
              <a:t>Promotes </a:t>
            </a:r>
            <a:r>
              <a:rPr lang="en-US" sz="2299" dirty="0">
                <a:latin typeface="Roboto"/>
                <a:ea typeface="Roboto"/>
                <a:cs typeface="Roboto"/>
              </a:rPr>
              <a:t>sustainability through the enhancement of cultural tourism with respect for the environment. It aims to reduce its environmental footprint through the use of local and ecological resources, the promotion of sustainable tourism practices (e.g., limiting energy and water waste), and the protection of the area's natural and cultural landscapes, reducing the impacts of mass </a:t>
            </a:r>
            <a:r>
              <a:rPr lang="en-US" sz="2299" dirty="0" smtClean="0">
                <a:latin typeface="Roboto"/>
                <a:ea typeface="Roboto"/>
                <a:cs typeface="Roboto"/>
              </a:rPr>
              <a:t>tourism.</a:t>
            </a:r>
          </a:p>
          <a:p>
            <a:endParaRPr lang="en-US" sz="2299" dirty="0" smtClean="0">
              <a:latin typeface="Roboto"/>
              <a:ea typeface="Roboto"/>
              <a:cs typeface="Roboto"/>
            </a:endParaRPr>
          </a:p>
          <a:p>
            <a:r>
              <a:rPr lang="en-US" sz="2299" dirty="0" smtClean="0">
                <a:latin typeface="Roboto"/>
                <a:ea typeface="Roboto"/>
                <a:cs typeface="Roboto"/>
              </a:rPr>
              <a:t>Strengthens </a:t>
            </a:r>
            <a:r>
              <a:rPr lang="en-US" sz="2299" dirty="0">
                <a:latin typeface="Roboto"/>
                <a:ea typeface="Roboto"/>
                <a:cs typeface="Roboto"/>
              </a:rPr>
              <a:t>social cohesion and community well-being by promoting the inclusion of vulnerable groups through participation in cultural activities. It creates employment opportunities and empowers local identity, fostering pride in cultural heritage. It also promotes cooperation between residents and other stakeholders, strengthening social solidarity and the well-being of the region</a:t>
            </a:r>
            <a:r>
              <a:rPr lang="en-US" sz="2299" dirty="0" smtClean="0">
                <a:latin typeface="Roboto"/>
                <a:ea typeface="Roboto"/>
                <a:cs typeface="Roboto"/>
              </a:rPr>
              <a:t>.</a:t>
            </a:r>
            <a:endParaRPr lang="en-US" sz="2299" dirty="0">
              <a:latin typeface="Roboto"/>
              <a:ea typeface="Roboto"/>
              <a:cs typeface="Roboto"/>
            </a:endParaRPr>
          </a:p>
          <a:p>
            <a:endParaRPr lang="el-GR" dirty="0"/>
          </a:p>
        </p:txBody>
      </p:sp>
    </p:spTree>
    <p:extLst>
      <p:ext uri="{BB962C8B-B14F-4D97-AF65-F5344CB8AC3E}">
        <p14:creationId xmlns:p14="http://schemas.microsoft.com/office/powerpoint/2010/main" val="2868827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 xmlns:a16="http://schemas.microsoft.com/office/drawing/2014/main" id="{3D3276A2-7543-D49D-683B-8222CBBA156D}"/>
            </a:ext>
          </a:extLst>
        </p:cNvPr>
        <p:cNvGrpSpPr/>
        <p:nvPr/>
      </p:nvGrpSpPr>
      <p:grpSpPr>
        <a:xfrm>
          <a:off x="0" y="0"/>
          <a:ext cx="0" cy="0"/>
          <a:chOff x="0" y="0"/>
          <a:chExt cx="0" cy="0"/>
        </a:xfrm>
      </p:grpSpPr>
      <p:sp>
        <p:nvSpPr>
          <p:cNvPr id="109" name="Google Shape;109;p3">
            <a:extLst>
              <a:ext uri="{FF2B5EF4-FFF2-40B4-BE49-F238E27FC236}">
                <a16:creationId xmlns="" xmlns:a16="http://schemas.microsoft.com/office/drawing/2014/main" id="{FD553D9E-E4DD-B220-836C-72D60CE5EF2D}"/>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 xmlns:a16="http://schemas.microsoft.com/office/drawing/2014/main" id="{FD0874D8-0DD3-2ABA-A476-7C66FCAAF3FC}"/>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 xmlns:a16="http://schemas.microsoft.com/office/drawing/2014/main" id="{F8BC605F-E776-31B6-B071-4BCA4C7B0F4C}"/>
              </a:ext>
            </a:extLst>
          </p:cNvPr>
          <p:cNvSpPr txBox="1"/>
          <p:nvPr/>
        </p:nvSpPr>
        <p:spPr>
          <a:xfrm>
            <a:off x="1028700" y="2608221"/>
            <a:ext cx="16230600" cy="1485984"/>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Cultural Engagement and Education, Behavioral Impact on Visitors, Immersive </a:t>
            </a:r>
            <a:r>
              <a:rPr lang="en-US" sz="2299" dirty="0" smtClean="0">
                <a:latin typeface="Roboto"/>
                <a:ea typeface="Roboto"/>
                <a:cs typeface="Roboto"/>
                <a:sym typeface="Roboto"/>
              </a:rPr>
              <a:t>experience</a:t>
            </a:r>
            <a:endParaRPr dirty="0"/>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 xmlns:a16="http://schemas.microsoft.com/office/drawing/2014/main" id="{E1B21A04-E0A0-3705-F50F-63243D2E7401}"/>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V</a:t>
            </a:r>
            <a:r>
              <a:rPr lang="en-US" sz="7000" b="1" i="0" u="none" strike="noStrike" cap="none" dirty="0">
                <a:solidFill>
                  <a:srgbClr val="6550A3"/>
                </a:solidFill>
                <a:latin typeface="Roboto"/>
                <a:ea typeface="Roboto"/>
                <a:cs typeface="Roboto"/>
                <a:sym typeface="Roboto"/>
              </a:rPr>
              <a:t>isitors </a:t>
            </a:r>
            <a:r>
              <a:rPr lang="en-US" sz="7000" b="1" dirty="0">
                <a:solidFill>
                  <a:srgbClr val="6550A3"/>
                </a:solidFill>
                <a:latin typeface="Roboto"/>
                <a:ea typeface="Roboto"/>
                <a:cs typeface="Roboto"/>
                <a:sym typeface="Roboto"/>
              </a:rPr>
              <a:t>B</a:t>
            </a:r>
            <a:r>
              <a:rPr lang="en-US" sz="7000" b="1" i="0" u="none" strike="noStrike" cap="none" dirty="0">
                <a:solidFill>
                  <a:srgbClr val="6550A3"/>
                </a:solidFill>
                <a:latin typeface="Roboto"/>
                <a:ea typeface="Roboto"/>
                <a:cs typeface="Roboto"/>
                <a:sym typeface="Roboto"/>
              </a:rPr>
              <a:t>enefits and Impact</a:t>
            </a:r>
            <a:endParaRPr lang="en-US" sz="7200" dirty="0"/>
          </a:p>
        </p:txBody>
      </p:sp>
      <p:sp>
        <p:nvSpPr>
          <p:cNvPr id="113" name="Google Shape;113;p3">
            <a:extLst>
              <a:ext uri="{FF2B5EF4-FFF2-40B4-BE49-F238E27FC236}">
                <a16:creationId xmlns="" xmlns:a16="http://schemas.microsoft.com/office/drawing/2014/main" id="{AA0EB329-0F04-6ED5-1C5B-BFB0B09BBA01}"/>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 xmlns:a16="http://schemas.microsoft.com/office/drawing/2014/main" id="{72BFB1A0-9662-1BD7-164E-F84B629E62C7}"/>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 xmlns:a16="http://schemas.microsoft.com/office/drawing/2014/main" id="{6582DDA2-512D-0C62-E817-890FB9B951B1}"/>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Ορθογώνιο 1"/>
          <p:cNvSpPr/>
          <p:nvPr/>
        </p:nvSpPr>
        <p:spPr>
          <a:xfrm>
            <a:off x="3075744" y="3487203"/>
            <a:ext cx="14768583" cy="5399555"/>
          </a:xfrm>
          <a:prstGeom prst="rect">
            <a:avLst/>
          </a:prstGeom>
        </p:spPr>
        <p:txBody>
          <a:bodyPr wrap="square">
            <a:spAutoFit/>
          </a:bodyPr>
          <a:lstStyle/>
          <a:p>
            <a:r>
              <a:rPr lang="en-US" sz="2299" dirty="0">
                <a:latin typeface="Roboto"/>
                <a:ea typeface="Roboto"/>
                <a:cs typeface="Roboto"/>
              </a:rPr>
              <a:t>The practice engages visitors through educational programs, workshops, and live events, where they discover the local musical tradition and traditional instruments. Visitors have the opportunity to participate in interactive activities, learn about instrument-making techniques, and understand the history and significance of the local heritage, enhancing </a:t>
            </a:r>
            <a:r>
              <a:rPr lang="en-US" sz="2299" dirty="0" smtClean="0">
                <a:latin typeface="Roboto"/>
                <a:ea typeface="Roboto"/>
                <a:cs typeface="Roboto"/>
              </a:rPr>
              <a:t>their </a:t>
            </a:r>
            <a:r>
              <a:rPr lang="en-US" sz="2299" dirty="0">
                <a:latin typeface="Roboto"/>
                <a:ea typeface="Roboto"/>
                <a:cs typeface="Roboto"/>
              </a:rPr>
              <a:t>connection with the tradition</a:t>
            </a:r>
            <a:r>
              <a:rPr lang="en-US" sz="2299" dirty="0" smtClean="0">
                <a:latin typeface="Roboto"/>
                <a:ea typeface="Roboto"/>
                <a:cs typeface="Roboto"/>
              </a:rPr>
              <a:t>.</a:t>
            </a:r>
          </a:p>
          <a:p>
            <a:endParaRPr lang="en-US" sz="2299" dirty="0">
              <a:latin typeface="Roboto"/>
              <a:ea typeface="Roboto"/>
              <a:cs typeface="Roboto"/>
            </a:endParaRPr>
          </a:p>
          <a:p>
            <a:r>
              <a:rPr lang="en-US" sz="2299" dirty="0" smtClean="0">
                <a:latin typeface="Roboto"/>
                <a:ea typeface="Roboto"/>
                <a:cs typeface="Roboto"/>
              </a:rPr>
              <a:t>Visitors </a:t>
            </a:r>
            <a:r>
              <a:rPr lang="en-US" sz="2299" dirty="0">
                <a:latin typeface="Roboto"/>
                <a:ea typeface="Roboto"/>
                <a:cs typeface="Roboto"/>
              </a:rPr>
              <a:t>learn and adopt practices of respecting local customs and traditions, as well as responsible behavior during their travels. Through educational programs and interactive activities, they are encouraged to respect the local culture, recognize the value of cultural heritage, and adhere to sustainable practices that protect the environment and local communities</a:t>
            </a:r>
            <a:r>
              <a:rPr lang="en-US" sz="2299" dirty="0" smtClean="0">
                <a:latin typeface="Roboto"/>
                <a:ea typeface="Roboto"/>
                <a:cs typeface="Roboto"/>
              </a:rPr>
              <a:t>.</a:t>
            </a:r>
          </a:p>
          <a:p>
            <a:endParaRPr lang="en-US" sz="2299" dirty="0">
              <a:latin typeface="Roboto"/>
              <a:ea typeface="Roboto"/>
              <a:cs typeface="Roboto"/>
            </a:endParaRPr>
          </a:p>
          <a:p>
            <a:r>
              <a:rPr lang="en-US" sz="2299" dirty="0" smtClean="0">
                <a:latin typeface="Roboto"/>
                <a:ea typeface="Roboto"/>
                <a:cs typeface="Roboto"/>
              </a:rPr>
              <a:t>Tangible </a:t>
            </a:r>
            <a:r>
              <a:rPr lang="en-US" sz="2299" dirty="0">
                <a:latin typeface="Roboto"/>
                <a:ea typeface="Roboto"/>
                <a:cs typeface="Roboto"/>
              </a:rPr>
              <a:t>Cultural Experiences and Community Impact</a:t>
            </a:r>
            <a:r>
              <a:rPr lang="en-US" sz="2299" dirty="0" smtClean="0">
                <a:latin typeface="Roboto"/>
                <a:ea typeface="Roboto"/>
                <a:cs typeface="Roboto"/>
              </a:rPr>
              <a:t>: Visitors have gained meaningful experiential cultural experiences by participating in interactive workshops and events </a:t>
            </a:r>
            <a:r>
              <a:rPr lang="en-US" sz="2299" dirty="0">
                <a:latin typeface="Roboto"/>
                <a:ea typeface="Roboto"/>
                <a:cs typeface="Roboto"/>
              </a:rPr>
              <a:t>that brought them into contact with local music and traditional instruments. The Best Practice has actively contributed to the development of the community, boosting the local economy through tourism and promoting sustainable practices that respect cultural heritage and the environment</a:t>
            </a:r>
            <a:r>
              <a:rPr lang="en-US" sz="2299" dirty="0" smtClean="0">
                <a:latin typeface="Roboto"/>
                <a:ea typeface="Roboto"/>
                <a:cs typeface="Roboto"/>
              </a:rPr>
              <a:t>.</a:t>
            </a:r>
            <a:endParaRPr lang="el-GR" sz="2299" dirty="0">
              <a:latin typeface="Roboto"/>
              <a:ea typeface="Roboto"/>
              <a:cs typeface="Roboto"/>
            </a:endParaRPr>
          </a:p>
        </p:txBody>
      </p:sp>
    </p:spTree>
    <p:extLst>
      <p:ext uri="{BB962C8B-B14F-4D97-AF65-F5344CB8AC3E}">
        <p14:creationId xmlns:p14="http://schemas.microsoft.com/office/powerpoint/2010/main" val="1853245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 xmlns:a16="http://schemas.microsoft.com/office/drawing/2014/main" id="{C1509F18-3D33-9FFB-DA0F-CD300E4DF1D2}"/>
            </a:ext>
          </a:extLst>
        </p:cNvPr>
        <p:cNvGrpSpPr/>
        <p:nvPr/>
      </p:nvGrpSpPr>
      <p:grpSpPr>
        <a:xfrm>
          <a:off x="0" y="0"/>
          <a:ext cx="0" cy="0"/>
          <a:chOff x="0" y="0"/>
          <a:chExt cx="0" cy="0"/>
        </a:xfrm>
      </p:grpSpPr>
      <p:sp>
        <p:nvSpPr>
          <p:cNvPr id="98" name="Google Shape;98;p2">
            <a:extLst>
              <a:ext uri="{FF2B5EF4-FFF2-40B4-BE49-F238E27FC236}">
                <a16:creationId xmlns="" xmlns:a16="http://schemas.microsoft.com/office/drawing/2014/main" id="{3BBE62B3-3405-8178-6913-B8D2F939FD49}"/>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 xmlns:a16="http://schemas.microsoft.com/office/drawing/2014/main" id="{0B4FC1D5-CAB2-6CA0-7EF9-0D5D4029FE75}"/>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 xmlns:a16="http://schemas.microsoft.com/office/drawing/2014/main" id="{BB82F983-2304-673E-F6E7-FA8CD9DE9294}"/>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 xmlns:a16="http://schemas.microsoft.com/office/drawing/2014/main" id="{C5706090-103B-5C21-D9F4-7709CF2D4C22}"/>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Sustainability Measures </a:t>
            </a:r>
            <a:endParaRPr dirty="0"/>
          </a:p>
        </p:txBody>
      </p:sp>
      <p:sp>
        <p:nvSpPr>
          <p:cNvPr id="103" name="Google Shape;103;p2">
            <a:extLst>
              <a:ext uri="{FF2B5EF4-FFF2-40B4-BE49-F238E27FC236}">
                <a16:creationId xmlns="" xmlns:a16="http://schemas.microsoft.com/office/drawing/2014/main" id="{7F671AB0-5C28-D2EF-8ABE-3CC54903C25B}"/>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 xmlns:a16="http://schemas.microsoft.com/office/drawing/2014/main" id="{6D3F4CA4-02D9-71E9-E27C-CDCFBFB634A8}"/>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 xmlns:a16="http://schemas.microsoft.com/office/drawing/2014/main" id="{AA16272D-001F-2848-1923-F26D750209E2}"/>
              </a:ext>
            </a:extLst>
          </p:cNvPr>
          <p:cNvSpPr txBox="1"/>
          <p:nvPr/>
        </p:nvSpPr>
        <p:spPr>
          <a:xfrm>
            <a:off x="1028700" y="2608221"/>
            <a:ext cx="16230600" cy="990656"/>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Cultural Preservation, Economic Sustainability, Resource </a:t>
            </a:r>
            <a:r>
              <a:rPr lang="en-US" sz="2299" dirty="0" smtClean="0">
                <a:latin typeface="Roboto"/>
                <a:ea typeface="Roboto"/>
                <a:cs typeface="Roboto"/>
                <a:sym typeface="Roboto"/>
              </a:rPr>
              <a:t>Preservation</a:t>
            </a: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3" name="Ορθογώνιο 2"/>
          <p:cNvSpPr/>
          <p:nvPr/>
        </p:nvSpPr>
        <p:spPr>
          <a:xfrm>
            <a:off x="3119718" y="3260705"/>
            <a:ext cx="14522824" cy="5399555"/>
          </a:xfrm>
          <a:prstGeom prst="rect">
            <a:avLst/>
          </a:prstGeom>
        </p:spPr>
        <p:txBody>
          <a:bodyPr wrap="square">
            <a:spAutoFit/>
          </a:bodyPr>
          <a:lstStyle/>
          <a:p>
            <a:r>
              <a:rPr lang="en-US" sz="2299" dirty="0" smtClean="0">
                <a:latin typeface="Roboto"/>
                <a:ea typeface="Roboto"/>
                <a:cs typeface="Roboto"/>
              </a:rPr>
              <a:t>Creation </a:t>
            </a:r>
            <a:r>
              <a:rPr lang="en-US" sz="2299" dirty="0">
                <a:latin typeface="Roboto"/>
                <a:ea typeface="Roboto"/>
                <a:cs typeface="Roboto"/>
              </a:rPr>
              <a:t>of educational programs to promote local music and traditional instruments</a:t>
            </a:r>
            <a:r>
              <a:rPr lang="en-US" sz="2299" dirty="0" smtClean="0">
                <a:latin typeface="Roboto"/>
                <a:ea typeface="Roboto"/>
                <a:cs typeface="Roboto"/>
              </a:rPr>
              <a:t>. Highlighting </a:t>
            </a:r>
            <a:r>
              <a:rPr lang="en-US" sz="2299" dirty="0">
                <a:latin typeface="Roboto"/>
                <a:ea typeface="Roboto"/>
                <a:cs typeface="Roboto"/>
              </a:rPr>
              <a:t>and protecting traditional instrument-making techniques through workshops and exhibitions</a:t>
            </a:r>
            <a:r>
              <a:rPr lang="en-US" sz="2299" dirty="0" smtClean="0">
                <a:latin typeface="Roboto"/>
                <a:ea typeface="Roboto"/>
                <a:cs typeface="Roboto"/>
              </a:rPr>
              <a:t>. Collaboration </a:t>
            </a:r>
            <a:r>
              <a:rPr lang="en-US" sz="2299" dirty="0">
                <a:latin typeface="Roboto"/>
                <a:ea typeface="Roboto"/>
                <a:cs typeface="Roboto"/>
              </a:rPr>
              <a:t>with the local community to preserve musical traditions and integrate them into tourism activities</a:t>
            </a:r>
            <a:r>
              <a:rPr lang="en-US" sz="2299" dirty="0" smtClean="0">
                <a:latin typeface="Roboto"/>
                <a:ea typeface="Roboto"/>
                <a:cs typeface="Roboto"/>
              </a:rPr>
              <a:t>. Promotion </a:t>
            </a:r>
            <a:r>
              <a:rPr lang="en-US" sz="2299" dirty="0">
                <a:latin typeface="Roboto"/>
                <a:ea typeface="Roboto"/>
                <a:cs typeface="Roboto"/>
              </a:rPr>
              <a:t>of sustainable tourism practices that respect and protect local cultural heritage and the environment</a:t>
            </a:r>
            <a:r>
              <a:rPr lang="en-US" sz="2299" dirty="0" smtClean="0">
                <a:latin typeface="Roboto"/>
                <a:ea typeface="Roboto"/>
                <a:cs typeface="Roboto"/>
              </a:rPr>
              <a:t>.</a:t>
            </a:r>
          </a:p>
          <a:p>
            <a:endParaRPr lang="en-US" sz="2299" dirty="0">
              <a:latin typeface="Roboto"/>
              <a:ea typeface="Roboto"/>
              <a:cs typeface="Roboto"/>
            </a:endParaRPr>
          </a:p>
          <a:p>
            <a:r>
              <a:rPr lang="en-US" sz="2299" dirty="0" smtClean="0">
                <a:latin typeface="Roboto"/>
                <a:ea typeface="Roboto"/>
                <a:cs typeface="Roboto"/>
              </a:rPr>
              <a:t>For </a:t>
            </a:r>
            <a:r>
              <a:rPr lang="en-US" sz="2299" dirty="0">
                <a:latin typeface="Roboto"/>
                <a:ea typeface="Roboto"/>
                <a:cs typeface="Roboto"/>
              </a:rPr>
              <a:t>long-term economic sustainability and community benefit, initiatives include</a:t>
            </a:r>
            <a:r>
              <a:rPr lang="en-US" sz="2299" dirty="0" smtClean="0">
                <a:latin typeface="Roboto"/>
                <a:ea typeface="Roboto"/>
                <a:cs typeface="Roboto"/>
              </a:rPr>
              <a:t>:</a:t>
            </a:r>
          </a:p>
          <a:p>
            <a:r>
              <a:rPr lang="en-US" sz="2299" dirty="0" smtClean="0">
                <a:latin typeface="Roboto"/>
                <a:ea typeface="Roboto"/>
                <a:cs typeface="Roboto"/>
              </a:rPr>
              <a:t>Creation </a:t>
            </a:r>
            <a:r>
              <a:rPr lang="en-US" sz="2299" dirty="0">
                <a:latin typeface="Roboto"/>
                <a:ea typeface="Roboto"/>
                <a:cs typeface="Roboto"/>
              </a:rPr>
              <a:t>and promotion of tourism packages that combine cultural and sustainable tourism products</a:t>
            </a:r>
            <a:r>
              <a:rPr lang="en-US" sz="2299" dirty="0" smtClean="0">
                <a:latin typeface="Roboto"/>
                <a:ea typeface="Roboto"/>
                <a:cs typeface="Roboto"/>
              </a:rPr>
              <a:t>. Development </a:t>
            </a:r>
            <a:r>
              <a:rPr lang="en-US" sz="2299" dirty="0">
                <a:latin typeface="Roboto"/>
                <a:ea typeface="Roboto"/>
                <a:cs typeface="Roboto"/>
              </a:rPr>
              <a:t>of partnerships with local businesses (catering, accommodation) to strengthen the local economy</a:t>
            </a:r>
            <a:r>
              <a:rPr lang="en-US" sz="2299" dirty="0" smtClean="0">
                <a:latin typeface="Roboto"/>
                <a:ea typeface="Roboto"/>
                <a:cs typeface="Roboto"/>
              </a:rPr>
              <a:t>. Creation </a:t>
            </a:r>
            <a:r>
              <a:rPr lang="en-US" sz="2299" dirty="0">
                <a:latin typeface="Roboto"/>
                <a:ea typeface="Roboto"/>
                <a:cs typeface="Roboto"/>
              </a:rPr>
              <a:t>of sustainable revenue streams (e.g., sales of local products, participation in events</a:t>
            </a:r>
            <a:r>
              <a:rPr lang="en-US" sz="2299" dirty="0" smtClean="0">
                <a:latin typeface="Roboto"/>
                <a:ea typeface="Roboto"/>
                <a:cs typeface="Roboto"/>
              </a:rPr>
              <a:t>). Education </a:t>
            </a:r>
            <a:r>
              <a:rPr lang="en-US" sz="2299" dirty="0">
                <a:latin typeface="Roboto"/>
                <a:ea typeface="Roboto"/>
                <a:cs typeface="Roboto"/>
              </a:rPr>
              <a:t>and training of the local community to enhance its participation in tourism and cultural development</a:t>
            </a:r>
            <a:r>
              <a:rPr lang="en-US" sz="2299" dirty="0" smtClean="0">
                <a:latin typeface="Roboto"/>
                <a:ea typeface="Roboto"/>
                <a:cs typeface="Roboto"/>
              </a:rPr>
              <a:t>.</a:t>
            </a:r>
          </a:p>
          <a:p>
            <a:endParaRPr lang="en-US" sz="2299" dirty="0" smtClean="0">
              <a:latin typeface="Roboto"/>
              <a:ea typeface="Roboto"/>
              <a:cs typeface="Roboto"/>
            </a:endParaRPr>
          </a:p>
          <a:p>
            <a:r>
              <a:rPr lang="en-US" sz="2299" dirty="0" smtClean="0">
                <a:latin typeface="Roboto"/>
                <a:ea typeface="Roboto"/>
                <a:cs typeface="Roboto"/>
              </a:rPr>
              <a:t>Initiatives </a:t>
            </a:r>
            <a:r>
              <a:rPr lang="en-US" sz="2299" dirty="0">
                <a:latin typeface="Roboto"/>
                <a:ea typeface="Roboto"/>
                <a:cs typeface="Roboto"/>
              </a:rPr>
              <a:t>for heritage protection and preservation </a:t>
            </a:r>
            <a:r>
              <a:rPr lang="en-US" sz="2299" dirty="0" smtClean="0">
                <a:latin typeface="Roboto"/>
                <a:ea typeface="Roboto"/>
                <a:cs typeface="Roboto"/>
              </a:rPr>
              <a:t>include: Encouraging </a:t>
            </a:r>
            <a:r>
              <a:rPr lang="en-US" sz="2299" dirty="0">
                <a:latin typeface="Roboto"/>
                <a:ea typeface="Roboto"/>
                <a:cs typeface="Roboto"/>
              </a:rPr>
              <a:t>sustainable tourism with limited use of natural resources and respect for cultural heritage</a:t>
            </a:r>
            <a:r>
              <a:rPr lang="en-US" sz="2299" dirty="0" smtClean="0">
                <a:latin typeface="Roboto"/>
                <a:ea typeface="Roboto"/>
                <a:cs typeface="Roboto"/>
              </a:rPr>
              <a:t>. Supporting </a:t>
            </a:r>
            <a:r>
              <a:rPr lang="en-US" sz="2299" dirty="0">
                <a:latin typeface="Roboto"/>
                <a:ea typeface="Roboto"/>
                <a:cs typeface="Roboto"/>
              </a:rPr>
              <a:t>local </a:t>
            </a:r>
            <a:r>
              <a:rPr lang="en-US" sz="2299" dirty="0" smtClean="0">
                <a:latin typeface="Roboto"/>
                <a:ea typeface="Roboto"/>
                <a:cs typeface="Roboto"/>
              </a:rPr>
              <a:t>production through collaborations </a:t>
            </a:r>
            <a:r>
              <a:rPr lang="en-US" sz="2299" dirty="0">
                <a:latin typeface="Roboto"/>
                <a:ea typeface="Roboto"/>
                <a:cs typeface="Roboto"/>
              </a:rPr>
              <a:t>and the use of natural resources with respect for the environment</a:t>
            </a:r>
            <a:r>
              <a:rPr lang="en-US" sz="2299" dirty="0" smtClean="0">
                <a:latin typeface="Roboto"/>
                <a:ea typeface="Roboto"/>
                <a:cs typeface="Roboto"/>
              </a:rPr>
              <a:t>.</a:t>
            </a:r>
            <a:endParaRPr lang="el-GR" sz="2299" dirty="0">
              <a:latin typeface="Roboto"/>
              <a:ea typeface="Roboto"/>
              <a:cs typeface="Roboto"/>
            </a:endParaRPr>
          </a:p>
        </p:txBody>
      </p:sp>
    </p:spTree>
    <p:extLst>
      <p:ext uri="{BB962C8B-B14F-4D97-AF65-F5344CB8AC3E}">
        <p14:creationId xmlns:p14="http://schemas.microsoft.com/office/powerpoint/2010/main" val="862091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9C86"/>
        </a:solidFill>
        <a:effectLst/>
      </p:bgPr>
    </p:bg>
    <p:spTree>
      <p:nvGrpSpPr>
        <p:cNvPr id="1" name="Shape 119"/>
        <p:cNvGrpSpPr/>
        <p:nvPr/>
      </p:nvGrpSpPr>
      <p:grpSpPr>
        <a:xfrm>
          <a:off x="0" y="0"/>
          <a:ext cx="0" cy="0"/>
          <a:chOff x="0" y="0"/>
          <a:chExt cx="0" cy="0"/>
        </a:xfrm>
      </p:grpSpPr>
      <p:sp>
        <p:nvSpPr>
          <p:cNvPr id="120" name="Google Shape;120;p4"/>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21" name="Google Shape;121;p4"/>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22" name="Google Shape;122;p4"/>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23" name="Google Shape;123;p4"/>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Community Involvement</a:t>
            </a:r>
            <a:endParaRPr dirty="0"/>
          </a:p>
        </p:txBody>
      </p:sp>
      <p:sp>
        <p:nvSpPr>
          <p:cNvPr id="124" name="Google Shape;124;p4"/>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25" name="Google Shape;125;p4"/>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 xmlns:a16="http://schemas.microsoft.com/office/drawing/2014/main" id="{CDBF8C17-1BCE-4CB0-D838-DAEFF25039BA}"/>
              </a:ext>
            </a:extLst>
          </p:cNvPr>
          <p:cNvSpPr txBox="1"/>
          <p:nvPr/>
        </p:nvSpPr>
        <p:spPr>
          <a:xfrm>
            <a:off x="1028700" y="2608221"/>
            <a:ext cx="16230600" cy="1485984"/>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Role of Local Community, Ownership, </a:t>
            </a:r>
            <a:r>
              <a:rPr lang="en-US" sz="2299" dirty="0" smtClean="0">
                <a:latin typeface="Roboto"/>
                <a:ea typeface="Roboto"/>
                <a:cs typeface="Roboto"/>
                <a:sym typeface="Roboto"/>
              </a:rPr>
              <a:t>Management</a:t>
            </a:r>
            <a:endParaRPr dirty="0"/>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3" name="Ορθογώνιο 2"/>
          <p:cNvSpPr/>
          <p:nvPr/>
        </p:nvSpPr>
        <p:spPr>
          <a:xfrm>
            <a:off x="3801035" y="4020116"/>
            <a:ext cx="14043291" cy="4691925"/>
          </a:xfrm>
          <a:prstGeom prst="rect">
            <a:avLst/>
          </a:prstGeom>
        </p:spPr>
        <p:txBody>
          <a:bodyPr wrap="square">
            <a:spAutoFit/>
          </a:bodyPr>
          <a:lstStyle/>
          <a:p>
            <a:r>
              <a:rPr lang="en-US" sz="2299" dirty="0">
                <a:latin typeface="Roboto"/>
                <a:ea typeface="Roboto"/>
                <a:cs typeface="Roboto"/>
              </a:rPr>
              <a:t>Locals and local communities are actively involved in the decision-making, planning, and implementation of the Best Practice through</a:t>
            </a:r>
            <a:r>
              <a:rPr lang="en-US" sz="2299" dirty="0" smtClean="0">
                <a:latin typeface="Roboto"/>
                <a:ea typeface="Roboto"/>
                <a:cs typeface="Roboto"/>
              </a:rPr>
              <a:t>:</a:t>
            </a:r>
          </a:p>
          <a:p>
            <a:r>
              <a:rPr lang="en-US" sz="2299" dirty="0" smtClean="0">
                <a:latin typeface="Roboto"/>
                <a:ea typeface="Roboto"/>
                <a:cs typeface="Roboto"/>
              </a:rPr>
              <a:t>Participation </a:t>
            </a:r>
            <a:r>
              <a:rPr lang="en-US" sz="2299" dirty="0">
                <a:latin typeface="Roboto"/>
                <a:ea typeface="Roboto"/>
                <a:cs typeface="Roboto"/>
              </a:rPr>
              <a:t>in meetings and consultations to document community needs and proposals</a:t>
            </a:r>
            <a:r>
              <a:rPr lang="en-US" sz="2299" dirty="0" smtClean="0">
                <a:latin typeface="Roboto"/>
                <a:ea typeface="Roboto"/>
                <a:cs typeface="Roboto"/>
              </a:rPr>
              <a:t>. </a:t>
            </a:r>
          </a:p>
          <a:p>
            <a:r>
              <a:rPr lang="en-US" sz="2299" dirty="0" smtClean="0">
                <a:latin typeface="Roboto"/>
                <a:ea typeface="Roboto"/>
                <a:cs typeface="Roboto"/>
              </a:rPr>
              <a:t>Collaboration </a:t>
            </a:r>
            <a:r>
              <a:rPr lang="en-US" sz="2299" dirty="0">
                <a:latin typeface="Roboto"/>
                <a:ea typeface="Roboto"/>
                <a:cs typeface="Roboto"/>
              </a:rPr>
              <a:t>with the museum to develop educational programs and events that promote local tradition</a:t>
            </a:r>
            <a:r>
              <a:rPr lang="en-US" sz="2299" dirty="0" smtClean="0">
                <a:latin typeface="Roboto"/>
                <a:ea typeface="Roboto"/>
                <a:cs typeface="Roboto"/>
              </a:rPr>
              <a:t>.</a:t>
            </a:r>
          </a:p>
          <a:p>
            <a:r>
              <a:rPr lang="en-US" sz="2299" dirty="0" smtClean="0">
                <a:latin typeface="Roboto"/>
                <a:ea typeface="Roboto"/>
                <a:cs typeface="Roboto"/>
              </a:rPr>
              <a:t>Active </a:t>
            </a:r>
            <a:r>
              <a:rPr lang="en-US" sz="2299" dirty="0">
                <a:latin typeface="Roboto"/>
                <a:ea typeface="Roboto"/>
                <a:cs typeface="Roboto"/>
              </a:rPr>
              <a:t>involvement in actions and workshops that promote local cultural heritage and strengthen the local economy</a:t>
            </a:r>
            <a:r>
              <a:rPr lang="en-US" sz="2299" dirty="0" smtClean="0">
                <a:latin typeface="Roboto"/>
                <a:ea typeface="Roboto"/>
                <a:cs typeface="Roboto"/>
              </a:rPr>
              <a:t>.</a:t>
            </a:r>
          </a:p>
          <a:p>
            <a:r>
              <a:rPr lang="en-US" sz="2299" dirty="0" smtClean="0">
                <a:latin typeface="Roboto"/>
                <a:ea typeface="Roboto"/>
                <a:cs typeface="Roboto"/>
              </a:rPr>
              <a:t>Collective </a:t>
            </a:r>
            <a:r>
              <a:rPr lang="en-US" sz="2299" dirty="0">
                <a:latin typeface="Roboto"/>
                <a:ea typeface="Roboto"/>
                <a:cs typeface="Roboto"/>
              </a:rPr>
              <a:t>planning of sustainable tourism practices that respect the community and the environment</a:t>
            </a:r>
            <a:r>
              <a:rPr lang="en-US" sz="2299" dirty="0" smtClean="0">
                <a:latin typeface="Roboto"/>
                <a:ea typeface="Roboto"/>
                <a:cs typeface="Roboto"/>
              </a:rPr>
              <a:t>.“</a:t>
            </a:r>
          </a:p>
          <a:p>
            <a:endParaRPr lang="en-US" sz="2299" dirty="0" smtClean="0">
              <a:latin typeface="Roboto"/>
              <a:ea typeface="Roboto"/>
              <a:cs typeface="Roboto"/>
            </a:endParaRPr>
          </a:p>
          <a:p>
            <a:r>
              <a:rPr lang="en-US" sz="2299" dirty="0" smtClean="0">
                <a:latin typeface="Roboto"/>
                <a:ea typeface="Roboto"/>
                <a:cs typeface="Roboto"/>
              </a:rPr>
              <a:t>Local </a:t>
            </a:r>
            <a:r>
              <a:rPr lang="en-US" sz="2299" dirty="0">
                <a:latin typeface="Roboto"/>
                <a:ea typeface="Roboto"/>
                <a:cs typeface="Roboto"/>
              </a:rPr>
              <a:t>ownership and co-management are achieved through the active participation of local communities in decision-making and the implementation of actions. Local stakeholders and organizations assume a leadership role, ensuring that the benefits remain within the community and are not extracted by foreign chains. This is achieved by strengthening cooperation with local businesses and encouraging local production and consumption</a:t>
            </a:r>
            <a:r>
              <a:rPr lang="en-US" sz="2299" dirty="0" smtClean="0">
                <a:latin typeface="Roboto"/>
                <a:ea typeface="Roboto"/>
                <a:cs typeface="Roboto"/>
              </a:rPr>
              <a:t>.</a:t>
            </a:r>
            <a:endParaRPr lang="el-GR" sz="2299" dirty="0">
              <a:latin typeface="Roboto"/>
              <a:ea typeface="Roboto"/>
              <a:cs typeface="Robot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cba0a1668edfb090653f5ea4f63b0d13">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b772bd1e787a512b9af9b567986633f"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181877-8F81-4367-A9D6-4B93429E64CE}"/>
</file>

<file path=customXml/itemProps2.xml><?xml version="1.0" encoding="utf-8"?>
<ds:datastoreItem xmlns:ds="http://schemas.openxmlformats.org/officeDocument/2006/customXml" ds:itemID="{BC24DF6D-1258-4F54-881D-B24BF6BD2D78}"/>
</file>

<file path=customXml/itemProps3.xml><?xml version="1.0" encoding="utf-8"?>
<ds:datastoreItem xmlns:ds="http://schemas.openxmlformats.org/officeDocument/2006/customXml" ds:itemID="{343523A1-615F-48E6-9AA5-911313CA4F68}"/>
</file>

<file path=docProps/app.xml><?xml version="1.0" encoding="utf-8"?>
<Properties xmlns="http://schemas.openxmlformats.org/officeDocument/2006/extended-properties" xmlns:vt="http://schemas.openxmlformats.org/officeDocument/2006/docPropsVTypes">
  <TotalTime>79</TotalTime>
  <Words>1679</Words>
  <Application>Microsoft Office PowerPoint</Application>
  <PresentationFormat>Προσαρμογή</PresentationFormat>
  <Paragraphs>149</Paragraphs>
  <Slides>14</Slides>
  <Notes>14</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14</vt:i4>
      </vt:variant>
    </vt:vector>
  </HeadingPairs>
  <TitlesOfParts>
    <vt:vector size="18" baseType="lpstr">
      <vt:lpstr>Calibri</vt:lpstr>
      <vt:lpstr>Arial</vt:lpstr>
      <vt:lpstr>Roboto</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Ewa Kopczynska</dc:creator>
  <cp:lastModifiedBy>ΚΑΤΕΡΙΝΑ ΜΑΝΤΑΔΑΚΗ</cp:lastModifiedBy>
  <cp:revision>37</cp:revision>
  <dcterms:created xsi:type="dcterms:W3CDTF">2006-08-16T00:00:00Z</dcterms:created>
  <dcterms:modified xsi:type="dcterms:W3CDTF">2025-04-24T12:05:37Z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ies>
</file>