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8" r:id="rId3"/>
    <p:sldId id="262" r:id="rId4"/>
    <p:sldId id="268" r:id="rId5"/>
    <p:sldId id="257" r:id="rId6"/>
    <p:sldId id="269" r:id="rId7"/>
    <p:sldId id="263" r:id="rId8"/>
    <p:sldId id="264" r:id="rId9"/>
    <p:sldId id="259" r:id="rId10"/>
    <p:sldId id="265" r:id="rId11"/>
    <p:sldId id="266" r:id="rId12"/>
    <p:sldId id="267" r:id="rId13"/>
    <p:sldId id="260" r:id="rId14"/>
  </p:sldIdLst>
  <p:sldSz cx="18288000" cy="10287000"/>
  <p:notesSz cx="6858000" cy="9144000"/>
  <p:embeddedFontLst>
    <p:embeddedFont>
      <p:font typeface="Calibri" panose="020F0502020204030204" pitchFamily="34" charset="0"/>
      <p:regular r:id="rId16"/>
      <p:bold r:id="rId17"/>
      <p:italic r:id="rId18"/>
      <p:boldItalic r:id="rId19"/>
    </p:embeddedFont>
    <p:embeddedFont>
      <p:font typeface="Roboto"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gFG4HRB0zjzEulQLdIRTS+/IfT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55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787769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6077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xmlns="" id="{ED6FE3FC-6880-2B33-30B4-E4F940106C57}"/>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xmlns="" id="{A9DA3959-8963-1914-A4FB-84633893386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a16="http://schemas.microsoft.com/office/drawing/2014/main" xmlns="" id="{E310D301-6FE6-A8B1-2A3D-4B136E50DDD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5545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a16="http://schemas.microsoft.com/office/drawing/2014/main" xmlns="" id="{29B76B84-E02D-4866-7C6D-1A0DA1BD93E8}"/>
            </a:ext>
          </a:extLst>
        </p:cNvPr>
        <p:cNvGrpSpPr/>
        <p:nvPr/>
      </p:nvGrpSpPr>
      <p:grpSpPr>
        <a:xfrm>
          <a:off x="0" y="0"/>
          <a:ext cx="0" cy="0"/>
          <a:chOff x="0" y="0"/>
          <a:chExt cx="0" cy="0"/>
        </a:xfrm>
      </p:grpSpPr>
      <p:sp>
        <p:nvSpPr>
          <p:cNvPr id="95" name="Google Shape;95;p2:notes">
            <a:extLst>
              <a:ext uri="{FF2B5EF4-FFF2-40B4-BE49-F238E27FC236}">
                <a16:creationId xmlns:a16="http://schemas.microsoft.com/office/drawing/2014/main" xmlns="" id="{C5BABF3C-1E95-33E9-B550-1211638768F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a:extLst>
              <a:ext uri="{FF2B5EF4-FFF2-40B4-BE49-F238E27FC236}">
                <a16:creationId xmlns:a16="http://schemas.microsoft.com/office/drawing/2014/main" xmlns="" id="{7AEF5329-91E1-0987-1489-A9588102C9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5394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xmlns="" id="{9F633735-6D75-F8B0-0978-9A87C47F43E1}"/>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xmlns="" id="{E7E36A63-5755-FB3F-C5D8-405F27F4355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a16="http://schemas.microsoft.com/office/drawing/2014/main" xmlns="" id="{0F205E09-5849-3DD8-108D-DFE4981169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2508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9098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9421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xmlns="" id="{655B4355-C635-8B26-2823-7CB81BA9CFF7}"/>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xmlns="" id="{D2028163-58F2-134A-A0F2-23A1006744E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a16="http://schemas.microsoft.com/office/drawing/2014/main" xmlns="" id="{2A655506-AE01-902E-6DB6-46F31D0145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521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xmlns="" id="{655B4355-C635-8B26-2823-7CB81BA9CFF7}"/>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xmlns="" id="{D2028163-58F2-134A-A0F2-23A1006744E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a16="http://schemas.microsoft.com/office/drawing/2014/main" xmlns="" id="{2A655506-AE01-902E-6DB6-46F31D0145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7024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8709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1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xmlns="" id="{CE495B82-9715-1433-8C69-2106738A60BC}"/>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xmlns="" id="{39DA945D-750A-F214-9385-0C5BE1CE1EC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a16="http://schemas.microsoft.com/office/drawing/2014/main" xmlns="" id="{47D0F0C5-DB36-A7AF-C397-7B78D9F7613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58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a16="http://schemas.microsoft.com/office/drawing/2014/main" xmlns="" id="{CFA01A14-7A02-5730-7A6C-50348715A78F}"/>
            </a:ext>
          </a:extLst>
        </p:cNvPr>
        <p:cNvGrpSpPr/>
        <p:nvPr/>
      </p:nvGrpSpPr>
      <p:grpSpPr>
        <a:xfrm>
          <a:off x="0" y="0"/>
          <a:ext cx="0" cy="0"/>
          <a:chOff x="0" y="0"/>
          <a:chExt cx="0" cy="0"/>
        </a:xfrm>
      </p:grpSpPr>
      <p:sp>
        <p:nvSpPr>
          <p:cNvPr id="95" name="Google Shape;95;p2:notes">
            <a:extLst>
              <a:ext uri="{FF2B5EF4-FFF2-40B4-BE49-F238E27FC236}">
                <a16:creationId xmlns:a16="http://schemas.microsoft.com/office/drawing/2014/main" xmlns="" id="{BBC5DEA3-3E25-1FA0-FA21-371526D194E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a:extLst>
              <a:ext uri="{FF2B5EF4-FFF2-40B4-BE49-F238E27FC236}">
                <a16:creationId xmlns:a16="http://schemas.microsoft.com/office/drawing/2014/main" xmlns="" id="{99772425-738A-D05D-1BFF-80EB980A4D2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6238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0636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6"/>
          <p:cNvSpPr>
            <a:spLocks noGrp="1"/>
          </p:cNvSpPr>
          <p:nvPr>
            <p:ph type="pic" idx="2"/>
          </p:nvPr>
        </p:nvSpPr>
        <p:spPr>
          <a:xfrm>
            <a:off x="1792288" y="612775"/>
            <a:ext cx="5486400" cy="4114800"/>
          </a:xfrm>
          <a:prstGeom prst="rect">
            <a:avLst/>
          </a:prstGeom>
          <a:noFill/>
          <a:ln>
            <a:noFill/>
          </a:ln>
        </p:spPr>
      </p:sp>
      <p:sp>
        <p:nvSpPr>
          <p:cNvPr id="64" name="Google Shape;64;p1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siloritisgeopark.g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www.psiloritisgeopark.gr/"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CF4E7"/>
        </a:solidFill>
        <a:effectLst/>
      </p:bgPr>
    </p:bg>
    <p:spTree>
      <p:nvGrpSpPr>
        <p:cNvPr id="1" name="Shape 83"/>
        <p:cNvGrpSpPr/>
        <p:nvPr/>
      </p:nvGrpSpPr>
      <p:grpSpPr>
        <a:xfrm>
          <a:off x="0" y="0"/>
          <a:ext cx="0" cy="0"/>
          <a:chOff x="0" y="0"/>
          <a:chExt cx="0" cy="0"/>
        </a:xfrm>
      </p:grpSpPr>
      <p:sp>
        <p:nvSpPr>
          <p:cNvPr id="84" name="Google Shape;84;p1"/>
          <p:cNvSpPr/>
          <p:nvPr/>
        </p:nvSpPr>
        <p:spPr>
          <a:xfrm>
            <a:off x="2124240" y="516674"/>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85" name="Google Shape;85;p1"/>
          <p:cNvSpPr/>
          <p:nvPr/>
        </p:nvSpPr>
        <p:spPr>
          <a:xfrm>
            <a:off x="6223194" y="8426285"/>
            <a:ext cx="5359807" cy="644409"/>
          </a:xfrm>
          <a:custGeom>
            <a:avLst/>
            <a:gdLst/>
            <a:ahLst/>
            <a:cxnLst/>
            <a:rect l="l" t="t" r="r" b="b"/>
            <a:pathLst>
              <a:path w="9109870" h="1107440" extrusionOk="0">
                <a:moveTo>
                  <a:pt x="8556149" y="45720"/>
                </a:moveTo>
                <a:cubicBezTo>
                  <a:pt x="8835549" y="45720"/>
                  <a:pt x="9062879" y="273050"/>
                  <a:pt x="9062879" y="552450"/>
                </a:cubicBezTo>
                <a:cubicBezTo>
                  <a:pt x="9062879" y="831850"/>
                  <a:pt x="8835549" y="1059180"/>
                  <a:pt x="8556149" y="1059180"/>
                </a:cubicBezTo>
                <a:lnTo>
                  <a:pt x="553720" y="1059180"/>
                </a:lnTo>
                <a:cubicBezTo>
                  <a:pt x="274320" y="1059180"/>
                  <a:pt x="46990" y="831850"/>
                  <a:pt x="46990" y="552450"/>
                </a:cubicBezTo>
                <a:cubicBezTo>
                  <a:pt x="46990" y="273050"/>
                  <a:pt x="274320" y="45720"/>
                  <a:pt x="553720" y="45720"/>
                </a:cubicBezTo>
                <a:lnTo>
                  <a:pt x="8556149" y="45720"/>
                </a:lnTo>
                <a:moveTo>
                  <a:pt x="8556149" y="0"/>
                </a:moveTo>
                <a:lnTo>
                  <a:pt x="553720" y="0"/>
                </a:lnTo>
                <a:cubicBezTo>
                  <a:pt x="247650" y="0"/>
                  <a:pt x="0" y="247650"/>
                  <a:pt x="0" y="553720"/>
                </a:cubicBezTo>
                <a:cubicBezTo>
                  <a:pt x="0" y="859790"/>
                  <a:pt x="247650" y="1107440"/>
                  <a:pt x="553720" y="1107440"/>
                </a:cubicBezTo>
                <a:lnTo>
                  <a:pt x="8556149" y="1107440"/>
                </a:lnTo>
                <a:cubicBezTo>
                  <a:pt x="8862220" y="1107440"/>
                  <a:pt x="9109870" y="859790"/>
                  <a:pt x="9109870" y="553720"/>
                </a:cubicBezTo>
                <a:cubicBezTo>
                  <a:pt x="9108599" y="247650"/>
                  <a:pt x="8860949" y="0"/>
                  <a:pt x="85561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4">
              <a:alphaModFix/>
            </a:blip>
            <a:stretch>
              <a:fillRect t="-42947"/>
            </a:stretch>
          </a:blipFill>
          <a:ln>
            <a:noFill/>
          </a:ln>
        </p:spPr>
        <p:txBody>
          <a:bodyPr/>
          <a:lstStyle/>
          <a:p>
            <a:endParaRPr lang="en-US"/>
          </a:p>
        </p:txBody>
      </p:sp>
      <p:sp>
        <p:nvSpPr>
          <p:cNvPr id="88" name="Google Shape;88;p1"/>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89" name="Google Shape;89;p1"/>
          <p:cNvSpPr/>
          <p:nvPr/>
        </p:nvSpPr>
        <p:spPr>
          <a:xfrm>
            <a:off x="11162069" y="280132"/>
            <a:ext cx="6974331" cy="1120196"/>
          </a:xfrm>
          <a:custGeom>
            <a:avLst/>
            <a:gdLst/>
            <a:ahLst/>
            <a:cxnLst/>
            <a:rect l="l" t="t" r="r" b="b"/>
            <a:pathLst>
              <a:path w="6974331" h="1120196" extrusionOk="0">
                <a:moveTo>
                  <a:pt x="0" y="0"/>
                </a:moveTo>
                <a:lnTo>
                  <a:pt x="6974331" y="0"/>
                </a:lnTo>
                <a:lnTo>
                  <a:pt x="6974331" y="1120195"/>
                </a:lnTo>
                <a:lnTo>
                  <a:pt x="0" y="1120195"/>
                </a:lnTo>
                <a:lnTo>
                  <a:pt x="0" y="0"/>
                </a:lnTo>
                <a:close/>
              </a:path>
            </a:pathLst>
          </a:custGeom>
          <a:blipFill rotWithShape="1">
            <a:blip r:embed="rId6">
              <a:alphaModFix/>
            </a:blip>
            <a:stretch>
              <a:fillRect t="-5753" b="-5753"/>
            </a:stretch>
          </a:blipFill>
          <a:ln>
            <a:noFill/>
          </a:ln>
        </p:spPr>
        <p:txBody>
          <a:bodyPr/>
          <a:lstStyle/>
          <a:p>
            <a:endParaRPr lang="en-US"/>
          </a:p>
        </p:txBody>
      </p:sp>
      <p:sp>
        <p:nvSpPr>
          <p:cNvPr id="90" name="Google Shape;90;p1"/>
          <p:cNvSpPr txBox="1"/>
          <p:nvPr/>
        </p:nvSpPr>
        <p:spPr>
          <a:xfrm>
            <a:off x="6034180" y="8488512"/>
            <a:ext cx="5741176" cy="430887"/>
          </a:xfrm>
          <a:prstGeom prst="rect">
            <a:avLst/>
          </a:prstGeom>
          <a:noFill/>
          <a:ln>
            <a:noFill/>
          </a:ln>
        </p:spPr>
        <p:txBody>
          <a:bodyPr spcFirstLastPara="1" wrap="square" lIns="0" tIns="0" rIns="0" bIns="0" anchor="t" anchorCtr="0">
            <a:spAutoFit/>
          </a:bodyPr>
          <a:lstStyle/>
          <a:p>
            <a:pPr lvl="0" algn="ctr">
              <a:lnSpc>
                <a:spcPct val="140000"/>
              </a:lnSpc>
            </a:pPr>
            <a:r>
              <a:rPr lang="en-US" sz="2000" i="1" dirty="0" err="1">
                <a:latin typeface="Roboto"/>
                <a:ea typeface="Roboto"/>
                <a:cs typeface="Roboto"/>
                <a:sym typeface="Roboto"/>
              </a:rPr>
              <a:t>Psiloritis</a:t>
            </a:r>
            <a:r>
              <a:rPr lang="en-US" sz="2000" i="1" dirty="0">
                <a:latin typeface="Roboto"/>
                <a:ea typeface="Roboto"/>
                <a:cs typeface="Roboto"/>
                <a:sym typeface="Roboto"/>
              </a:rPr>
              <a:t> UNESCO Global </a:t>
            </a:r>
            <a:r>
              <a:rPr lang="en-US" sz="2000" i="1" dirty="0" err="1" smtClean="0">
                <a:latin typeface="Roboto"/>
                <a:ea typeface="Roboto"/>
                <a:cs typeface="Roboto"/>
                <a:sym typeface="Roboto"/>
              </a:rPr>
              <a:t>Geopark</a:t>
            </a:r>
            <a:r>
              <a:rPr lang="en-US" sz="2000" i="1" dirty="0" smtClean="0">
                <a:latin typeface="Roboto"/>
                <a:ea typeface="Roboto"/>
                <a:cs typeface="Roboto"/>
                <a:sym typeface="Roboto"/>
              </a:rPr>
              <a:t>. </a:t>
            </a:r>
            <a:r>
              <a:rPr lang="en-US" sz="2000" i="1" smtClean="0">
                <a:latin typeface="Roboto"/>
                <a:ea typeface="Roboto"/>
                <a:cs typeface="Roboto"/>
                <a:sym typeface="Roboto"/>
              </a:rPr>
              <a:t>Digital tools  </a:t>
            </a:r>
            <a:endParaRPr dirty="0"/>
          </a:p>
        </p:txBody>
      </p:sp>
      <p:sp>
        <p:nvSpPr>
          <p:cNvPr id="92" name="Google Shape;92;p1"/>
          <p:cNvSpPr txBox="1"/>
          <p:nvPr/>
        </p:nvSpPr>
        <p:spPr>
          <a:xfrm>
            <a:off x="16031146" y="941705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93" name="Google Shape;93;p1"/>
          <p:cNvSpPr txBox="1"/>
          <p:nvPr/>
        </p:nvSpPr>
        <p:spPr>
          <a:xfrm>
            <a:off x="457810" y="1528637"/>
            <a:ext cx="17435743" cy="603242"/>
          </a:xfrm>
          <a:prstGeom prst="rect">
            <a:avLst/>
          </a:prstGeom>
          <a:noFill/>
          <a:ln>
            <a:noFill/>
          </a:ln>
        </p:spPr>
        <p:txBody>
          <a:bodyPr spcFirstLastPara="1" wrap="square" lIns="0" tIns="0" rIns="0" bIns="0" anchor="t" anchorCtr="0">
            <a:spAutoFit/>
          </a:bodyPr>
          <a:lstStyle/>
          <a:p>
            <a:pPr lvl="0" algn="ctr">
              <a:lnSpc>
                <a:spcPct val="140014"/>
              </a:lnSpc>
            </a:pPr>
            <a:r>
              <a:rPr lang="en-US" sz="2800" b="1" dirty="0">
                <a:latin typeface="Roboto"/>
                <a:ea typeface="Roboto"/>
                <a:cs typeface="Roboto"/>
                <a:sym typeface="Roboto"/>
              </a:rPr>
              <a:t>Digital tools of </a:t>
            </a:r>
            <a:r>
              <a:rPr lang="en-US" sz="2800" b="1" dirty="0" err="1">
                <a:latin typeface="Roboto"/>
                <a:ea typeface="Roboto"/>
                <a:cs typeface="Roboto"/>
                <a:sym typeface="Roboto"/>
                <a:hlinkClick r:id="rId7"/>
              </a:rPr>
              <a:t>Psiloritis</a:t>
            </a:r>
            <a:r>
              <a:rPr lang="en-US" sz="2800" b="1" dirty="0">
                <a:latin typeface="Roboto"/>
                <a:ea typeface="Roboto"/>
                <a:cs typeface="Roboto"/>
                <a:sym typeface="Roboto"/>
                <a:hlinkClick r:id="rId7"/>
              </a:rPr>
              <a:t> UNESCO Global </a:t>
            </a:r>
            <a:r>
              <a:rPr lang="en-US" sz="2800" b="1" dirty="0" err="1" smtClean="0">
                <a:latin typeface="Roboto"/>
                <a:ea typeface="Roboto"/>
                <a:cs typeface="Roboto"/>
                <a:sym typeface="Roboto"/>
                <a:hlinkClick r:id="rId7"/>
              </a:rPr>
              <a:t>Geopark</a:t>
            </a:r>
            <a:endParaRPr sz="2800" dirty="0"/>
          </a:p>
        </p:txBody>
      </p:sp>
      <p:pic>
        <p:nvPicPr>
          <p:cNvPr id="12" name="Εικόνα 11"/>
          <p:cNvPicPr>
            <a:picLocks noChangeAspect="1"/>
          </p:cNvPicPr>
          <p:nvPr/>
        </p:nvPicPr>
        <p:blipFill>
          <a:blip r:embed="rId8"/>
          <a:stretch>
            <a:fillRect/>
          </a:stretch>
        </p:blipFill>
        <p:spPr>
          <a:xfrm>
            <a:off x="14533733" y="1678904"/>
            <a:ext cx="1958219" cy="1466774"/>
          </a:xfrm>
          <a:prstGeom prst="rect">
            <a:avLst/>
          </a:prstGeom>
        </p:spPr>
      </p:pic>
      <p:pic>
        <p:nvPicPr>
          <p:cNvPr id="13" name="Εικόνα 12"/>
          <p:cNvPicPr>
            <a:picLocks noChangeAspect="1"/>
          </p:cNvPicPr>
          <p:nvPr/>
        </p:nvPicPr>
        <p:blipFill>
          <a:blip r:embed="rId9"/>
          <a:stretch>
            <a:fillRect/>
          </a:stretch>
        </p:blipFill>
        <p:spPr>
          <a:xfrm>
            <a:off x="2327063" y="3693204"/>
            <a:ext cx="13633873" cy="393394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Shape 108">
          <a:extLst>
            <a:ext uri="{FF2B5EF4-FFF2-40B4-BE49-F238E27FC236}">
              <a16:creationId xmlns:a16="http://schemas.microsoft.com/office/drawing/2014/main" xmlns="" id="{33FA8CEF-FADB-EA59-48AC-F831896E0802}"/>
            </a:ext>
          </a:extLst>
        </p:cNvPr>
        <p:cNvGrpSpPr/>
        <p:nvPr/>
      </p:nvGrpSpPr>
      <p:grpSpPr>
        <a:xfrm>
          <a:off x="0" y="0"/>
          <a:ext cx="0" cy="0"/>
          <a:chOff x="0" y="0"/>
          <a:chExt cx="0" cy="0"/>
        </a:xfrm>
      </p:grpSpPr>
      <p:sp>
        <p:nvSpPr>
          <p:cNvPr id="109" name="Google Shape;109;p3">
            <a:extLst>
              <a:ext uri="{FF2B5EF4-FFF2-40B4-BE49-F238E27FC236}">
                <a16:creationId xmlns:a16="http://schemas.microsoft.com/office/drawing/2014/main" xmlns="" id="{63DAEFC5-08BB-9C0D-35BB-3890BBC06063}"/>
              </a:ext>
            </a:extLst>
          </p:cNvPr>
          <p:cNvSpPr/>
          <p:nvPr/>
        </p:nvSpPr>
        <p:spPr>
          <a:xfrm>
            <a:off x="1424293"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10" name="Google Shape;110;p3">
            <a:extLst>
              <a:ext uri="{FF2B5EF4-FFF2-40B4-BE49-F238E27FC236}">
                <a16:creationId xmlns:a16="http://schemas.microsoft.com/office/drawing/2014/main" xmlns="" id="{8054067D-F145-7CD9-4809-F2DF4FC121B6}"/>
              </a:ext>
            </a:extLst>
          </p:cNvPr>
          <p:cNvSpPr txBox="1"/>
          <p:nvPr/>
        </p:nvSpPr>
        <p:spPr>
          <a:xfrm>
            <a:off x="16163760" y="931033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11" name="Google Shape;111;p3">
            <a:extLst>
              <a:ext uri="{FF2B5EF4-FFF2-40B4-BE49-F238E27FC236}">
                <a16:creationId xmlns:a16="http://schemas.microsoft.com/office/drawing/2014/main" xmlns="" id="{405E4750-57D6-2392-7CC2-D2B5A8E7B789}"/>
              </a:ext>
            </a:extLst>
          </p:cNvPr>
          <p:cNvSpPr txBox="1"/>
          <p:nvPr/>
        </p:nvSpPr>
        <p:spPr>
          <a:xfrm>
            <a:off x="1149503" y="3162486"/>
            <a:ext cx="16230600" cy="990656"/>
          </a:xfrm>
          <a:prstGeom prst="rect">
            <a:avLst/>
          </a:prstGeom>
          <a:noFill/>
          <a:ln>
            <a:noFill/>
          </a:ln>
        </p:spPr>
        <p:txBody>
          <a:bodyPr spcFirstLastPara="1" wrap="square" lIns="0" tIns="0" rIns="0" bIns="0" anchor="t" anchorCtr="0">
            <a:spAutoFit/>
          </a:bodyPr>
          <a:lstStyle/>
          <a:p>
            <a:pPr marL="0" marR="0" lvl="0" indent="0" algn="just" rtl="0">
              <a:lnSpc>
                <a:spcPct val="140017"/>
              </a:lnSpc>
              <a:spcBef>
                <a:spcPts val="0"/>
              </a:spcBef>
              <a:spcAft>
                <a:spcPts val="0"/>
              </a:spcAft>
              <a:buNone/>
            </a:pPr>
            <a:r>
              <a:rPr lang="en-US" sz="2299" dirty="0">
                <a:latin typeface="Roboto"/>
                <a:ea typeface="Roboto"/>
                <a:cs typeface="Roboto"/>
                <a:sym typeface="Roboto"/>
              </a:rPr>
              <a:t>Evaluation Metrics, Feedback Mechanisms, Continuous Improvement, Funding Sources and budget </a:t>
            </a:r>
            <a:r>
              <a:rPr lang="en-US" sz="2299" dirty="0" smtClean="0">
                <a:latin typeface="Roboto"/>
                <a:ea typeface="Roboto"/>
                <a:cs typeface="Roboto"/>
                <a:sym typeface="Roboto"/>
              </a:rPr>
              <a:t>information</a:t>
            </a:r>
            <a:endParaRPr sz="2299" b="0" i="0" u="none" strike="noStrike" cap="none" dirty="0">
              <a:solidFill>
                <a:srgbClr val="000000"/>
              </a:solidFill>
              <a:latin typeface="Roboto"/>
              <a:ea typeface="Roboto"/>
              <a:cs typeface="Roboto"/>
              <a:sym typeface="Roboto"/>
            </a:endParaRPr>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p:txBody>
      </p:sp>
      <p:sp>
        <p:nvSpPr>
          <p:cNvPr id="112" name="Google Shape;112;p3">
            <a:extLst>
              <a:ext uri="{FF2B5EF4-FFF2-40B4-BE49-F238E27FC236}">
                <a16:creationId xmlns:a16="http://schemas.microsoft.com/office/drawing/2014/main" xmlns="" id="{F3F8EDD3-7EE1-1976-7663-5829590DA7D3}"/>
              </a:ext>
            </a:extLst>
          </p:cNvPr>
          <p:cNvSpPr txBox="1"/>
          <p:nvPr/>
        </p:nvSpPr>
        <p:spPr>
          <a:xfrm>
            <a:off x="1030287" y="514244"/>
            <a:ext cx="1583342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Monitoring, Evaluation and Financing</a:t>
            </a:r>
            <a:endParaRPr lang="en-US" sz="7200" dirty="0"/>
          </a:p>
        </p:txBody>
      </p:sp>
      <p:sp>
        <p:nvSpPr>
          <p:cNvPr id="113" name="Google Shape;113;p3">
            <a:extLst>
              <a:ext uri="{FF2B5EF4-FFF2-40B4-BE49-F238E27FC236}">
                <a16:creationId xmlns:a16="http://schemas.microsoft.com/office/drawing/2014/main" xmlns="" id="{F4CB854F-09C5-6CA0-DCE4-C0E461743FA3}"/>
              </a:ext>
            </a:extLst>
          </p:cNvPr>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4">
              <a:alphaModFix/>
            </a:blip>
            <a:stretch>
              <a:fillRect t="-42947"/>
            </a:stretch>
          </a:blipFill>
          <a:ln>
            <a:noFill/>
          </a:ln>
        </p:spPr>
        <p:txBody>
          <a:bodyPr/>
          <a:lstStyle/>
          <a:p>
            <a:endParaRPr lang="en-US"/>
          </a:p>
        </p:txBody>
      </p:sp>
      <p:sp>
        <p:nvSpPr>
          <p:cNvPr id="114" name="Google Shape;114;p3">
            <a:extLst>
              <a:ext uri="{FF2B5EF4-FFF2-40B4-BE49-F238E27FC236}">
                <a16:creationId xmlns:a16="http://schemas.microsoft.com/office/drawing/2014/main" xmlns="" id="{4F8F2B24-374D-954E-F14F-3558B4E9DBF4}"/>
              </a:ext>
            </a:extLst>
          </p:cNvPr>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15" name="Google Shape;115;p3">
            <a:extLst>
              <a:ext uri="{FF2B5EF4-FFF2-40B4-BE49-F238E27FC236}">
                <a16:creationId xmlns:a16="http://schemas.microsoft.com/office/drawing/2014/main" xmlns="" id="{38853E2B-61FF-F6BE-B202-D2E11AF1B475}"/>
              </a:ext>
            </a:extLst>
          </p:cNvPr>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2" name="Ορθογώνιο 1"/>
          <p:cNvSpPr/>
          <p:nvPr/>
        </p:nvSpPr>
        <p:spPr>
          <a:xfrm>
            <a:off x="2510119" y="4666447"/>
            <a:ext cx="14869984" cy="2215222"/>
          </a:xfrm>
          <a:prstGeom prst="rect">
            <a:avLst/>
          </a:prstGeom>
        </p:spPr>
        <p:txBody>
          <a:bodyPr wrap="square">
            <a:spAutoFit/>
          </a:bodyPr>
          <a:lstStyle/>
          <a:p>
            <a:r>
              <a:rPr lang="en-US" sz="2299" dirty="0">
                <a:latin typeface="Roboto"/>
                <a:ea typeface="Roboto"/>
                <a:cs typeface="Roboto"/>
              </a:rPr>
              <a:t>User satisfaction</a:t>
            </a:r>
            <a:r>
              <a:rPr lang="en-US" sz="2299" dirty="0" smtClean="0">
                <a:latin typeface="Roboto"/>
                <a:ea typeface="Roboto"/>
                <a:cs typeface="Roboto"/>
              </a:rPr>
              <a:t>:</a:t>
            </a:r>
            <a:r>
              <a:rPr lang="en-US" sz="2299" dirty="0">
                <a:latin typeface="Roboto"/>
                <a:ea typeface="Roboto"/>
                <a:cs typeface="Roboto"/>
              </a:rPr>
              <a:t> </a:t>
            </a:r>
            <a:r>
              <a:rPr lang="en-US" sz="2299" dirty="0" smtClean="0">
                <a:latin typeface="Roboto"/>
                <a:ea typeface="Roboto"/>
                <a:cs typeface="Roboto"/>
              </a:rPr>
              <a:t>Through </a:t>
            </a:r>
            <a:r>
              <a:rPr lang="en-US" sz="2299" dirty="0">
                <a:latin typeface="Roboto"/>
                <a:ea typeface="Roboto"/>
                <a:cs typeface="Roboto"/>
              </a:rPr>
              <a:t>the use of tools/visits to the Information Center, email, social media messages</a:t>
            </a:r>
            <a:r>
              <a:rPr lang="en-US" sz="2299" dirty="0" smtClean="0">
                <a:latin typeface="Roboto"/>
                <a:ea typeface="Roboto"/>
                <a:cs typeface="Roboto"/>
              </a:rPr>
              <a:t>.</a:t>
            </a:r>
          </a:p>
          <a:p>
            <a:endParaRPr lang="en-US" sz="2299" dirty="0">
              <a:latin typeface="Roboto"/>
              <a:ea typeface="Roboto"/>
              <a:cs typeface="Roboto"/>
            </a:endParaRPr>
          </a:p>
          <a:p>
            <a:r>
              <a:rPr lang="en-US" sz="2299" dirty="0" smtClean="0">
                <a:latin typeface="Roboto"/>
                <a:ea typeface="Roboto"/>
                <a:cs typeface="Roboto"/>
              </a:rPr>
              <a:t> Minor </a:t>
            </a:r>
            <a:r>
              <a:rPr lang="en-US" sz="2299" dirty="0">
                <a:latin typeface="Roboto"/>
                <a:ea typeface="Roboto"/>
                <a:cs typeface="Roboto"/>
              </a:rPr>
              <a:t>corrective adjustments to the digital tools, due to technical issues that occasionally arise in their operation</a:t>
            </a:r>
            <a:r>
              <a:rPr lang="en-US" sz="2299" dirty="0" smtClean="0">
                <a:latin typeface="Roboto"/>
                <a:ea typeface="Roboto"/>
                <a:cs typeface="Roboto"/>
              </a:rPr>
              <a:t>. </a:t>
            </a:r>
          </a:p>
          <a:p>
            <a:endParaRPr lang="en-US" sz="2299" dirty="0">
              <a:latin typeface="Roboto"/>
              <a:ea typeface="Roboto"/>
              <a:cs typeface="Roboto"/>
            </a:endParaRPr>
          </a:p>
          <a:p>
            <a:r>
              <a:rPr lang="en-US" sz="2299" dirty="0" smtClean="0">
                <a:latin typeface="Roboto"/>
                <a:ea typeface="Roboto"/>
                <a:cs typeface="Roboto"/>
              </a:rPr>
              <a:t>Different </a:t>
            </a:r>
            <a:r>
              <a:rPr lang="en-US" sz="2299" dirty="0">
                <a:latin typeface="Roboto"/>
                <a:ea typeface="Roboto"/>
                <a:cs typeface="Roboto"/>
              </a:rPr>
              <a:t>sources of funding depending on each tool (</a:t>
            </a:r>
            <a:r>
              <a:rPr lang="en-US" sz="2299" dirty="0" err="1">
                <a:latin typeface="Roboto"/>
                <a:ea typeface="Roboto"/>
                <a:cs typeface="Roboto"/>
              </a:rPr>
              <a:t>Interreg</a:t>
            </a:r>
            <a:r>
              <a:rPr lang="en-US" sz="2299" dirty="0">
                <a:latin typeface="Roboto"/>
                <a:ea typeface="Roboto"/>
                <a:cs typeface="Roboto"/>
              </a:rPr>
              <a:t> Greece-Cyprus, RURITAGE), internal resources</a:t>
            </a:r>
            <a:r>
              <a:rPr lang="en-US" dirty="0"/>
              <a:t>.</a:t>
            </a:r>
            <a:endParaRPr lang="el-GR" dirty="0"/>
          </a:p>
        </p:txBody>
      </p:sp>
    </p:spTree>
    <p:extLst>
      <p:ext uri="{BB962C8B-B14F-4D97-AF65-F5344CB8AC3E}">
        <p14:creationId xmlns:p14="http://schemas.microsoft.com/office/powerpoint/2010/main" val="33503906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1BADE"/>
        </a:solidFill>
        <a:effectLst/>
      </p:bgPr>
    </p:bg>
    <p:spTree>
      <p:nvGrpSpPr>
        <p:cNvPr id="1" name="Shape 97">
          <a:extLst>
            <a:ext uri="{FF2B5EF4-FFF2-40B4-BE49-F238E27FC236}">
              <a16:creationId xmlns:a16="http://schemas.microsoft.com/office/drawing/2014/main" xmlns="" id="{86782575-12D5-1C85-8DFA-55EC8F723196}"/>
            </a:ext>
          </a:extLst>
        </p:cNvPr>
        <p:cNvGrpSpPr/>
        <p:nvPr/>
      </p:nvGrpSpPr>
      <p:grpSpPr>
        <a:xfrm>
          <a:off x="0" y="0"/>
          <a:ext cx="0" cy="0"/>
          <a:chOff x="0" y="0"/>
          <a:chExt cx="0" cy="0"/>
        </a:xfrm>
      </p:grpSpPr>
      <p:sp>
        <p:nvSpPr>
          <p:cNvPr id="98" name="Google Shape;98;p2">
            <a:extLst>
              <a:ext uri="{FF2B5EF4-FFF2-40B4-BE49-F238E27FC236}">
                <a16:creationId xmlns:a16="http://schemas.microsoft.com/office/drawing/2014/main" xmlns="" id="{F328A03C-83BA-BE29-C310-5E111B68D852}"/>
              </a:ext>
            </a:extLst>
          </p:cNvPr>
          <p:cNvSpPr/>
          <p:nvPr/>
        </p:nvSpPr>
        <p:spPr>
          <a:xfrm>
            <a:off x="2124240"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99" name="Google Shape;99;p2">
            <a:extLst>
              <a:ext uri="{FF2B5EF4-FFF2-40B4-BE49-F238E27FC236}">
                <a16:creationId xmlns:a16="http://schemas.microsoft.com/office/drawing/2014/main" xmlns="" id="{8942E37B-1DC1-CF36-9C9C-4E1FADE0FFAF}"/>
              </a:ext>
            </a:extLst>
          </p:cNvPr>
          <p:cNvSpPr/>
          <p:nvPr/>
        </p:nvSpPr>
        <p:spPr>
          <a:xfrm>
            <a:off x="9144000" y="9112469"/>
            <a:ext cx="2438174" cy="1705628"/>
          </a:xfrm>
          <a:custGeom>
            <a:avLst/>
            <a:gdLst/>
            <a:ahLst/>
            <a:cxnLst/>
            <a:rect l="l" t="t" r="r" b="b"/>
            <a:pathLst>
              <a:path w="2438174" h="1705628" extrusionOk="0">
                <a:moveTo>
                  <a:pt x="0" y="0"/>
                </a:moveTo>
                <a:lnTo>
                  <a:pt x="2438174" y="0"/>
                </a:lnTo>
                <a:lnTo>
                  <a:pt x="2438174" y="1705627"/>
                </a:lnTo>
                <a:lnTo>
                  <a:pt x="0" y="1705627"/>
                </a:lnTo>
                <a:lnTo>
                  <a:pt x="0" y="0"/>
                </a:lnTo>
                <a:close/>
              </a:path>
            </a:pathLst>
          </a:custGeom>
          <a:blipFill rotWithShape="1">
            <a:blip r:embed="rId4">
              <a:alphaModFix/>
            </a:blip>
            <a:stretch>
              <a:fillRect t="-42947"/>
            </a:stretch>
          </a:blipFill>
          <a:ln>
            <a:noFill/>
          </a:ln>
        </p:spPr>
        <p:txBody>
          <a:bodyPr/>
          <a:lstStyle/>
          <a:p>
            <a:endParaRPr lang="en-US"/>
          </a:p>
        </p:txBody>
      </p:sp>
      <p:sp>
        <p:nvSpPr>
          <p:cNvPr id="100" name="Google Shape;100;p2">
            <a:extLst>
              <a:ext uri="{FF2B5EF4-FFF2-40B4-BE49-F238E27FC236}">
                <a16:creationId xmlns:a16="http://schemas.microsoft.com/office/drawing/2014/main" xmlns="" id="{254A1517-D58C-75AE-ED4D-A0CEC7A125CF}"/>
              </a:ext>
            </a:extLst>
          </p:cNvPr>
          <p:cNvSpPr/>
          <p:nvPr/>
        </p:nvSpPr>
        <p:spPr>
          <a:xfrm>
            <a:off x="5524876" y="9372452"/>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02" name="Google Shape;102;p2">
            <a:extLst>
              <a:ext uri="{FF2B5EF4-FFF2-40B4-BE49-F238E27FC236}">
                <a16:creationId xmlns:a16="http://schemas.microsoft.com/office/drawing/2014/main" xmlns="" id="{F9870CD3-567A-1B6B-76B6-C79E2CCFA052}"/>
              </a:ext>
            </a:extLst>
          </p:cNvPr>
          <p:cNvSpPr txBox="1"/>
          <p:nvPr/>
        </p:nvSpPr>
        <p:spPr>
          <a:xfrm>
            <a:off x="1028700" y="876300"/>
            <a:ext cx="1623060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Replicability and Scalability</a:t>
            </a:r>
            <a:endParaRPr dirty="0"/>
          </a:p>
        </p:txBody>
      </p:sp>
      <p:sp>
        <p:nvSpPr>
          <p:cNvPr id="103" name="Google Shape;103;p2">
            <a:extLst>
              <a:ext uri="{FF2B5EF4-FFF2-40B4-BE49-F238E27FC236}">
                <a16:creationId xmlns:a16="http://schemas.microsoft.com/office/drawing/2014/main" xmlns="" id="{A3874828-A0AA-BD1A-0459-B37EB5015CB5}"/>
              </a:ext>
            </a:extLst>
          </p:cNvPr>
          <p:cNvSpPr txBox="1"/>
          <p:nvPr/>
        </p:nvSpPr>
        <p:spPr>
          <a:xfrm>
            <a:off x="16163760" y="941705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04" name="Google Shape;104;p2">
            <a:extLst>
              <a:ext uri="{FF2B5EF4-FFF2-40B4-BE49-F238E27FC236}">
                <a16:creationId xmlns:a16="http://schemas.microsoft.com/office/drawing/2014/main" xmlns="" id="{07BB8E22-7852-32AA-8A20-3AF9DC40A942}"/>
              </a:ext>
            </a:extLst>
          </p:cNvPr>
          <p:cNvSpPr txBox="1"/>
          <p:nvPr/>
        </p:nvSpPr>
        <p:spPr>
          <a:xfrm>
            <a:off x="8032775" y="8481914"/>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2" name="Google Shape;111;p3">
            <a:extLst>
              <a:ext uri="{FF2B5EF4-FFF2-40B4-BE49-F238E27FC236}">
                <a16:creationId xmlns:a16="http://schemas.microsoft.com/office/drawing/2014/main" xmlns="" id="{CE0FF2A8-4917-6BE3-4766-F44A78391096}"/>
              </a:ext>
            </a:extLst>
          </p:cNvPr>
          <p:cNvSpPr txBox="1"/>
          <p:nvPr/>
        </p:nvSpPr>
        <p:spPr>
          <a:xfrm>
            <a:off x="1028700" y="2608221"/>
            <a:ext cx="16230600" cy="990656"/>
          </a:xfrm>
          <a:prstGeom prst="rect">
            <a:avLst/>
          </a:prstGeom>
          <a:noFill/>
          <a:ln>
            <a:noFill/>
          </a:ln>
        </p:spPr>
        <p:txBody>
          <a:bodyPr spcFirstLastPara="1" wrap="square" lIns="0" tIns="0" rIns="0" bIns="0" anchor="t" anchorCtr="0">
            <a:spAutoFit/>
          </a:bodyPr>
          <a:lstStyle/>
          <a:p>
            <a:pPr marL="0" marR="0" lvl="0" indent="0" algn="just" rtl="0">
              <a:lnSpc>
                <a:spcPct val="140017"/>
              </a:lnSpc>
              <a:spcBef>
                <a:spcPts val="0"/>
              </a:spcBef>
              <a:spcAft>
                <a:spcPts val="0"/>
              </a:spcAft>
              <a:buNone/>
            </a:pPr>
            <a:r>
              <a:rPr lang="en-US" sz="2299" dirty="0">
                <a:latin typeface="Roboto"/>
                <a:ea typeface="Roboto"/>
                <a:cs typeface="Roboto"/>
                <a:sym typeface="Roboto"/>
              </a:rPr>
              <a:t>Transferability, Challenges and Barriers, Potential For </a:t>
            </a:r>
            <a:r>
              <a:rPr lang="en-US" sz="2299" dirty="0" smtClean="0">
                <a:latin typeface="Roboto"/>
                <a:ea typeface="Roboto"/>
                <a:cs typeface="Roboto"/>
                <a:sym typeface="Roboto"/>
              </a:rPr>
              <a:t>Expansion</a:t>
            </a:r>
            <a:endParaRPr sz="2299" b="0" i="0" u="none" strike="noStrike" cap="none" dirty="0">
              <a:solidFill>
                <a:srgbClr val="000000"/>
              </a:solidFill>
              <a:latin typeface="Roboto"/>
              <a:ea typeface="Roboto"/>
              <a:cs typeface="Roboto"/>
              <a:sym typeface="Roboto"/>
            </a:endParaRPr>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p:txBody>
      </p:sp>
      <p:sp>
        <p:nvSpPr>
          <p:cNvPr id="3" name="Ορθογώνιο 2"/>
          <p:cNvSpPr/>
          <p:nvPr/>
        </p:nvSpPr>
        <p:spPr>
          <a:xfrm>
            <a:off x="3065929" y="4666447"/>
            <a:ext cx="14361459" cy="2569037"/>
          </a:xfrm>
          <a:prstGeom prst="rect">
            <a:avLst/>
          </a:prstGeom>
        </p:spPr>
        <p:txBody>
          <a:bodyPr wrap="square">
            <a:spAutoFit/>
          </a:bodyPr>
          <a:lstStyle/>
          <a:p>
            <a:r>
              <a:rPr lang="en-US" sz="2299" dirty="0" err="1">
                <a:latin typeface="Roboto"/>
                <a:ea typeface="Roboto"/>
                <a:cs typeface="Roboto"/>
              </a:rPr>
              <a:t>Interdisciplinarity</a:t>
            </a:r>
            <a:r>
              <a:rPr lang="en-US" sz="2299" dirty="0">
                <a:latin typeface="Roboto"/>
                <a:ea typeface="Roboto"/>
                <a:cs typeface="Roboto"/>
              </a:rPr>
              <a:t> is crucial, especially when the target audience is primarily online. For the same reason, this best practice can be applied to numerous other contexts and locations</a:t>
            </a:r>
            <a:r>
              <a:rPr lang="en-US" sz="2299" dirty="0" smtClean="0">
                <a:latin typeface="Roboto"/>
                <a:ea typeface="Roboto"/>
                <a:cs typeface="Roboto"/>
              </a:rPr>
              <a:t>.</a:t>
            </a:r>
          </a:p>
          <a:p>
            <a:endParaRPr lang="en-US" sz="2299" dirty="0" smtClean="0">
              <a:latin typeface="Roboto"/>
              <a:ea typeface="Roboto"/>
              <a:cs typeface="Roboto"/>
            </a:endParaRPr>
          </a:p>
          <a:p>
            <a:r>
              <a:rPr lang="en-US" sz="2299" smtClean="0">
                <a:latin typeface="Roboto"/>
                <a:ea typeface="Roboto"/>
                <a:cs typeface="Roboto"/>
              </a:rPr>
              <a:t>Challenges: Time-consuming </a:t>
            </a:r>
            <a:r>
              <a:rPr lang="en-US" sz="2299" dirty="0">
                <a:latin typeface="Roboto"/>
                <a:ea typeface="Roboto"/>
                <a:cs typeface="Roboto"/>
              </a:rPr>
              <a:t>initial field data collection, challenging digital processing to integrate information into a unified platform</a:t>
            </a:r>
            <a:r>
              <a:rPr lang="en-US" sz="2299" dirty="0" smtClean="0">
                <a:latin typeface="Roboto"/>
                <a:ea typeface="Roboto"/>
                <a:cs typeface="Roboto"/>
              </a:rPr>
              <a:t>.</a:t>
            </a:r>
          </a:p>
          <a:p>
            <a:endParaRPr lang="en-US" sz="2299" dirty="0">
              <a:latin typeface="Roboto"/>
              <a:ea typeface="Roboto"/>
              <a:cs typeface="Roboto"/>
            </a:endParaRPr>
          </a:p>
          <a:p>
            <a:r>
              <a:rPr lang="en-US" sz="2299" dirty="0" smtClean="0">
                <a:latin typeface="Roboto"/>
                <a:ea typeface="Roboto"/>
                <a:cs typeface="Roboto"/>
              </a:rPr>
              <a:t>Some </a:t>
            </a:r>
            <a:r>
              <a:rPr lang="en-US" sz="2299" dirty="0">
                <a:latin typeface="Roboto"/>
                <a:ea typeface="Roboto"/>
                <a:cs typeface="Roboto"/>
              </a:rPr>
              <a:t>digital tools already represent extensions of previous ones to additional locations.</a:t>
            </a:r>
            <a:endParaRPr lang="el-GR" sz="2299" dirty="0">
              <a:latin typeface="Roboto"/>
              <a:ea typeface="Roboto"/>
              <a:cs typeface="Roboto"/>
            </a:endParaRPr>
          </a:p>
        </p:txBody>
      </p:sp>
    </p:spTree>
    <p:extLst>
      <p:ext uri="{BB962C8B-B14F-4D97-AF65-F5344CB8AC3E}">
        <p14:creationId xmlns:p14="http://schemas.microsoft.com/office/powerpoint/2010/main" val="3768764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Shape 108">
          <a:extLst>
            <a:ext uri="{FF2B5EF4-FFF2-40B4-BE49-F238E27FC236}">
              <a16:creationId xmlns:a16="http://schemas.microsoft.com/office/drawing/2014/main" xmlns="" id="{2D922F44-1C44-FFD9-2934-48B73CEE98D2}"/>
            </a:ext>
          </a:extLst>
        </p:cNvPr>
        <p:cNvGrpSpPr/>
        <p:nvPr/>
      </p:nvGrpSpPr>
      <p:grpSpPr>
        <a:xfrm>
          <a:off x="0" y="0"/>
          <a:ext cx="0" cy="0"/>
          <a:chOff x="0" y="0"/>
          <a:chExt cx="0" cy="0"/>
        </a:xfrm>
      </p:grpSpPr>
      <p:sp>
        <p:nvSpPr>
          <p:cNvPr id="109" name="Google Shape;109;p3">
            <a:extLst>
              <a:ext uri="{FF2B5EF4-FFF2-40B4-BE49-F238E27FC236}">
                <a16:creationId xmlns:a16="http://schemas.microsoft.com/office/drawing/2014/main" xmlns="" id="{B1ACD488-7D73-186E-27E4-87EBF265012C}"/>
              </a:ext>
            </a:extLst>
          </p:cNvPr>
          <p:cNvSpPr/>
          <p:nvPr/>
        </p:nvSpPr>
        <p:spPr>
          <a:xfrm>
            <a:off x="1424293"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10" name="Google Shape;110;p3">
            <a:extLst>
              <a:ext uri="{FF2B5EF4-FFF2-40B4-BE49-F238E27FC236}">
                <a16:creationId xmlns:a16="http://schemas.microsoft.com/office/drawing/2014/main" xmlns="" id="{17A73C09-E977-6621-D1A2-6813C15B1671}"/>
              </a:ext>
            </a:extLst>
          </p:cNvPr>
          <p:cNvSpPr txBox="1"/>
          <p:nvPr/>
        </p:nvSpPr>
        <p:spPr>
          <a:xfrm>
            <a:off x="16163760" y="931033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11" name="Google Shape;111;p3">
            <a:extLst>
              <a:ext uri="{FF2B5EF4-FFF2-40B4-BE49-F238E27FC236}">
                <a16:creationId xmlns:a16="http://schemas.microsoft.com/office/drawing/2014/main" xmlns="" id="{5E2A4229-BBF8-56EB-023A-CAC38A9EBBE3}"/>
              </a:ext>
            </a:extLst>
          </p:cNvPr>
          <p:cNvSpPr txBox="1"/>
          <p:nvPr/>
        </p:nvSpPr>
        <p:spPr>
          <a:xfrm>
            <a:off x="1028700" y="2644079"/>
            <a:ext cx="16230600" cy="3962623"/>
          </a:xfrm>
          <a:prstGeom prst="rect">
            <a:avLst/>
          </a:prstGeom>
          <a:noFill/>
          <a:ln>
            <a:noFill/>
          </a:ln>
        </p:spPr>
        <p:txBody>
          <a:bodyPr spcFirstLastPara="1" wrap="square" lIns="0" tIns="0" rIns="0" bIns="0" anchor="t" anchorCtr="0">
            <a:spAutoFit/>
          </a:bodyPr>
          <a:lstStyle/>
          <a:p>
            <a:pPr marL="342900" lvl="0" indent="-342900" algn="just">
              <a:lnSpc>
                <a:spcPct val="140017"/>
              </a:lnSpc>
              <a:buFont typeface="Arial" panose="020B0604020202020204" pitchFamily="34" charset="0"/>
              <a:buChar char="•"/>
            </a:pPr>
            <a:r>
              <a:rPr lang="en-US" sz="2299" dirty="0">
                <a:latin typeface="Roboto"/>
                <a:ea typeface="Roboto"/>
                <a:cs typeface="Roboto"/>
                <a:sym typeface="Roboto"/>
              </a:rPr>
              <a:t>Integration of culture, natural and cultural heritage, local identity, and business promotion through digital tools</a:t>
            </a:r>
            <a:r>
              <a:rPr lang="en-US" sz="2299" dirty="0" smtClean="0">
                <a:latin typeface="Roboto"/>
                <a:ea typeface="Roboto"/>
                <a:cs typeface="Roboto"/>
                <a:sym typeface="Roboto"/>
              </a:rPr>
              <a:t>.</a:t>
            </a:r>
          </a:p>
          <a:p>
            <a:pPr marL="342900" lvl="0" indent="-342900" algn="just">
              <a:lnSpc>
                <a:spcPct val="140017"/>
              </a:lnSpc>
              <a:buFont typeface="Arial" panose="020B0604020202020204" pitchFamily="34" charset="0"/>
              <a:buChar char="•"/>
            </a:pPr>
            <a:r>
              <a:rPr lang="en-US" sz="2299" dirty="0" smtClean="0">
                <a:latin typeface="Roboto"/>
                <a:ea typeface="Roboto"/>
                <a:cs typeface="Roboto"/>
                <a:sym typeface="Roboto"/>
              </a:rPr>
              <a:t>Increased </a:t>
            </a:r>
            <a:r>
              <a:rPr lang="en-US" sz="2299" dirty="0">
                <a:latin typeface="Roboto"/>
                <a:ea typeface="Roboto"/>
                <a:cs typeface="Roboto"/>
                <a:sym typeface="Roboto"/>
              </a:rPr>
              <a:t>visibility for local businesses</a:t>
            </a:r>
            <a:r>
              <a:rPr lang="en-US" sz="2299" dirty="0" smtClean="0">
                <a:latin typeface="Roboto"/>
                <a:ea typeface="Roboto"/>
                <a:cs typeface="Roboto"/>
                <a:sym typeface="Roboto"/>
              </a:rPr>
              <a:t>.</a:t>
            </a:r>
          </a:p>
          <a:p>
            <a:pPr marL="342900" lvl="0" indent="-342900" algn="just">
              <a:lnSpc>
                <a:spcPct val="140017"/>
              </a:lnSpc>
              <a:buFont typeface="Arial" panose="020B0604020202020204" pitchFamily="34" charset="0"/>
              <a:buChar char="•"/>
            </a:pPr>
            <a:r>
              <a:rPr lang="en-US" sz="2299" dirty="0" smtClean="0">
                <a:latin typeface="Roboto"/>
                <a:ea typeface="Roboto"/>
                <a:cs typeface="Roboto"/>
                <a:sym typeface="Roboto"/>
              </a:rPr>
              <a:t>Accessibility </a:t>
            </a:r>
            <a:r>
              <a:rPr lang="en-US" sz="2299" dirty="0">
                <a:latin typeface="Roboto"/>
                <a:ea typeface="Roboto"/>
                <a:cs typeface="Roboto"/>
                <a:sym typeface="Roboto"/>
              </a:rPr>
              <a:t>for individuals with mobility impairments</a:t>
            </a:r>
            <a:r>
              <a:rPr lang="en-US" sz="2299" dirty="0" smtClean="0">
                <a:latin typeface="Roboto"/>
                <a:ea typeface="Roboto"/>
                <a:cs typeface="Roboto"/>
                <a:sym typeface="Roboto"/>
              </a:rPr>
              <a:t>.</a:t>
            </a:r>
          </a:p>
          <a:p>
            <a:pPr marL="342900" lvl="0" indent="-342900" algn="just">
              <a:lnSpc>
                <a:spcPct val="140017"/>
              </a:lnSpc>
              <a:buFont typeface="Arial" panose="020B0604020202020204" pitchFamily="34" charset="0"/>
              <a:buChar char="•"/>
            </a:pPr>
            <a:r>
              <a:rPr lang="en-US" sz="2299" dirty="0" smtClean="0">
                <a:latin typeface="Roboto"/>
                <a:ea typeface="Roboto"/>
                <a:cs typeface="Roboto"/>
                <a:sym typeface="Roboto"/>
              </a:rPr>
              <a:t>Focus </a:t>
            </a:r>
            <a:r>
              <a:rPr lang="en-US" sz="2299" dirty="0">
                <a:latin typeface="Roboto"/>
                <a:ea typeface="Roboto"/>
                <a:cs typeface="Roboto"/>
                <a:sym typeface="Roboto"/>
              </a:rPr>
              <a:t>on the relationships between nature and cultural heritage to connect with the local environment</a:t>
            </a:r>
            <a:r>
              <a:rPr lang="en-US" sz="2299" dirty="0" smtClean="0">
                <a:latin typeface="Roboto"/>
                <a:ea typeface="Roboto"/>
                <a:cs typeface="Roboto"/>
                <a:sym typeface="Roboto"/>
              </a:rPr>
              <a:t>.</a:t>
            </a:r>
          </a:p>
          <a:p>
            <a:pPr marL="342900" lvl="0" indent="-342900" algn="just">
              <a:lnSpc>
                <a:spcPct val="140017"/>
              </a:lnSpc>
              <a:buFont typeface="Arial" panose="020B0604020202020204" pitchFamily="34" charset="0"/>
              <a:buChar char="•"/>
            </a:pPr>
            <a:r>
              <a:rPr lang="en-US" sz="2299" dirty="0" smtClean="0">
                <a:latin typeface="Roboto"/>
                <a:ea typeface="Roboto"/>
                <a:cs typeface="Roboto"/>
                <a:sym typeface="Roboto"/>
              </a:rPr>
              <a:t>Customization </a:t>
            </a:r>
            <a:r>
              <a:rPr lang="en-US" sz="2299" dirty="0">
                <a:latin typeface="Roboto"/>
                <a:ea typeface="Roboto"/>
                <a:cs typeface="Roboto"/>
                <a:sym typeface="Roboto"/>
              </a:rPr>
              <a:t>of points of interest in collaboration with the local community to enhance experiential engagement</a:t>
            </a:r>
            <a:r>
              <a:rPr lang="en-US" sz="2299" dirty="0" smtClean="0">
                <a:latin typeface="Roboto"/>
                <a:ea typeface="Roboto"/>
                <a:cs typeface="Roboto"/>
                <a:sym typeface="Roboto"/>
              </a:rPr>
              <a:t>.</a:t>
            </a:r>
          </a:p>
          <a:p>
            <a:pPr marL="342900" lvl="0" indent="-342900" algn="just">
              <a:lnSpc>
                <a:spcPct val="140017"/>
              </a:lnSpc>
              <a:buFont typeface="Arial" panose="020B0604020202020204" pitchFamily="34" charset="0"/>
              <a:buChar char="•"/>
            </a:pPr>
            <a:r>
              <a:rPr lang="en-US" sz="2299" dirty="0" smtClean="0">
                <a:latin typeface="Roboto"/>
                <a:ea typeface="Roboto"/>
                <a:cs typeface="Roboto"/>
                <a:sym typeface="Roboto"/>
              </a:rPr>
              <a:t>Utilization </a:t>
            </a:r>
            <a:r>
              <a:rPr lang="en-US" sz="2299" dirty="0">
                <a:latin typeface="Roboto"/>
                <a:ea typeface="Roboto"/>
                <a:cs typeface="Roboto"/>
                <a:sym typeface="Roboto"/>
              </a:rPr>
              <a:t>of social media and digital promotion tools for information dissemination</a:t>
            </a:r>
            <a:r>
              <a:rPr lang="en-US" sz="2299" dirty="0" smtClean="0">
                <a:latin typeface="Roboto"/>
                <a:ea typeface="Roboto"/>
                <a:cs typeface="Roboto"/>
                <a:sym typeface="Roboto"/>
              </a:rPr>
              <a:t>.</a:t>
            </a:r>
          </a:p>
          <a:p>
            <a:pPr marL="342900" lvl="0" indent="-342900" algn="just">
              <a:lnSpc>
                <a:spcPct val="140017"/>
              </a:lnSpc>
              <a:buFont typeface="Arial" panose="020B0604020202020204" pitchFamily="34" charset="0"/>
              <a:buChar char="•"/>
            </a:pPr>
            <a:r>
              <a:rPr lang="en-US" sz="2299" dirty="0" smtClean="0">
                <a:latin typeface="Roboto"/>
                <a:ea typeface="Roboto"/>
                <a:cs typeface="Roboto"/>
                <a:sym typeface="Roboto"/>
              </a:rPr>
              <a:t>Linkage </a:t>
            </a:r>
            <a:r>
              <a:rPr lang="en-US" sz="2299" dirty="0">
                <a:latin typeface="Roboto"/>
                <a:ea typeface="Roboto"/>
                <a:cs typeface="Roboto"/>
                <a:sym typeface="Roboto"/>
              </a:rPr>
              <a:t>with funding instruments and programs to support development</a:t>
            </a:r>
            <a:r>
              <a:rPr lang="en-US" sz="2299" dirty="0" smtClean="0">
                <a:latin typeface="Roboto"/>
                <a:ea typeface="Roboto"/>
                <a:cs typeface="Roboto"/>
                <a:sym typeface="Roboto"/>
              </a:rPr>
              <a:t>.</a:t>
            </a:r>
          </a:p>
          <a:p>
            <a:pPr marL="342900" lvl="0" indent="-342900" algn="just">
              <a:lnSpc>
                <a:spcPct val="140017"/>
              </a:lnSpc>
              <a:buFont typeface="Arial" panose="020B0604020202020204" pitchFamily="34" charset="0"/>
              <a:buChar char="•"/>
            </a:pPr>
            <a:r>
              <a:rPr lang="en-US" sz="2299" dirty="0" smtClean="0">
                <a:latin typeface="Roboto"/>
                <a:ea typeface="Roboto"/>
                <a:cs typeface="Roboto"/>
                <a:sym typeface="Roboto"/>
              </a:rPr>
              <a:t>Flexibility </a:t>
            </a:r>
            <a:r>
              <a:rPr lang="en-US" sz="2299" dirty="0">
                <a:latin typeface="Roboto"/>
                <a:ea typeface="Roboto"/>
                <a:cs typeface="Roboto"/>
                <a:sym typeface="Roboto"/>
              </a:rPr>
              <a:t>in applying the best practice in numerous diverse contexts and locations</a:t>
            </a:r>
            <a:r>
              <a:rPr lang="en-US" sz="2299" dirty="0" smtClean="0">
                <a:latin typeface="Roboto"/>
                <a:ea typeface="Roboto"/>
                <a:cs typeface="Roboto"/>
                <a:sym typeface="Roboto"/>
              </a:rPr>
              <a:t>.</a:t>
            </a:r>
            <a:endParaRPr sz="2299" b="0" i="0" u="none" strike="noStrike" cap="none" dirty="0">
              <a:solidFill>
                <a:srgbClr val="000000"/>
              </a:solidFill>
              <a:latin typeface="Roboto"/>
              <a:ea typeface="Roboto"/>
              <a:cs typeface="Roboto"/>
              <a:sym typeface="Roboto"/>
            </a:endParaRPr>
          </a:p>
        </p:txBody>
      </p:sp>
      <p:sp>
        <p:nvSpPr>
          <p:cNvPr id="112" name="Google Shape;112;p3">
            <a:extLst>
              <a:ext uri="{FF2B5EF4-FFF2-40B4-BE49-F238E27FC236}">
                <a16:creationId xmlns:a16="http://schemas.microsoft.com/office/drawing/2014/main" xmlns="" id="{E2FC0ABE-13EC-8C79-1A3D-D7E8938D57B6}"/>
              </a:ext>
            </a:extLst>
          </p:cNvPr>
          <p:cNvSpPr txBox="1"/>
          <p:nvPr/>
        </p:nvSpPr>
        <p:spPr>
          <a:xfrm>
            <a:off x="1028700" y="876300"/>
            <a:ext cx="1583342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i="0" u="none" strike="noStrike" cap="none" dirty="0">
                <a:solidFill>
                  <a:srgbClr val="6550A3"/>
                </a:solidFill>
                <a:latin typeface="Roboto"/>
                <a:ea typeface="Roboto"/>
                <a:cs typeface="Roboto"/>
                <a:sym typeface="Roboto"/>
              </a:rPr>
              <a:t>Key </a:t>
            </a:r>
            <a:r>
              <a:rPr lang="en-US" sz="7000" b="1" i="0" u="none" strike="noStrike" cap="none" dirty="0" err="1">
                <a:solidFill>
                  <a:srgbClr val="6550A3"/>
                </a:solidFill>
                <a:latin typeface="Roboto"/>
                <a:ea typeface="Roboto"/>
                <a:cs typeface="Roboto"/>
                <a:sym typeface="Roboto"/>
              </a:rPr>
              <a:t>Conclusions&amp;Takeaways</a:t>
            </a:r>
            <a:endParaRPr dirty="0"/>
          </a:p>
        </p:txBody>
      </p:sp>
      <p:sp>
        <p:nvSpPr>
          <p:cNvPr id="113" name="Google Shape;113;p3">
            <a:extLst>
              <a:ext uri="{FF2B5EF4-FFF2-40B4-BE49-F238E27FC236}">
                <a16:creationId xmlns:a16="http://schemas.microsoft.com/office/drawing/2014/main" xmlns="" id="{55BC7190-20BF-9981-751F-AF6ACAE03440}"/>
              </a:ext>
            </a:extLst>
          </p:cNvPr>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4">
              <a:alphaModFix/>
            </a:blip>
            <a:stretch>
              <a:fillRect t="-42947"/>
            </a:stretch>
          </a:blipFill>
          <a:ln>
            <a:noFill/>
          </a:ln>
        </p:spPr>
        <p:txBody>
          <a:bodyPr/>
          <a:lstStyle/>
          <a:p>
            <a:endParaRPr lang="en-US"/>
          </a:p>
        </p:txBody>
      </p:sp>
      <p:sp>
        <p:nvSpPr>
          <p:cNvPr id="114" name="Google Shape;114;p3">
            <a:extLst>
              <a:ext uri="{FF2B5EF4-FFF2-40B4-BE49-F238E27FC236}">
                <a16:creationId xmlns:a16="http://schemas.microsoft.com/office/drawing/2014/main" xmlns="" id="{932AC311-5D77-2B04-A143-571C85F1A758}"/>
              </a:ext>
            </a:extLst>
          </p:cNvPr>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15" name="Google Shape;115;p3">
            <a:extLst>
              <a:ext uri="{FF2B5EF4-FFF2-40B4-BE49-F238E27FC236}">
                <a16:creationId xmlns:a16="http://schemas.microsoft.com/office/drawing/2014/main" xmlns="" id="{75321FC4-EE3B-FECC-36A9-8FE5C74CE049}"/>
              </a:ext>
            </a:extLst>
          </p:cNvPr>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9" name="Ορθογώνιο 8"/>
          <p:cNvSpPr/>
          <p:nvPr/>
        </p:nvSpPr>
        <p:spPr>
          <a:xfrm>
            <a:off x="1204671" y="7677798"/>
            <a:ext cx="3338543" cy="369332"/>
          </a:xfrm>
          <a:prstGeom prst="rect">
            <a:avLst/>
          </a:prstGeom>
        </p:spPr>
        <p:txBody>
          <a:bodyPr wrap="none">
            <a:spAutoFit/>
          </a:bodyPr>
          <a:lstStyle/>
          <a:p>
            <a:pPr>
              <a:buClrTx/>
              <a:buFontTx/>
              <a:buNone/>
            </a:pPr>
            <a:r>
              <a:rPr lang="en-US" sz="1800" kern="1200" dirty="0">
                <a:solidFill>
                  <a:prstClr val="black"/>
                </a:solidFill>
                <a:latin typeface="Calibri" panose="020F0502020204030204"/>
                <a:ea typeface="+mn-ea"/>
                <a:cs typeface="+mn-cs"/>
                <a:hlinkClick r:id="rId6"/>
              </a:rPr>
              <a:t>https://www.psiloritisgeopark.gr/</a:t>
            </a:r>
            <a:endParaRPr lang="el-GR" sz="18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9710330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CF4E7"/>
        </a:solidFill>
        <a:effectLst/>
      </p:bgPr>
    </p:bg>
    <p:spTree>
      <p:nvGrpSpPr>
        <p:cNvPr id="1" name="Shape 129"/>
        <p:cNvGrpSpPr/>
        <p:nvPr/>
      </p:nvGrpSpPr>
      <p:grpSpPr>
        <a:xfrm>
          <a:off x="0" y="0"/>
          <a:ext cx="0" cy="0"/>
          <a:chOff x="0" y="0"/>
          <a:chExt cx="0" cy="0"/>
        </a:xfrm>
      </p:grpSpPr>
      <p:sp>
        <p:nvSpPr>
          <p:cNvPr id="130" name="Google Shape;130;p5"/>
          <p:cNvSpPr/>
          <p:nvPr/>
        </p:nvSpPr>
        <p:spPr>
          <a:xfrm>
            <a:off x="2124240"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31" name="Google Shape;131;p5"/>
          <p:cNvSpPr txBox="1"/>
          <p:nvPr/>
        </p:nvSpPr>
        <p:spPr>
          <a:xfrm>
            <a:off x="3566240" y="3907425"/>
            <a:ext cx="11155519" cy="2406650"/>
          </a:xfrm>
          <a:prstGeom prst="rect">
            <a:avLst/>
          </a:prstGeom>
          <a:noFill/>
          <a:ln>
            <a:noFill/>
          </a:ln>
        </p:spPr>
        <p:txBody>
          <a:bodyPr spcFirstLastPara="1" wrap="square" lIns="0" tIns="0" rIns="0" bIns="0" anchor="t" anchorCtr="0">
            <a:spAutoFit/>
          </a:bodyPr>
          <a:lstStyle/>
          <a:p>
            <a:pPr marL="0" marR="0" lvl="0" indent="0" algn="ctr" rtl="0">
              <a:lnSpc>
                <a:spcPct val="140002"/>
              </a:lnSpc>
              <a:spcBef>
                <a:spcPts val="0"/>
              </a:spcBef>
              <a:spcAft>
                <a:spcPts val="0"/>
              </a:spcAft>
              <a:buNone/>
            </a:pPr>
            <a:r>
              <a:rPr lang="en-US" sz="13999" b="1" i="0" u="none" strike="noStrike" cap="none">
                <a:solidFill>
                  <a:srgbClr val="6550A3"/>
                </a:solidFill>
                <a:latin typeface="Roboto"/>
                <a:ea typeface="Roboto"/>
                <a:cs typeface="Roboto"/>
                <a:sym typeface="Roboto"/>
              </a:rPr>
              <a:t>Thank You !</a:t>
            </a:r>
            <a:endParaRPr/>
          </a:p>
        </p:txBody>
      </p:sp>
      <p:sp>
        <p:nvSpPr>
          <p:cNvPr id="132" name="Google Shape;132;p5"/>
          <p:cNvSpPr/>
          <p:nvPr/>
        </p:nvSpPr>
        <p:spPr>
          <a:xfrm>
            <a:off x="5770504" y="1860267"/>
            <a:ext cx="6254426" cy="1120196"/>
          </a:xfrm>
          <a:custGeom>
            <a:avLst/>
            <a:gdLst/>
            <a:ahLst/>
            <a:cxnLst/>
            <a:rect l="l" t="t" r="r" b="b"/>
            <a:pathLst>
              <a:path w="6254426" h="1120196" extrusionOk="0">
                <a:moveTo>
                  <a:pt x="0" y="0"/>
                </a:moveTo>
                <a:lnTo>
                  <a:pt x="6254426" y="0"/>
                </a:lnTo>
                <a:lnTo>
                  <a:pt x="6254426" y="1120196"/>
                </a:lnTo>
                <a:lnTo>
                  <a:pt x="0" y="1120196"/>
                </a:lnTo>
                <a:lnTo>
                  <a:pt x="0" y="0"/>
                </a:lnTo>
                <a:close/>
              </a:path>
            </a:pathLst>
          </a:custGeom>
          <a:blipFill rotWithShape="1">
            <a:blip r:embed="rId4">
              <a:alphaModFix/>
            </a:blip>
            <a:stretch>
              <a:fillRect/>
            </a:stretch>
          </a:blipFill>
          <a:ln>
            <a:noFill/>
          </a:ln>
        </p:spPr>
        <p:txBody>
          <a:bodyPr/>
          <a:lstStyle/>
          <a:p>
            <a:endParaRPr lang="en-US"/>
          </a:p>
        </p:txBody>
      </p:sp>
      <p:sp>
        <p:nvSpPr>
          <p:cNvPr id="133" name="Google Shape;133;p5"/>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5">
              <a:alphaModFix/>
            </a:blip>
            <a:stretch>
              <a:fillRect t="-42947"/>
            </a:stretch>
          </a:blipFill>
          <a:ln>
            <a:noFill/>
          </a:ln>
        </p:spPr>
        <p:txBody>
          <a:bodyPr/>
          <a:lstStyle/>
          <a:p>
            <a:endParaRPr lang="en-US"/>
          </a:p>
        </p:txBody>
      </p:sp>
      <p:sp>
        <p:nvSpPr>
          <p:cNvPr id="134" name="Google Shape;134;p5"/>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6">
              <a:alphaModFix/>
            </a:blip>
            <a:stretch>
              <a:fillRect/>
            </a:stretch>
          </a:blipFill>
          <a:ln>
            <a:noFill/>
          </a:ln>
        </p:spPr>
        <p:txBody>
          <a:bodyPr/>
          <a:lstStyle/>
          <a:p>
            <a:endParaRPr lang="en-US"/>
          </a:p>
        </p:txBody>
      </p:sp>
      <p:sp>
        <p:nvSpPr>
          <p:cNvPr id="135" name="Google Shape;135;p5"/>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Shape 108"/>
        <p:cNvGrpSpPr/>
        <p:nvPr/>
      </p:nvGrpSpPr>
      <p:grpSpPr>
        <a:xfrm>
          <a:off x="0" y="0"/>
          <a:ext cx="0" cy="0"/>
          <a:chOff x="0" y="0"/>
          <a:chExt cx="0" cy="0"/>
        </a:xfrm>
      </p:grpSpPr>
      <p:sp>
        <p:nvSpPr>
          <p:cNvPr id="109" name="Google Shape;109;p3"/>
          <p:cNvSpPr/>
          <p:nvPr/>
        </p:nvSpPr>
        <p:spPr>
          <a:xfrm>
            <a:off x="1424293"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10" name="Google Shape;110;p3"/>
          <p:cNvSpPr txBox="1"/>
          <p:nvPr/>
        </p:nvSpPr>
        <p:spPr>
          <a:xfrm>
            <a:off x="16163760" y="931033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11" name="Google Shape;111;p3"/>
          <p:cNvSpPr txBox="1"/>
          <p:nvPr/>
        </p:nvSpPr>
        <p:spPr>
          <a:xfrm>
            <a:off x="1028700" y="2608221"/>
            <a:ext cx="16230600" cy="2282933"/>
          </a:xfrm>
          <a:prstGeom prst="rect">
            <a:avLst/>
          </a:prstGeom>
          <a:noFill/>
          <a:ln>
            <a:noFill/>
          </a:ln>
        </p:spPr>
        <p:txBody>
          <a:bodyPr spcFirstLastPara="1" wrap="square" lIns="0" tIns="0" rIns="0" bIns="0" anchor="t" anchorCtr="0">
            <a:spAutoFit/>
          </a:bodyPr>
          <a:lstStyle/>
          <a:p>
            <a:pPr marL="0" marR="0" lvl="0" indent="0" algn="just" rtl="0">
              <a:lnSpc>
                <a:spcPct val="140017"/>
              </a:lnSpc>
              <a:spcBef>
                <a:spcPts val="0"/>
              </a:spcBef>
              <a:spcAft>
                <a:spcPts val="0"/>
              </a:spcAft>
              <a:buNone/>
            </a:pPr>
            <a:r>
              <a:rPr lang="en-US" sz="2299" dirty="0">
                <a:latin typeface="Roboto"/>
                <a:ea typeface="Roboto"/>
                <a:cs typeface="Roboto"/>
                <a:sym typeface="Roboto"/>
              </a:rPr>
              <a:t>Primary Goals, what is key focus, who initiated it and what is the </a:t>
            </a:r>
            <a:r>
              <a:rPr lang="en-US" sz="2299" dirty="0" smtClean="0">
                <a:latin typeface="Roboto"/>
                <a:ea typeface="Roboto"/>
                <a:cs typeface="Roboto"/>
                <a:sym typeface="Roboto"/>
              </a:rPr>
              <a:t>current status</a:t>
            </a:r>
            <a:endParaRPr lang="en-US" sz="2299" dirty="0">
              <a:latin typeface="Roboto"/>
              <a:ea typeface="Roboto"/>
              <a:cs typeface="Roboto"/>
              <a:sym typeface="Roboto"/>
            </a:endParaRPr>
          </a:p>
          <a:p>
            <a:pPr marL="0" marR="0" lvl="0" indent="0" algn="just" rtl="0">
              <a:lnSpc>
                <a:spcPct val="140017"/>
              </a:lnSpc>
              <a:spcBef>
                <a:spcPts val="0"/>
              </a:spcBef>
              <a:spcAft>
                <a:spcPts val="0"/>
              </a:spcAft>
              <a:buNone/>
            </a:pPr>
            <a:endParaRPr lang="en-US" sz="2299" dirty="0">
              <a:latin typeface="Roboto"/>
              <a:ea typeface="Roboto"/>
              <a:cs typeface="Roboto"/>
              <a:sym typeface="Roboto"/>
            </a:endParaRPr>
          </a:p>
          <a:p>
            <a:pPr marL="0" marR="0" lvl="0" indent="0" algn="just" rtl="0">
              <a:lnSpc>
                <a:spcPct val="140017"/>
              </a:lnSpc>
              <a:spcBef>
                <a:spcPts val="0"/>
              </a:spcBef>
              <a:spcAft>
                <a:spcPts val="0"/>
              </a:spcAft>
              <a:buNone/>
            </a:pPr>
            <a:endParaRPr dirty="0"/>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p:txBody>
      </p:sp>
      <p:sp>
        <p:nvSpPr>
          <p:cNvPr id="112" name="Google Shape;112;p3"/>
          <p:cNvSpPr txBox="1"/>
          <p:nvPr/>
        </p:nvSpPr>
        <p:spPr>
          <a:xfrm>
            <a:off x="1028700" y="876300"/>
            <a:ext cx="1583342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i="0" u="none" strike="noStrike" cap="none" dirty="0">
                <a:solidFill>
                  <a:srgbClr val="6550A3"/>
                </a:solidFill>
                <a:latin typeface="Roboto"/>
                <a:ea typeface="Roboto"/>
                <a:cs typeface="Roboto"/>
                <a:sym typeface="Roboto"/>
              </a:rPr>
              <a:t>Introduction</a:t>
            </a:r>
            <a:endParaRPr dirty="0"/>
          </a:p>
        </p:txBody>
      </p:sp>
      <p:sp>
        <p:nvSpPr>
          <p:cNvPr id="113" name="Google Shape;113;p3"/>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4">
              <a:alphaModFix/>
            </a:blip>
            <a:stretch>
              <a:fillRect t="-42947"/>
            </a:stretch>
          </a:blipFill>
          <a:ln>
            <a:noFill/>
          </a:ln>
        </p:spPr>
        <p:txBody>
          <a:bodyPr/>
          <a:lstStyle/>
          <a:p>
            <a:endParaRPr lang="en-US"/>
          </a:p>
        </p:txBody>
      </p:sp>
      <p:sp>
        <p:nvSpPr>
          <p:cNvPr id="114" name="Google Shape;114;p3"/>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15" name="Google Shape;115;p3"/>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2" name="Google Shape;111;p3">
            <a:extLst>
              <a:ext uri="{FF2B5EF4-FFF2-40B4-BE49-F238E27FC236}">
                <a16:creationId xmlns:a16="http://schemas.microsoft.com/office/drawing/2014/main" xmlns="" id="{617448FB-CD2F-92CD-03CB-83ACF57E02C2}"/>
              </a:ext>
            </a:extLst>
          </p:cNvPr>
          <p:cNvSpPr txBox="1"/>
          <p:nvPr/>
        </p:nvSpPr>
        <p:spPr>
          <a:xfrm>
            <a:off x="2804937" y="3366370"/>
            <a:ext cx="14199106" cy="4953279"/>
          </a:xfrm>
          <a:prstGeom prst="rect">
            <a:avLst/>
          </a:prstGeom>
          <a:noFill/>
          <a:ln>
            <a:noFill/>
          </a:ln>
        </p:spPr>
        <p:txBody>
          <a:bodyPr spcFirstLastPara="1" wrap="square" lIns="0" tIns="0" rIns="0" bIns="0" anchor="t" anchorCtr="0">
            <a:spAutoFit/>
          </a:bodyPr>
          <a:lstStyle/>
          <a:p>
            <a:pPr lvl="0" algn="just">
              <a:lnSpc>
                <a:spcPct val="140017"/>
              </a:lnSpc>
            </a:pPr>
            <a:r>
              <a:rPr lang="en-US" sz="2299" dirty="0">
                <a:latin typeface="Roboto"/>
                <a:ea typeface="Roboto"/>
                <a:cs typeface="Roboto"/>
                <a:sym typeface="Roboto"/>
              </a:rPr>
              <a:t>These digital tools are accessible remotely (with the exception of the 'e-</a:t>
            </a:r>
            <a:r>
              <a:rPr lang="en-US" sz="2299" dirty="0" err="1">
                <a:latin typeface="Roboto"/>
                <a:ea typeface="Roboto"/>
                <a:cs typeface="Roboto"/>
                <a:sym typeface="Roboto"/>
              </a:rPr>
              <a:t>geodiscover</a:t>
            </a:r>
            <a:r>
              <a:rPr lang="en-US" sz="2299" dirty="0">
                <a:latin typeface="Roboto"/>
                <a:ea typeface="Roboto"/>
                <a:cs typeface="Roboto"/>
                <a:sym typeface="Roboto"/>
              </a:rPr>
              <a:t>' application) and pertain to various sites within the </a:t>
            </a:r>
            <a:r>
              <a:rPr lang="en-US" sz="2299" dirty="0" err="1">
                <a:latin typeface="Roboto"/>
                <a:ea typeface="Roboto"/>
                <a:cs typeface="Roboto"/>
                <a:sym typeface="Roboto"/>
              </a:rPr>
              <a:t>Psiloritis</a:t>
            </a:r>
            <a:r>
              <a:rPr lang="en-US" sz="2299" dirty="0">
                <a:latin typeface="Roboto"/>
                <a:ea typeface="Roboto"/>
                <a:cs typeface="Roboto"/>
                <a:sym typeface="Roboto"/>
              </a:rPr>
              <a:t> UNESCO Global </a:t>
            </a:r>
            <a:r>
              <a:rPr lang="en-US" sz="2299" dirty="0" err="1">
                <a:latin typeface="Roboto"/>
                <a:ea typeface="Roboto"/>
                <a:cs typeface="Roboto"/>
                <a:sym typeface="Roboto"/>
              </a:rPr>
              <a:t>Geopark</a:t>
            </a:r>
            <a:r>
              <a:rPr lang="en-US" sz="2299" dirty="0" smtClean="0">
                <a:latin typeface="Roboto"/>
                <a:ea typeface="Roboto"/>
                <a:cs typeface="Roboto"/>
                <a:sym typeface="Roboto"/>
              </a:rPr>
              <a:t>.</a:t>
            </a:r>
          </a:p>
          <a:p>
            <a:pPr lvl="0" algn="just">
              <a:lnSpc>
                <a:spcPct val="140017"/>
              </a:lnSpc>
            </a:pPr>
            <a:endParaRPr lang="en-US" sz="2299" dirty="0">
              <a:latin typeface="Roboto"/>
              <a:ea typeface="Roboto"/>
              <a:cs typeface="Roboto"/>
              <a:sym typeface="Roboto"/>
            </a:endParaRPr>
          </a:p>
          <a:p>
            <a:pPr lvl="0" algn="just">
              <a:lnSpc>
                <a:spcPct val="140017"/>
              </a:lnSpc>
            </a:pPr>
            <a:r>
              <a:rPr lang="en-US" sz="2299" dirty="0" smtClean="0">
                <a:latin typeface="Roboto"/>
                <a:ea typeface="Roboto"/>
                <a:cs typeface="Roboto"/>
                <a:sym typeface="Roboto"/>
              </a:rPr>
              <a:t>They </a:t>
            </a:r>
            <a:r>
              <a:rPr lang="en-US" sz="2299" dirty="0">
                <a:latin typeface="Roboto"/>
                <a:ea typeface="Roboto"/>
                <a:cs typeface="Roboto"/>
                <a:sym typeface="Roboto"/>
              </a:rPr>
              <a:t>facilitate familiarization with the natural and cultural heritage, promote the preservation of both natural and cultural heritage, advance environmental and cultural awareness, and enhance accessibility</a:t>
            </a:r>
            <a:r>
              <a:rPr lang="en-US" sz="2299" dirty="0" smtClean="0">
                <a:latin typeface="Roboto"/>
                <a:ea typeface="Roboto"/>
                <a:cs typeface="Roboto"/>
                <a:sym typeface="Roboto"/>
              </a:rPr>
              <a:t>.</a:t>
            </a:r>
          </a:p>
          <a:p>
            <a:pPr lvl="0" algn="just">
              <a:lnSpc>
                <a:spcPct val="140017"/>
              </a:lnSpc>
            </a:pPr>
            <a:endParaRPr lang="en-US" sz="2299" dirty="0">
              <a:latin typeface="Roboto"/>
              <a:ea typeface="Roboto"/>
              <a:cs typeface="Roboto"/>
              <a:sym typeface="Roboto"/>
            </a:endParaRPr>
          </a:p>
          <a:p>
            <a:pPr lvl="0" algn="just">
              <a:lnSpc>
                <a:spcPct val="140017"/>
              </a:lnSpc>
            </a:pPr>
            <a:r>
              <a:rPr lang="en-US" sz="2299" dirty="0" smtClean="0">
                <a:latin typeface="Roboto"/>
                <a:ea typeface="Roboto"/>
                <a:cs typeface="Roboto"/>
                <a:sym typeface="Roboto"/>
              </a:rPr>
              <a:t>Preservation </a:t>
            </a:r>
            <a:r>
              <a:rPr lang="en-US" sz="2299" dirty="0">
                <a:latin typeface="Roboto"/>
                <a:ea typeface="Roboto"/>
                <a:cs typeface="Roboto"/>
                <a:sym typeface="Roboto"/>
              </a:rPr>
              <a:t>of natural and cultural heritage, promotion of the environment and culture, and enhancement of accessibility are key objectives. </a:t>
            </a:r>
            <a:endParaRPr lang="en-US" sz="2299" dirty="0" smtClean="0">
              <a:latin typeface="Roboto"/>
              <a:ea typeface="Roboto"/>
              <a:cs typeface="Roboto"/>
              <a:sym typeface="Roboto"/>
            </a:endParaRPr>
          </a:p>
          <a:p>
            <a:pPr lvl="0" algn="just">
              <a:lnSpc>
                <a:spcPct val="140017"/>
              </a:lnSpc>
            </a:pPr>
            <a:endParaRPr lang="en-US" sz="2299" dirty="0" smtClean="0">
              <a:latin typeface="Roboto"/>
              <a:ea typeface="Roboto"/>
              <a:cs typeface="Roboto"/>
              <a:sym typeface="Roboto"/>
            </a:endParaRPr>
          </a:p>
          <a:p>
            <a:pPr lvl="0" algn="just">
              <a:lnSpc>
                <a:spcPct val="140017"/>
              </a:lnSpc>
            </a:pPr>
            <a:r>
              <a:rPr lang="en-US" sz="2299" dirty="0" smtClean="0">
                <a:latin typeface="Roboto"/>
                <a:ea typeface="Roboto"/>
                <a:cs typeface="Roboto"/>
                <a:sym typeface="Roboto"/>
              </a:rPr>
              <a:t>Projects </a:t>
            </a:r>
            <a:r>
              <a:rPr lang="en-US" sz="2299" dirty="0">
                <a:latin typeface="Roboto"/>
                <a:ea typeface="Roboto"/>
                <a:cs typeface="Roboto"/>
                <a:sym typeface="Roboto"/>
              </a:rPr>
              <a:t>were completed within the framework of previous program cycles, utilizing internal </a:t>
            </a:r>
            <a:r>
              <a:rPr lang="en-US" sz="2299" dirty="0" smtClean="0">
                <a:latin typeface="Roboto"/>
                <a:ea typeface="Roboto"/>
                <a:cs typeface="Roboto"/>
                <a:sym typeface="Roboto"/>
              </a:rPr>
              <a:t>resources.</a:t>
            </a:r>
            <a:endParaRPr lang="en-US" sz="2299" dirty="0">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Shape 108">
          <a:extLst>
            <a:ext uri="{FF2B5EF4-FFF2-40B4-BE49-F238E27FC236}">
              <a16:creationId xmlns:a16="http://schemas.microsoft.com/office/drawing/2014/main" xmlns="" id="{62085AE3-6778-D26B-7339-3FDC35B7E3A0}"/>
            </a:ext>
          </a:extLst>
        </p:cNvPr>
        <p:cNvGrpSpPr/>
        <p:nvPr/>
      </p:nvGrpSpPr>
      <p:grpSpPr>
        <a:xfrm>
          <a:off x="0" y="0"/>
          <a:ext cx="0" cy="0"/>
          <a:chOff x="0" y="0"/>
          <a:chExt cx="0" cy="0"/>
        </a:xfrm>
      </p:grpSpPr>
      <p:sp>
        <p:nvSpPr>
          <p:cNvPr id="109" name="Google Shape;109;p3">
            <a:extLst>
              <a:ext uri="{FF2B5EF4-FFF2-40B4-BE49-F238E27FC236}">
                <a16:creationId xmlns:a16="http://schemas.microsoft.com/office/drawing/2014/main" xmlns="" id="{9AC704B3-3B61-C922-40A9-1599FEC89F1D}"/>
              </a:ext>
            </a:extLst>
          </p:cNvPr>
          <p:cNvSpPr/>
          <p:nvPr/>
        </p:nvSpPr>
        <p:spPr>
          <a:xfrm>
            <a:off x="1424293"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10" name="Google Shape;110;p3">
            <a:extLst>
              <a:ext uri="{FF2B5EF4-FFF2-40B4-BE49-F238E27FC236}">
                <a16:creationId xmlns:a16="http://schemas.microsoft.com/office/drawing/2014/main" xmlns="" id="{A1066CE0-B83D-2CCD-A61C-0F2E5374D649}"/>
              </a:ext>
            </a:extLst>
          </p:cNvPr>
          <p:cNvSpPr txBox="1"/>
          <p:nvPr/>
        </p:nvSpPr>
        <p:spPr>
          <a:xfrm>
            <a:off x="16163760" y="931033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11" name="Google Shape;111;p3">
            <a:extLst>
              <a:ext uri="{FF2B5EF4-FFF2-40B4-BE49-F238E27FC236}">
                <a16:creationId xmlns:a16="http://schemas.microsoft.com/office/drawing/2014/main" xmlns="" id="{9F5F401B-1655-9B2B-EF94-702CB4A4DD2A}"/>
              </a:ext>
            </a:extLst>
          </p:cNvPr>
          <p:cNvSpPr txBox="1"/>
          <p:nvPr/>
        </p:nvSpPr>
        <p:spPr>
          <a:xfrm>
            <a:off x="1028700" y="2608221"/>
            <a:ext cx="16230600" cy="990656"/>
          </a:xfrm>
          <a:prstGeom prst="rect">
            <a:avLst/>
          </a:prstGeom>
          <a:noFill/>
          <a:ln>
            <a:noFill/>
          </a:ln>
        </p:spPr>
        <p:txBody>
          <a:bodyPr spcFirstLastPara="1" wrap="square" lIns="0" tIns="0" rIns="0" bIns="0" anchor="t" anchorCtr="0">
            <a:spAutoFit/>
          </a:bodyPr>
          <a:lstStyle/>
          <a:p>
            <a:pPr marL="0" marR="0" lvl="0" indent="0" algn="just" rtl="0">
              <a:lnSpc>
                <a:spcPct val="140017"/>
              </a:lnSpc>
              <a:spcBef>
                <a:spcPts val="0"/>
              </a:spcBef>
              <a:spcAft>
                <a:spcPts val="0"/>
              </a:spcAft>
              <a:buNone/>
            </a:pPr>
            <a:r>
              <a:rPr lang="en-US" sz="2299" dirty="0">
                <a:latin typeface="Roboto"/>
                <a:ea typeface="Roboto"/>
                <a:cs typeface="Roboto"/>
                <a:sym typeface="Roboto"/>
              </a:rPr>
              <a:t>Overview, Activities Involved, Target Groups and </a:t>
            </a:r>
            <a:r>
              <a:rPr lang="en-US" sz="2299" dirty="0" smtClean="0">
                <a:latin typeface="Roboto"/>
                <a:ea typeface="Roboto"/>
                <a:cs typeface="Roboto"/>
                <a:sym typeface="Roboto"/>
              </a:rPr>
              <a:t>Stakeholders</a:t>
            </a:r>
            <a:endParaRPr sz="2299" b="0" i="0" u="none" strike="noStrike" cap="none" dirty="0">
              <a:solidFill>
                <a:srgbClr val="000000"/>
              </a:solidFill>
              <a:latin typeface="Roboto"/>
              <a:ea typeface="Roboto"/>
              <a:cs typeface="Roboto"/>
              <a:sym typeface="Roboto"/>
            </a:endParaRPr>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p:txBody>
      </p:sp>
      <p:sp>
        <p:nvSpPr>
          <p:cNvPr id="112" name="Google Shape;112;p3">
            <a:extLst>
              <a:ext uri="{FF2B5EF4-FFF2-40B4-BE49-F238E27FC236}">
                <a16:creationId xmlns:a16="http://schemas.microsoft.com/office/drawing/2014/main" xmlns="" id="{AEADFA0B-0FFB-72A1-D875-3B21BD717638}"/>
              </a:ext>
            </a:extLst>
          </p:cNvPr>
          <p:cNvSpPr txBox="1"/>
          <p:nvPr/>
        </p:nvSpPr>
        <p:spPr>
          <a:xfrm>
            <a:off x="1028700" y="876300"/>
            <a:ext cx="1583342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i="0" u="none" strike="noStrike" cap="none" dirty="0">
                <a:solidFill>
                  <a:srgbClr val="6550A3"/>
                </a:solidFill>
                <a:latin typeface="Roboto"/>
                <a:ea typeface="Roboto"/>
                <a:cs typeface="Roboto"/>
                <a:sym typeface="Roboto"/>
              </a:rPr>
              <a:t>The Practice</a:t>
            </a:r>
            <a:endParaRPr dirty="0"/>
          </a:p>
        </p:txBody>
      </p:sp>
      <p:sp>
        <p:nvSpPr>
          <p:cNvPr id="113" name="Google Shape;113;p3">
            <a:extLst>
              <a:ext uri="{FF2B5EF4-FFF2-40B4-BE49-F238E27FC236}">
                <a16:creationId xmlns:a16="http://schemas.microsoft.com/office/drawing/2014/main" xmlns="" id="{D8B8EB14-00FA-95F8-7CEC-A418D72BFEFC}"/>
              </a:ext>
            </a:extLst>
          </p:cNvPr>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4">
              <a:alphaModFix/>
            </a:blip>
            <a:stretch>
              <a:fillRect t="-42947"/>
            </a:stretch>
          </a:blipFill>
          <a:ln>
            <a:noFill/>
          </a:ln>
        </p:spPr>
        <p:txBody>
          <a:bodyPr/>
          <a:lstStyle/>
          <a:p>
            <a:endParaRPr lang="en-US"/>
          </a:p>
        </p:txBody>
      </p:sp>
      <p:sp>
        <p:nvSpPr>
          <p:cNvPr id="114" name="Google Shape;114;p3">
            <a:extLst>
              <a:ext uri="{FF2B5EF4-FFF2-40B4-BE49-F238E27FC236}">
                <a16:creationId xmlns:a16="http://schemas.microsoft.com/office/drawing/2014/main" xmlns="" id="{CBF02356-AACC-49DE-4283-6BC8DE8D63B8}"/>
              </a:ext>
            </a:extLst>
          </p:cNvPr>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15" name="Google Shape;115;p3">
            <a:extLst>
              <a:ext uri="{FF2B5EF4-FFF2-40B4-BE49-F238E27FC236}">
                <a16:creationId xmlns:a16="http://schemas.microsoft.com/office/drawing/2014/main" xmlns="" id="{CFC3C789-EEE6-EFD9-FF6A-C8AB7D303933}"/>
              </a:ext>
            </a:extLst>
          </p:cNvPr>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2" name="Ορθογώνιο 1"/>
          <p:cNvSpPr/>
          <p:nvPr/>
        </p:nvSpPr>
        <p:spPr>
          <a:xfrm>
            <a:off x="3944471" y="3691911"/>
            <a:ext cx="13710421" cy="2569037"/>
          </a:xfrm>
          <a:prstGeom prst="rect">
            <a:avLst/>
          </a:prstGeom>
        </p:spPr>
        <p:txBody>
          <a:bodyPr wrap="square">
            <a:spAutoFit/>
          </a:bodyPr>
          <a:lstStyle/>
          <a:p>
            <a:r>
              <a:rPr lang="en-US" sz="2299" dirty="0">
                <a:latin typeface="Roboto"/>
                <a:ea typeface="Roboto"/>
                <a:cs typeface="Roboto"/>
              </a:rPr>
              <a:t>Interactive </a:t>
            </a:r>
            <a:r>
              <a:rPr lang="en-US" sz="2299" dirty="0" err="1">
                <a:latin typeface="Roboto"/>
                <a:ea typeface="Roboto"/>
                <a:cs typeface="Roboto"/>
              </a:rPr>
              <a:t>Geopark</a:t>
            </a:r>
            <a:r>
              <a:rPr lang="en-US" sz="2299" dirty="0">
                <a:latin typeface="Roboto"/>
                <a:ea typeface="Roboto"/>
                <a:cs typeface="Roboto"/>
              </a:rPr>
              <a:t> Map for </a:t>
            </a:r>
            <a:r>
              <a:rPr lang="en-US" sz="2299" dirty="0" err="1">
                <a:latin typeface="Roboto"/>
                <a:ea typeface="Roboto"/>
                <a:cs typeface="Roboto"/>
              </a:rPr>
              <a:t>geosites</a:t>
            </a:r>
            <a:r>
              <a:rPr lang="en-US" sz="2299" dirty="0">
                <a:latin typeface="Roboto"/>
                <a:ea typeface="Roboto"/>
                <a:cs typeface="Roboto"/>
              </a:rPr>
              <a:t>, monuments, and partner businesses (comprising a wealth of information regarding points of interest, products, and activities offered within the </a:t>
            </a:r>
            <a:r>
              <a:rPr lang="en-US" sz="2299" dirty="0" err="1">
                <a:latin typeface="Roboto"/>
                <a:ea typeface="Roboto"/>
                <a:cs typeface="Roboto"/>
              </a:rPr>
              <a:t>Psiloritis</a:t>
            </a:r>
            <a:r>
              <a:rPr lang="en-US" sz="2299" dirty="0">
                <a:latin typeface="Roboto"/>
                <a:ea typeface="Roboto"/>
                <a:cs typeface="Roboto"/>
              </a:rPr>
              <a:t> </a:t>
            </a:r>
            <a:r>
              <a:rPr lang="en-US" sz="2299" dirty="0" err="1">
                <a:latin typeface="Roboto"/>
                <a:ea typeface="Roboto"/>
                <a:cs typeface="Roboto"/>
              </a:rPr>
              <a:t>Geopark</a:t>
            </a:r>
            <a:r>
              <a:rPr lang="en-US" sz="2299" dirty="0">
                <a:latin typeface="Roboto"/>
                <a:ea typeface="Roboto"/>
                <a:cs typeface="Roboto"/>
              </a:rPr>
              <a:t>, displayed on maps with diverse background layers, such as satellite and road views), Story Maps (digital tours through interactive maps, digital panoramas, and images of Amari monuments, the Nida Plateau, Platy River, </a:t>
            </a:r>
            <a:r>
              <a:rPr lang="en-US" sz="2299" dirty="0" err="1">
                <a:latin typeface="Roboto"/>
                <a:ea typeface="Roboto"/>
                <a:cs typeface="Roboto"/>
              </a:rPr>
              <a:t>Vosakos</a:t>
            </a:r>
            <a:r>
              <a:rPr lang="en-US" sz="2299" dirty="0">
                <a:latin typeface="Roboto"/>
                <a:ea typeface="Roboto"/>
                <a:cs typeface="Roboto"/>
              </a:rPr>
              <a:t> folds, and partner businesses and supporters of the </a:t>
            </a:r>
            <a:r>
              <a:rPr lang="en-US" sz="2299" dirty="0" err="1">
                <a:latin typeface="Roboto"/>
                <a:ea typeface="Roboto"/>
                <a:cs typeface="Roboto"/>
              </a:rPr>
              <a:t>geopark</a:t>
            </a:r>
            <a:r>
              <a:rPr lang="en-US" sz="2299" dirty="0">
                <a:latin typeface="Roboto"/>
                <a:ea typeface="Roboto"/>
                <a:cs typeface="Roboto"/>
              </a:rPr>
              <a:t>), Virtual Tours (with the option for Virtual Reality device usage for 3D exploration), and the e-</a:t>
            </a:r>
            <a:r>
              <a:rPr lang="en-US" sz="2299" dirty="0" err="1">
                <a:latin typeface="Roboto"/>
                <a:ea typeface="Roboto"/>
                <a:cs typeface="Roboto"/>
              </a:rPr>
              <a:t>geodiscover</a:t>
            </a:r>
            <a:r>
              <a:rPr lang="en-US" sz="2299" dirty="0">
                <a:latin typeface="Roboto"/>
                <a:ea typeface="Roboto"/>
                <a:cs typeface="Roboto"/>
              </a:rPr>
              <a:t> educational application (interactive on-site quizzes within two of the </a:t>
            </a:r>
            <a:r>
              <a:rPr lang="en-US" sz="2299" dirty="0" err="1">
                <a:latin typeface="Roboto"/>
                <a:ea typeface="Roboto"/>
                <a:cs typeface="Roboto"/>
              </a:rPr>
              <a:t>Geopark's</a:t>
            </a:r>
            <a:r>
              <a:rPr lang="en-US" sz="2299" dirty="0">
                <a:latin typeface="Roboto"/>
                <a:ea typeface="Roboto"/>
                <a:cs typeface="Roboto"/>
              </a:rPr>
              <a:t> geo-routes</a:t>
            </a:r>
            <a:r>
              <a:rPr lang="en-US" sz="2299" dirty="0" smtClean="0">
                <a:latin typeface="Roboto"/>
                <a:ea typeface="Roboto"/>
                <a:cs typeface="Roboto"/>
              </a:rPr>
              <a:t>).</a:t>
            </a:r>
            <a:endParaRPr lang="el-GR" dirty="0"/>
          </a:p>
        </p:txBody>
      </p:sp>
    </p:spTree>
    <p:extLst>
      <p:ext uri="{BB962C8B-B14F-4D97-AF65-F5344CB8AC3E}">
        <p14:creationId xmlns:p14="http://schemas.microsoft.com/office/powerpoint/2010/main" val="2287573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Shape 108">
          <a:extLst>
            <a:ext uri="{FF2B5EF4-FFF2-40B4-BE49-F238E27FC236}">
              <a16:creationId xmlns:a16="http://schemas.microsoft.com/office/drawing/2014/main" xmlns="" id="{62085AE3-6778-D26B-7339-3FDC35B7E3A0}"/>
            </a:ext>
          </a:extLst>
        </p:cNvPr>
        <p:cNvGrpSpPr/>
        <p:nvPr/>
      </p:nvGrpSpPr>
      <p:grpSpPr>
        <a:xfrm>
          <a:off x="0" y="0"/>
          <a:ext cx="0" cy="0"/>
          <a:chOff x="0" y="0"/>
          <a:chExt cx="0" cy="0"/>
        </a:xfrm>
      </p:grpSpPr>
      <p:sp>
        <p:nvSpPr>
          <p:cNvPr id="109" name="Google Shape;109;p3">
            <a:extLst>
              <a:ext uri="{FF2B5EF4-FFF2-40B4-BE49-F238E27FC236}">
                <a16:creationId xmlns:a16="http://schemas.microsoft.com/office/drawing/2014/main" xmlns="" id="{9AC704B3-3B61-C922-40A9-1599FEC89F1D}"/>
              </a:ext>
            </a:extLst>
          </p:cNvPr>
          <p:cNvSpPr/>
          <p:nvPr/>
        </p:nvSpPr>
        <p:spPr>
          <a:xfrm>
            <a:off x="1424293"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10" name="Google Shape;110;p3">
            <a:extLst>
              <a:ext uri="{FF2B5EF4-FFF2-40B4-BE49-F238E27FC236}">
                <a16:creationId xmlns:a16="http://schemas.microsoft.com/office/drawing/2014/main" xmlns="" id="{A1066CE0-B83D-2CCD-A61C-0F2E5374D649}"/>
              </a:ext>
            </a:extLst>
          </p:cNvPr>
          <p:cNvSpPr txBox="1"/>
          <p:nvPr/>
        </p:nvSpPr>
        <p:spPr>
          <a:xfrm>
            <a:off x="16163760" y="931033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11" name="Google Shape;111;p3">
            <a:extLst>
              <a:ext uri="{FF2B5EF4-FFF2-40B4-BE49-F238E27FC236}">
                <a16:creationId xmlns:a16="http://schemas.microsoft.com/office/drawing/2014/main" xmlns="" id="{9F5F401B-1655-9B2B-EF94-702CB4A4DD2A}"/>
              </a:ext>
            </a:extLst>
          </p:cNvPr>
          <p:cNvSpPr txBox="1"/>
          <p:nvPr/>
        </p:nvSpPr>
        <p:spPr>
          <a:xfrm>
            <a:off x="1028700" y="2608221"/>
            <a:ext cx="16230600" cy="1485984"/>
          </a:xfrm>
          <a:prstGeom prst="rect">
            <a:avLst/>
          </a:prstGeom>
          <a:noFill/>
          <a:ln>
            <a:noFill/>
          </a:ln>
        </p:spPr>
        <p:txBody>
          <a:bodyPr spcFirstLastPara="1" wrap="square" lIns="0" tIns="0" rIns="0" bIns="0" anchor="t" anchorCtr="0">
            <a:spAutoFit/>
          </a:bodyPr>
          <a:lstStyle/>
          <a:p>
            <a:pPr marL="0" marR="0" lvl="0" indent="0" algn="just" rtl="0">
              <a:lnSpc>
                <a:spcPct val="140017"/>
              </a:lnSpc>
              <a:spcBef>
                <a:spcPts val="0"/>
              </a:spcBef>
              <a:spcAft>
                <a:spcPts val="0"/>
              </a:spcAft>
              <a:buNone/>
            </a:pPr>
            <a:r>
              <a:rPr lang="en-US" sz="2299" dirty="0">
                <a:latin typeface="Roboto"/>
                <a:ea typeface="Roboto"/>
                <a:cs typeface="Roboto"/>
                <a:sym typeface="Roboto"/>
              </a:rPr>
              <a:t>Overview, Activities Involved, Target Groups and </a:t>
            </a:r>
            <a:r>
              <a:rPr lang="en-US" sz="2299" dirty="0" smtClean="0">
                <a:latin typeface="Roboto"/>
                <a:ea typeface="Roboto"/>
                <a:cs typeface="Roboto"/>
                <a:sym typeface="Roboto"/>
              </a:rPr>
              <a:t>Stakeholders</a:t>
            </a:r>
            <a:endParaRPr dirty="0"/>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p:txBody>
      </p:sp>
      <p:sp>
        <p:nvSpPr>
          <p:cNvPr id="112" name="Google Shape;112;p3">
            <a:extLst>
              <a:ext uri="{FF2B5EF4-FFF2-40B4-BE49-F238E27FC236}">
                <a16:creationId xmlns:a16="http://schemas.microsoft.com/office/drawing/2014/main" xmlns="" id="{AEADFA0B-0FFB-72A1-D875-3B21BD717638}"/>
              </a:ext>
            </a:extLst>
          </p:cNvPr>
          <p:cNvSpPr txBox="1"/>
          <p:nvPr/>
        </p:nvSpPr>
        <p:spPr>
          <a:xfrm>
            <a:off x="1028700" y="876300"/>
            <a:ext cx="1583342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i="0" u="none" strike="noStrike" cap="none" dirty="0">
                <a:solidFill>
                  <a:srgbClr val="6550A3"/>
                </a:solidFill>
                <a:latin typeface="Roboto"/>
                <a:ea typeface="Roboto"/>
                <a:cs typeface="Roboto"/>
                <a:sym typeface="Roboto"/>
              </a:rPr>
              <a:t>The Practice</a:t>
            </a:r>
            <a:endParaRPr dirty="0"/>
          </a:p>
        </p:txBody>
      </p:sp>
      <p:sp>
        <p:nvSpPr>
          <p:cNvPr id="113" name="Google Shape;113;p3">
            <a:extLst>
              <a:ext uri="{FF2B5EF4-FFF2-40B4-BE49-F238E27FC236}">
                <a16:creationId xmlns:a16="http://schemas.microsoft.com/office/drawing/2014/main" xmlns="" id="{D8B8EB14-00FA-95F8-7CEC-A418D72BFEFC}"/>
              </a:ext>
            </a:extLst>
          </p:cNvPr>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4">
              <a:alphaModFix/>
            </a:blip>
            <a:stretch>
              <a:fillRect t="-42947"/>
            </a:stretch>
          </a:blipFill>
          <a:ln>
            <a:noFill/>
          </a:ln>
        </p:spPr>
        <p:txBody>
          <a:bodyPr/>
          <a:lstStyle/>
          <a:p>
            <a:endParaRPr lang="en-US"/>
          </a:p>
        </p:txBody>
      </p:sp>
      <p:sp>
        <p:nvSpPr>
          <p:cNvPr id="114" name="Google Shape;114;p3">
            <a:extLst>
              <a:ext uri="{FF2B5EF4-FFF2-40B4-BE49-F238E27FC236}">
                <a16:creationId xmlns:a16="http://schemas.microsoft.com/office/drawing/2014/main" xmlns="" id="{CBF02356-AACC-49DE-4283-6BC8DE8D63B8}"/>
              </a:ext>
            </a:extLst>
          </p:cNvPr>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15" name="Google Shape;115;p3">
            <a:extLst>
              <a:ext uri="{FF2B5EF4-FFF2-40B4-BE49-F238E27FC236}">
                <a16:creationId xmlns:a16="http://schemas.microsoft.com/office/drawing/2014/main" xmlns="" id="{CFC3C789-EEE6-EFD9-FF6A-C8AB7D303933}"/>
              </a:ext>
            </a:extLst>
          </p:cNvPr>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2" name="Ορθογώνιο 1"/>
          <p:cNvSpPr/>
          <p:nvPr/>
        </p:nvSpPr>
        <p:spPr>
          <a:xfrm>
            <a:off x="3980329" y="3589229"/>
            <a:ext cx="13674563" cy="3999813"/>
          </a:xfrm>
          <a:prstGeom prst="rect">
            <a:avLst/>
          </a:prstGeom>
        </p:spPr>
        <p:txBody>
          <a:bodyPr wrap="square">
            <a:spAutoFit/>
          </a:bodyPr>
          <a:lstStyle/>
          <a:p>
            <a:r>
              <a:rPr lang="en-US" sz="2299" dirty="0">
                <a:latin typeface="Roboto"/>
                <a:ea typeface="Roboto"/>
                <a:cs typeface="Roboto"/>
              </a:rPr>
              <a:t>The aforementioned can be utilized in preparation for visits to </a:t>
            </a:r>
            <a:r>
              <a:rPr lang="en-US" sz="2299" dirty="0" err="1">
                <a:latin typeface="Roboto"/>
                <a:ea typeface="Roboto"/>
                <a:cs typeface="Roboto"/>
              </a:rPr>
              <a:t>Psiloritis</a:t>
            </a:r>
            <a:r>
              <a:rPr lang="en-US" sz="2299" dirty="0">
                <a:latin typeface="Roboto"/>
                <a:ea typeface="Roboto"/>
                <a:cs typeface="Roboto"/>
              </a:rPr>
              <a:t> </a:t>
            </a:r>
            <a:r>
              <a:rPr lang="en-US" sz="2299" dirty="0" err="1">
                <a:latin typeface="Roboto"/>
                <a:ea typeface="Roboto"/>
                <a:cs typeface="Roboto"/>
              </a:rPr>
              <a:t>Geopark</a:t>
            </a:r>
            <a:r>
              <a:rPr lang="en-US" sz="2299" dirty="0">
                <a:latin typeface="Roboto"/>
                <a:ea typeface="Roboto"/>
                <a:cs typeface="Roboto"/>
              </a:rPr>
              <a:t> via personal devices (e.g., tablets, laptops, smartphones) for interactive and narrative maps, at the </a:t>
            </a:r>
            <a:r>
              <a:rPr lang="en-US" sz="2299" dirty="0" err="1">
                <a:latin typeface="Roboto"/>
                <a:ea typeface="Roboto"/>
                <a:cs typeface="Roboto"/>
              </a:rPr>
              <a:t>Geopark</a:t>
            </a:r>
            <a:r>
              <a:rPr lang="en-US" sz="2299" dirty="0">
                <a:latin typeface="Roboto"/>
                <a:ea typeface="Roboto"/>
                <a:cs typeface="Roboto"/>
              </a:rPr>
              <a:t> Information Center, and wherever travelers have access to relevant tools (e.g., interactive screens at the Museum of Natural History of Crete, VR glasses at the </a:t>
            </a:r>
            <a:r>
              <a:rPr lang="en-US" sz="2299" dirty="0" err="1">
                <a:latin typeface="Roboto"/>
                <a:ea typeface="Roboto"/>
                <a:cs typeface="Roboto"/>
              </a:rPr>
              <a:t>Geopark</a:t>
            </a:r>
            <a:r>
              <a:rPr lang="en-US" sz="2299" dirty="0">
                <a:latin typeface="Roboto"/>
                <a:ea typeface="Roboto"/>
                <a:cs typeface="Roboto"/>
              </a:rPr>
              <a:t> Information Center or personal devices, if compatible), or during educational visits to the </a:t>
            </a:r>
            <a:r>
              <a:rPr lang="en-US" sz="2299" dirty="0" err="1">
                <a:latin typeface="Roboto"/>
                <a:ea typeface="Roboto"/>
                <a:cs typeface="Roboto"/>
              </a:rPr>
              <a:t>Geopark</a:t>
            </a:r>
            <a:r>
              <a:rPr lang="en-US" sz="2299" dirty="0">
                <a:latin typeface="Roboto"/>
                <a:ea typeface="Roboto"/>
                <a:cs typeface="Roboto"/>
              </a:rPr>
              <a:t> by schools or visitor groups, or within the context of </a:t>
            </a:r>
            <a:r>
              <a:rPr lang="en-US" sz="2299" dirty="0" err="1">
                <a:latin typeface="Roboto"/>
                <a:ea typeface="Roboto"/>
                <a:cs typeface="Roboto"/>
              </a:rPr>
              <a:t>Geopark</a:t>
            </a:r>
            <a:r>
              <a:rPr lang="en-US" sz="2299" dirty="0">
                <a:latin typeface="Roboto"/>
                <a:ea typeface="Roboto"/>
                <a:cs typeface="Roboto"/>
              </a:rPr>
              <a:t> events</a:t>
            </a:r>
            <a:r>
              <a:rPr lang="en-US" sz="2299" dirty="0" smtClean="0">
                <a:latin typeface="Roboto"/>
                <a:ea typeface="Roboto"/>
                <a:cs typeface="Roboto"/>
              </a:rPr>
              <a:t>.</a:t>
            </a:r>
          </a:p>
          <a:p>
            <a:endParaRPr lang="en-US" sz="2299" dirty="0">
              <a:latin typeface="Roboto"/>
              <a:ea typeface="Roboto"/>
              <a:cs typeface="Roboto"/>
            </a:endParaRPr>
          </a:p>
          <a:p>
            <a:r>
              <a:rPr lang="en-US" sz="2299" dirty="0" smtClean="0">
                <a:latin typeface="Roboto"/>
                <a:ea typeface="Roboto"/>
                <a:cs typeface="Roboto"/>
              </a:rPr>
              <a:t>Targeting </a:t>
            </a:r>
            <a:r>
              <a:rPr lang="en-US" sz="2299" dirty="0">
                <a:latin typeface="Roboto"/>
                <a:ea typeface="Roboto"/>
                <a:cs typeface="Roboto"/>
              </a:rPr>
              <a:t>tourists, permanent residents, students, and online visitors, these tools can be used individually or as part of group visits (e.g., cultural associations, schools) to </a:t>
            </a:r>
            <a:r>
              <a:rPr lang="en-US" sz="2299" dirty="0" err="1">
                <a:latin typeface="Roboto"/>
                <a:ea typeface="Roboto"/>
                <a:cs typeface="Roboto"/>
              </a:rPr>
              <a:t>Psiloritis</a:t>
            </a:r>
            <a:r>
              <a:rPr lang="en-US" sz="2299" dirty="0">
                <a:latin typeface="Roboto"/>
                <a:ea typeface="Roboto"/>
                <a:cs typeface="Roboto"/>
              </a:rPr>
              <a:t> </a:t>
            </a:r>
            <a:r>
              <a:rPr lang="en-US" sz="2299" dirty="0" err="1">
                <a:latin typeface="Roboto"/>
                <a:ea typeface="Roboto"/>
                <a:cs typeface="Roboto"/>
              </a:rPr>
              <a:t>Geopark</a:t>
            </a:r>
            <a:r>
              <a:rPr lang="en-US" sz="2299" dirty="0">
                <a:latin typeface="Roboto"/>
                <a:ea typeface="Roboto"/>
                <a:cs typeface="Roboto"/>
              </a:rPr>
              <a:t>, or during events, to introduce visitors to the area's natural and cultural heritage through digital exploration of various destinations (e.g., </a:t>
            </a:r>
            <a:r>
              <a:rPr lang="en-US" sz="2299" dirty="0" err="1">
                <a:latin typeface="Roboto"/>
                <a:ea typeface="Roboto"/>
                <a:cs typeface="Roboto"/>
              </a:rPr>
              <a:t>geosites</a:t>
            </a:r>
            <a:r>
              <a:rPr lang="en-US" sz="2400" dirty="0"/>
              <a:t>).</a:t>
            </a:r>
            <a:endParaRPr lang="el-GR" sz="2400" dirty="0"/>
          </a:p>
        </p:txBody>
      </p:sp>
    </p:spTree>
    <p:extLst>
      <p:ext uri="{BB962C8B-B14F-4D97-AF65-F5344CB8AC3E}">
        <p14:creationId xmlns:p14="http://schemas.microsoft.com/office/powerpoint/2010/main" val="4270625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1BADE"/>
        </a:solidFill>
        <a:effectLst/>
      </p:bgPr>
    </p:bg>
    <p:spTree>
      <p:nvGrpSpPr>
        <p:cNvPr id="1" name="Shape 97"/>
        <p:cNvGrpSpPr/>
        <p:nvPr/>
      </p:nvGrpSpPr>
      <p:grpSpPr>
        <a:xfrm>
          <a:off x="0" y="0"/>
          <a:ext cx="0" cy="0"/>
          <a:chOff x="0" y="0"/>
          <a:chExt cx="0" cy="0"/>
        </a:xfrm>
      </p:grpSpPr>
      <p:sp>
        <p:nvSpPr>
          <p:cNvPr id="98" name="Google Shape;98;p2"/>
          <p:cNvSpPr/>
          <p:nvPr/>
        </p:nvSpPr>
        <p:spPr>
          <a:xfrm>
            <a:off x="2124240"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99" name="Google Shape;99;p2"/>
          <p:cNvSpPr/>
          <p:nvPr/>
        </p:nvSpPr>
        <p:spPr>
          <a:xfrm>
            <a:off x="9144000" y="9112469"/>
            <a:ext cx="2438174" cy="1705628"/>
          </a:xfrm>
          <a:custGeom>
            <a:avLst/>
            <a:gdLst/>
            <a:ahLst/>
            <a:cxnLst/>
            <a:rect l="l" t="t" r="r" b="b"/>
            <a:pathLst>
              <a:path w="2438174" h="1705628" extrusionOk="0">
                <a:moveTo>
                  <a:pt x="0" y="0"/>
                </a:moveTo>
                <a:lnTo>
                  <a:pt x="2438174" y="0"/>
                </a:lnTo>
                <a:lnTo>
                  <a:pt x="2438174" y="1705627"/>
                </a:lnTo>
                <a:lnTo>
                  <a:pt x="0" y="1705627"/>
                </a:lnTo>
                <a:lnTo>
                  <a:pt x="0" y="0"/>
                </a:lnTo>
                <a:close/>
              </a:path>
            </a:pathLst>
          </a:custGeom>
          <a:blipFill rotWithShape="1">
            <a:blip r:embed="rId4">
              <a:alphaModFix/>
            </a:blip>
            <a:stretch>
              <a:fillRect t="-42947"/>
            </a:stretch>
          </a:blipFill>
          <a:ln>
            <a:noFill/>
          </a:ln>
        </p:spPr>
        <p:txBody>
          <a:bodyPr/>
          <a:lstStyle/>
          <a:p>
            <a:endParaRPr lang="en-US"/>
          </a:p>
        </p:txBody>
      </p:sp>
      <p:sp>
        <p:nvSpPr>
          <p:cNvPr id="100" name="Google Shape;100;p2"/>
          <p:cNvSpPr/>
          <p:nvPr/>
        </p:nvSpPr>
        <p:spPr>
          <a:xfrm>
            <a:off x="5524876" y="9372452"/>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02" name="Google Shape;102;p2"/>
          <p:cNvSpPr txBox="1"/>
          <p:nvPr/>
        </p:nvSpPr>
        <p:spPr>
          <a:xfrm>
            <a:off x="1028700" y="876300"/>
            <a:ext cx="1623060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L</a:t>
            </a:r>
            <a:r>
              <a:rPr lang="en-US" sz="7000" b="1" i="0" u="none" strike="noStrike" cap="none" dirty="0">
                <a:solidFill>
                  <a:srgbClr val="6550A3"/>
                </a:solidFill>
                <a:latin typeface="Roboto"/>
                <a:ea typeface="Roboto"/>
                <a:cs typeface="Roboto"/>
                <a:sym typeface="Roboto"/>
              </a:rPr>
              <a:t>ocal Benefits and Impact</a:t>
            </a:r>
            <a:endParaRPr dirty="0"/>
          </a:p>
        </p:txBody>
      </p:sp>
      <p:sp>
        <p:nvSpPr>
          <p:cNvPr id="103" name="Google Shape;103;p2"/>
          <p:cNvSpPr txBox="1"/>
          <p:nvPr/>
        </p:nvSpPr>
        <p:spPr>
          <a:xfrm>
            <a:off x="16163760" y="941705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04" name="Google Shape;104;p2"/>
          <p:cNvSpPr txBox="1"/>
          <p:nvPr/>
        </p:nvSpPr>
        <p:spPr>
          <a:xfrm>
            <a:off x="8032775" y="8481914"/>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2" name="Google Shape;111;p3">
            <a:extLst>
              <a:ext uri="{FF2B5EF4-FFF2-40B4-BE49-F238E27FC236}">
                <a16:creationId xmlns:a16="http://schemas.microsoft.com/office/drawing/2014/main" xmlns="" id="{B244C7E7-E713-A4DC-AC15-C5DD828983D4}"/>
              </a:ext>
            </a:extLst>
          </p:cNvPr>
          <p:cNvSpPr txBox="1"/>
          <p:nvPr/>
        </p:nvSpPr>
        <p:spPr>
          <a:xfrm>
            <a:off x="1028700" y="2608221"/>
            <a:ext cx="16230600" cy="1485984"/>
          </a:xfrm>
          <a:prstGeom prst="rect">
            <a:avLst/>
          </a:prstGeom>
          <a:noFill/>
          <a:ln>
            <a:noFill/>
          </a:ln>
        </p:spPr>
        <p:txBody>
          <a:bodyPr spcFirstLastPara="1" wrap="square" lIns="0" tIns="0" rIns="0" bIns="0" anchor="t" anchorCtr="0">
            <a:spAutoFit/>
          </a:bodyPr>
          <a:lstStyle/>
          <a:p>
            <a:pPr marL="0" marR="0" lvl="0" indent="0" algn="just" rtl="0">
              <a:lnSpc>
                <a:spcPct val="140017"/>
              </a:lnSpc>
              <a:spcBef>
                <a:spcPts val="0"/>
              </a:spcBef>
              <a:spcAft>
                <a:spcPts val="0"/>
              </a:spcAft>
              <a:buNone/>
            </a:pPr>
            <a:r>
              <a:rPr lang="en-US" sz="2299" dirty="0">
                <a:latin typeface="Roboto"/>
                <a:ea typeface="Roboto"/>
                <a:cs typeface="Roboto"/>
                <a:sym typeface="Roboto"/>
              </a:rPr>
              <a:t>Economic, Cultural, Environmental, Social </a:t>
            </a:r>
            <a:r>
              <a:rPr lang="en-US" sz="2299" dirty="0" smtClean="0">
                <a:latin typeface="Roboto"/>
                <a:ea typeface="Roboto"/>
                <a:cs typeface="Roboto"/>
                <a:sym typeface="Roboto"/>
              </a:rPr>
              <a:t>Impact</a:t>
            </a:r>
            <a:endParaRPr dirty="0"/>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p:txBody>
      </p:sp>
      <p:sp>
        <p:nvSpPr>
          <p:cNvPr id="3" name="Ορθογώνιο 2"/>
          <p:cNvSpPr/>
          <p:nvPr/>
        </p:nvSpPr>
        <p:spPr>
          <a:xfrm>
            <a:off x="3030071" y="4343281"/>
            <a:ext cx="14361457" cy="1507592"/>
          </a:xfrm>
          <a:prstGeom prst="rect">
            <a:avLst/>
          </a:prstGeom>
        </p:spPr>
        <p:txBody>
          <a:bodyPr wrap="square">
            <a:spAutoFit/>
          </a:bodyPr>
          <a:lstStyle/>
          <a:p>
            <a:r>
              <a:rPr lang="en-US" sz="2299" dirty="0">
                <a:latin typeface="Roboto"/>
                <a:ea typeface="Roboto"/>
                <a:cs typeface="Roboto"/>
              </a:rPr>
              <a:t>Increased visibility for featured businesses</a:t>
            </a:r>
            <a:r>
              <a:rPr lang="en-US" sz="2299" dirty="0" smtClean="0">
                <a:latin typeface="Roboto"/>
                <a:ea typeface="Roboto"/>
                <a:cs typeface="Roboto"/>
              </a:rPr>
              <a:t>.</a:t>
            </a:r>
          </a:p>
          <a:p>
            <a:endParaRPr lang="en-US" sz="2299" dirty="0" smtClean="0">
              <a:latin typeface="Roboto"/>
              <a:ea typeface="Roboto"/>
              <a:cs typeface="Roboto"/>
            </a:endParaRPr>
          </a:p>
          <a:p>
            <a:r>
              <a:rPr lang="en-US" sz="2299" dirty="0" smtClean="0">
                <a:latin typeface="Roboto"/>
                <a:ea typeface="Roboto"/>
                <a:cs typeface="Roboto"/>
              </a:rPr>
              <a:t>Showcasing </a:t>
            </a:r>
            <a:r>
              <a:rPr lang="en-US" sz="2299" dirty="0">
                <a:latin typeface="Roboto"/>
                <a:ea typeface="Roboto"/>
                <a:cs typeface="Roboto"/>
              </a:rPr>
              <a:t>natural and cultural heritage through a lens of respect, sustainable interaction, fostering familiarity, and promoting local identity and tradition</a:t>
            </a:r>
            <a:r>
              <a:rPr lang="en-US" sz="2299" dirty="0" smtClean="0">
                <a:latin typeface="Roboto"/>
                <a:ea typeface="Roboto"/>
                <a:cs typeface="Roboto"/>
              </a:rPr>
              <a:t>.</a:t>
            </a: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1BADE"/>
        </a:solidFill>
        <a:effectLst/>
      </p:bgPr>
    </p:bg>
    <p:spTree>
      <p:nvGrpSpPr>
        <p:cNvPr id="1" name="Shape 97"/>
        <p:cNvGrpSpPr/>
        <p:nvPr/>
      </p:nvGrpSpPr>
      <p:grpSpPr>
        <a:xfrm>
          <a:off x="0" y="0"/>
          <a:ext cx="0" cy="0"/>
          <a:chOff x="0" y="0"/>
          <a:chExt cx="0" cy="0"/>
        </a:xfrm>
      </p:grpSpPr>
      <p:sp>
        <p:nvSpPr>
          <p:cNvPr id="98" name="Google Shape;98;p2"/>
          <p:cNvSpPr/>
          <p:nvPr/>
        </p:nvSpPr>
        <p:spPr>
          <a:xfrm>
            <a:off x="2124240"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99" name="Google Shape;99;p2"/>
          <p:cNvSpPr/>
          <p:nvPr/>
        </p:nvSpPr>
        <p:spPr>
          <a:xfrm>
            <a:off x="9144000" y="9112469"/>
            <a:ext cx="2438174" cy="1705628"/>
          </a:xfrm>
          <a:custGeom>
            <a:avLst/>
            <a:gdLst/>
            <a:ahLst/>
            <a:cxnLst/>
            <a:rect l="l" t="t" r="r" b="b"/>
            <a:pathLst>
              <a:path w="2438174" h="1705628" extrusionOk="0">
                <a:moveTo>
                  <a:pt x="0" y="0"/>
                </a:moveTo>
                <a:lnTo>
                  <a:pt x="2438174" y="0"/>
                </a:lnTo>
                <a:lnTo>
                  <a:pt x="2438174" y="1705627"/>
                </a:lnTo>
                <a:lnTo>
                  <a:pt x="0" y="1705627"/>
                </a:lnTo>
                <a:lnTo>
                  <a:pt x="0" y="0"/>
                </a:lnTo>
                <a:close/>
              </a:path>
            </a:pathLst>
          </a:custGeom>
          <a:blipFill rotWithShape="1">
            <a:blip r:embed="rId4">
              <a:alphaModFix/>
            </a:blip>
            <a:stretch>
              <a:fillRect t="-42947"/>
            </a:stretch>
          </a:blipFill>
          <a:ln>
            <a:noFill/>
          </a:ln>
        </p:spPr>
        <p:txBody>
          <a:bodyPr/>
          <a:lstStyle/>
          <a:p>
            <a:endParaRPr lang="en-US"/>
          </a:p>
        </p:txBody>
      </p:sp>
      <p:sp>
        <p:nvSpPr>
          <p:cNvPr id="100" name="Google Shape;100;p2"/>
          <p:cNvSpPr/>
          <p:nvPr/>
        </p:nvSpPr>
        <p:spPr>
          <a:xfrm>
            <a:off x="5524876" y="9372452"/>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02" name="Google Shape;102;p2"/>
          <p:cNvSpPr txBox="1"/>
          <p:nvPr/>
        </p:nvSpPr>
        <p:spPr>
          <a:xfrm>
            <a:off x="1028700" y="876300"/>
            <a:ext cx="1623060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L</a:t>
            </a:r>
            <a:r>
              <a:rPr lang="en-US" sz="7000" b="1" i="0" u="none" strike="noStrike" cap="none" dirty="0">
                <a:solidFill>
                  <a:srgbClr val="6550A3"/>
                </a:solidFill>
                <a:latin typeface="Roboto"/>
                <a:ea typeface="Roboto"/>
                <a:cs typeface="Roboto"/>
                <a:sym typeface="Roboto"/>
              </a:rPr>
              <a:t>ocal Benefits and Impact</a:t>
            </a:r>
            <a:endParaRPr dirty="0"/>
          </a:p>
        </p:txBody>
      </p:sp>
      <p:sp>
        <p:nvSpPr>
          <p:cNvPr id="103" name="Google Shape;103;p2"/>
          <p:cNvSpPr txBox="1"/>
          <p:nvPr/>
        </p:nvSpPr>
        <p:spPr>
          <a:xfrm>
            <a:off x="16163760" y="941705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04" name="Google Shape;104;p2"/>
          <p:cNvSpPr txBox="1"/>
          <p:nvPr/>
        </p:nvSpPr>
        <p:spPr>
          <a:xfrm>
            <a:off x="8032775" y="8481914"/>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2" name="Google Shape;111;p3">
            <a:extLst>
              <a:ext uri="{FF2B5EF4-FFF2-40B4-BE49-F238E27FC236}">
                <a16:creationId xmlns:a16="http://schemas.microsoft.com/office/drawing/2014/main" xmlns="" id="{B244C7E7-E713-A4DC-AC15-C5DD828983D4}"/>
              </a:ext>
            </a:extLst>
          </p:cNvPr>
          <p:cNvSpPr txBox="1"/>
          <p:nvPr/>
        </p:nvSpPr>
        <p:spPr>
          <a:xfrm>
            <a:off x="1028700" y="2608221"/>
            <a:ext cx="16230600" cy="1485984"/>
          </a:xfrm>
          <a:prstGeom prst="rect">
            <a:avLst/>
          </a:prstGeom>
          <a:noFill/>
          <a:ln>
            <a:noFill/>
          </a:ln>
        </p:spPr>
        <p:txBody>
          <a:bodyPr spcFirstLastPara="1" wrap="square" lIns="0" tIns="0" rIns="0" bIns="0" anchor="t" anchorCtr="0">
            <a:spAutoFit/>
          </a:bodyPr>
          <a:lstStyle/>
          <a:p>
            <a:pPr marL="0" marR="0" lvl="0" indent="0" algn="just" rtl="0">
              <a:lnSpc>
                <a:spcPct val="140017"/>
              </a:lnSpc>
              <a:spcBef>
                <a:spcPts val="0"/>
              </a:spcBef>
              <a:spcAft>
                <a:spcPts val="0"/>
              </a:spcAft>
              <a:buNone/>
            </a:pPr>
            <a:r>
              <a:rPr lang="en-US" sz="2299" dirty="0">
                <a:latin typeface="Roboto"/>
                <a:ea typeface="Roboto"/>
                <a:cs typeface="Roboto"/>
                <a:sym typeface="Roboto"/>
              </a:rPr>
              <a:t>Economic, Cultural, Environmental, Social </a:t>
            </a:r>
            <a:r>
              <a:rPr lang="en-US" sz="2299" dirty="0" smtClean="0">
                <a:latin typeface="Roboto"/>
                <a:ea typeface="Roboto"/>
                <a:cs typeface="Roboto"/>
                <a:sym typeface="Roboto"/>
              </a:rPr>
              <a:t>Impact</a:t>
            </a:r>
            <a:endParaRPr dirty="0"/>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p:txBody>
      </p:sp>
      <p:sp>
        <p:nvSpPr>
          <p:cNvPr id="3" name="Ορθογώνιο 2"/>
          <p:cNvSpPr/>
          <p:nvPr/>
        </p:nvSpPr>
        <p:spPr>
          <a:xfrm>
            <a:off x="3030071" y="4343281"/>
            <a:ext cx="14361457" cy="3292183"/>
          </a:xfrm>
          <a:prstGeom prst="rect">
            <a:avLst/>
          </a:prstGeom>
        </p:spPr>
        <p:txBody>
          <a:bodyPr wrap="square">
            <a:spAutoFit/>
          </a:bodyPr>
          <a:lstStyle/>
          <a:p>
            <a:endParaRPr lang="en-US" sz="2299" dirty="0">
              <a:latin typeface="Roboto"/>
              <a:ea typeface="Roboto"/>
              <a:cs typeface="Roboto"/>
            </a:endParaRPr>
          </a:p>
          <a:p>
            <a:r>
              <a:rPr lang="en-US" sz="2299" dirty="0">
                <a:latin typeface="Roboto"/>
                <a:ea typeface="Roboto"/>
                <a:cs typeface="Roboto"/>
              </a:rPr>
              <a:t>Minimizing environmental impact through virtual tour capabilities and/or enhanced preparation for more targeted outdoor visits after initial digital exploration; contributing to the protection and preservation of sensitive </a:t>
            </a:r>
            <a:r>
              <a:rPr lang="en-US" sz="2299" dirty="0" err="1">
                <a:latin typeface="Roboto"/>
                <a:ea typeface="Roboto"/>
                <a:cs typeface="Roboto"/>
              </a:rPr>
              <a:t>geosites</a:t>
            </a:r>
            <a:r>
              <a:rPr lang="en-US" sz="2299" dirty="0">
                <a:latin typeface="Roboto"/>
                <a:ea typeface="Roboto"/>
                <a:cs typeface="Roboto"/>
              </a:rPr>
              <a:t>/destinations by offering a virtual alternative to on-site visits; raising awareness of the region's natural and cultural wealth</a:t>
            </a:r>
            <a:r>
              <a:rPr lang="en-US" sz="2299" dirty="0" smtClean="0">
                <a:latin typeface="Roboto"/>
                <a:ea typeface="Roboto"/>
                <a:cs typeface="Roboto"/>
              </a:rPr>
              <a:t>.</a:t>
            </a:r>
          </a:p>
          <a:p>
            <a:endParaRPr lang="en-US" sz="2299" dirty="0">
              <a:latin typeface="Roboto"/>
              <a:ea typeface="Roboto"/>
              <a:cs typeface="Roboto"/>
            </a:endParaRPr>
          </a:p>
          <a:p>
            <a:r>
              <a:rPr lang="en-US" sz="2299" dirty="0">
                <a:latin typeface="Roboto"/>
                <a:ea typeface="Roboto"/>
                <a:cs typeface="Roboto"/>
              </a:rPr>
              <a:t>Accessibility for individuals with limited mobility, lack of hiking experience (e.g., digital tour to the peak of </a:t>
            </a:r>
            <a:r>
              <a:rPr lang="en-US" sz="2299" dirty="0" err="1">
                <a:latin typeface="Roboto"/>
                <a:ea typeface="Roboto"/>
                <a:cs typeface="Roboto"/>
              </a:rPr>
              <a:t>Psiloritis</a:t>
            </a:r>
            <a:r>
              <a:rPr lang="en-US" sz="2299" dirty="0">
                <a:latin typeface="Roboto"/>
                <a:ea typeface="Roboto"/>
                <a:cs typeface="Roboto"/>
              </a:rPr>
              <a:t>), or travel constraints due to season or weather (e.g., inaccessibility during winter due to heavy snowfall</a:t>
            </a:r>
            <a:r>
              <a:rPr lang="en-US" sz="2400" dirty="0"/>
              <a:t>).</a:t>
            </a:r>
            <a:endParaRPr lang="el-GR" sz="2400" dirty="0"/>
          </a:p>
        </p:txBody>
      </p:sp>
    </p:spTree>
    <p:extLst>
      <p:ext uri="{BB962C8B-B14F-4D97-AF65-F5344CB8AC3E}">
        <p14:creationId xmlns:p14="http://schemas.microsoft.com/office/powerpoint/2010/main" val="2127856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Shape 108">
          <a:extLst>
            <a:ext uri="{FF2B5EF4-FFF2-40B4-BE49-F238E27FC236}">
              <a16:creationId xmlns:a16="http://schemas.microsoft.com/office/drawing/2014/main" xmlns="" id="{3D3276A2-7543-D49D-683B-8222CBBA156D}"/>
            </a:ext>
          </a:extLst>
        </p:cNvPr>
        <p:cNvGrpSpPr/>
        <p:nvPr/>
      </p:nvGrpSpPr>
      <p:grpSpPr>
        <a:xfrm>
          <a:off x="0" y="0"/>
          <a:ext cx="0" cy="0"/>
          <a:chOff x="0" y="0"/>
          <a:chExt cx="0" cy="0"/>
        </a:xfrm>
      </p:grpSpPr>
      <p:sp>
        <p:nvSpPr>
          <p:cNvPr id="109" name="Google Shape;109;p3">
            <a:extLst>
              <a:ext uri="{FF2B5EF4-FFF2-40B4-BE49-F238E27FC236}">
                <a16:creationId xmlns:a16="http://schemas.microsoft.com/office/drawing/2014/main" xmlns="" id="{FD553D9E-E4DD-B220-836C-72D60CE5EF2D}"/>
              </a:ext>
            </a:extLst>
          </p:cNvPr>
          <p:cNvSpPr/>
          <p:nvPr/>
        </p:nvSpPr>
        <p:spPr>
          <a:xfrm>
            <a:off x="1424293"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10" name="Google Shape;110;p3">
            <a:extLst>
              <a:ext uri="{FF2B5EF4-FFF2-40B4-BE49-F238E27FC236}">
                <a16:creationId xmlns:a16="http://schemas.microsoft.com/office/drawing/2014/main" xmlns="" id="{FD0874D8-0DD3-2ABA-A476-7C66FCAAF3FC}"/>
              </a:ext>
            </a:extLst>
          </p:cNvPr>
          <p:cNvSpPr txBox="1"/>
          <p:nvPr/>
        </p:nvSpPr>
        <p:spPr>
          <a:xfrm>
            <a:off x="16163760" y="931033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11" name="Google Shape;111;p3">
            <a:extLst>
              <a:ext uri="{FF2B5EF4-FFF2-40B4-BE49-F238E27FC236}">
                <a16:creationId xmlns:a16="http://schemas.microsoft.com/office/drawing/2014/main" xmlns="" id="{F8BC605F-E776-31B6-B071-4BCA4C7B0F4C}"/>
              </a:ext>
            </a:extLst>
          </p:cNvPr>
          <p:cNvSpPr txBox="1"/>
          <p:nvPr/>
        </p:nvSpPr>
        <p:spPr>
          <a:xfrm>
            <a:off x="1028700" y="2608221"/>
            <a:ext cx="16230600" cy="1485984"/>
          </a:xfrm>
          <a:prstGeom prst="rect">
            <a:avLst/>
          </a:prstGeom>
          <a:noFill/>
          <a:ln>
            <a:noFill/>
          </a:ln>
        </p:spPr>
        <p:txBody>
          <a:bodyPr spcFirstLastPara="1" wrap="square" lIns="0" tIns="0" rIns="0" bIns="0" anchor="t" anchorCtr="0">
            <a:spAutoFit/>
          </a:bodyPr>
          <a:lstStyle/>
          <a:p>
            <a:pPr marL="0" marR="0" lvl="0" indent="0" algn="just" rtl="0">
              <a:lnSpc>
                <a:spcPct val="140017"/>
              </a:lnSpc>
              <a:spcBef>
                <a:spcPts val="0"/>
              </a:spcBef>
              <a:spcAft>
                <a:spcPts val="0"/>
              </a:spcAft>
              <a:buNone/>
            </a:pPr>
            <a:r>
              <a:rPr lang="en-US" sz="2299" dirty="0">
                <a:latin typeface="Roboto"/>
                <a:ea typeface="Roboto"/>
                <a:cs typeface="Roboto"/>
                <a:sym typeface="Roboto"/>
              </a:rPr>
              <a:t>Cultural Engagement and Education, Behavioral Impact on Visitors, Immersive </a:t>
            </a:r>
            <a:r>
              <a:rPr lang="en-US" sz="2299" dirty="0" smtClean="0">
                <a:latin typeface="Roboto"/>
                <a:ea typeface="Roboto"/>
                <a:cs typeface="Roboto"/>
                <a:sym typeface="Roboto"/>
              </a:rPr>
              <a:t>experience</a:t>
            </a:r>
            <a:endParaRPr dirty="0"/>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p:txBody>
      </p:sp>
      <p:sp>
        <p:nvSpPr>
          <p:cNvPr id="112" name="Google Shape;112;p3">
            <a:extLst>
              <a:ext uri="{FF2B5EF4-FFF2-40B4-BE49-F238E27FC236}">
                <a16:creationId xmlns:a16="http://schemas.microsoft.com/office/drawing/2014/main" xmlns="" id="{E1B21A04-E0A0-3705-F50F-63243D2E7401}"/>
              </a:ext>
            </a:extLst>
          </p:cNvPr>
          <p:cNvSpPr txBox="1"/>
          <p:nvPr/>
        </p:nvSpPr>
        <p:spPr>
          <a:xfrm>
            <a:off x="1028700" y="876300"/>
            <a:ext cx="1583342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V</a:t>
            </a:r>
            <a:r>
              <a:rPr lang="en-US" sz="7000" b="1" i="0" u="none" strike="noStrike" cap="none" dirty="0">
                <a:solidFill>
                  <a:srgbClr val="6550A3"/>
                </a:solidFill>
                <a:latin typeface="Roboto"/>
                <a:ea typeface="Roboto"/>
                <a:cs typeface="Roboto"/>
                <a:sym typeface="Roboto"/>
              </a:rPr>
              <a:t>isitors </a:t>
            </a:r>
            <a:r>
              <a:rPr lang="en-US" sz="7000" b="1" dirty="0">
                <a:solidFill>
                  <a:srgbClr val="6550A3"/>
                </a:solidFill>
                <a:latin typeface="Roboto"/>
                <a:ea typeface="Roboto"/>
                <a:cs typeface="Roboto"/>
                <a:sym typeface="Roboto"/>
              </a:rPr>
              <a:t>B</a:t>
            </a:r>
            <a:r>
              <a:rPr lang="en-US" sz="7000" b="1" i="0" u="none" strike="noStrike" cap="none" dirty="0">
                <a:solidFill>
                  <a:srgbClr val="6550A3"/>
                </a:solidFill>
                <a:latin typeface="Roboto"/>
                <a:ea typeface="Roboto"/>
                <a:cs typeface="Roboto"/>
                <a:sym typeface="Roboto"/>
              </a:rPr>
              <a:t>enefits and Impact</a:t>
            </a:r>
            <a:endParaRPr lang="en-US" sz="7200" dirty="0"/>
          </a:p>
        </p:txBody>
      </p:sp>
      <p:sp>
        <p:nvSpPr>
          <p:cNvPr id="113" name="Google Shape;113;p3">
            <a:extLst>
              <a:ext uri="{FF2B5EF4-FFF2-40B4-BE49-F238E27FC236}">
                <a16:creationId xmlns:a16="http://schemas.microsoft.com/office/drawing/2014/main" xmlns="" id="{AA0EB329-0F04-6ED5-1C5B-BFB0B09BBA01}"/>
              </a:ext>
            </a:extLst>
          </p:cNvPr>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4">
              <a:alphaModFix/>
            </a:blip>
            <a:stretch>
              <a:fillRect t="-42947"/>
            </a:stretch>
          </a:blipFill>
          <a:ln>
            <a:noFill/>
          </a:ln>
        </p:spPr>
        <p:txBody>
          <a:bodyPr/>
          <a:lstStyle/>
          <a:p>
            <a:endParaRPr lang="en-US"/>
          </a:p>
        </p:txBody>
      </p:sp>
      <p:sp>
        <p:nvSpPr>
          <p:cNvPr id="114" name="Google Shape;114;p3">
            <a:extLst>
              <a:ext uri="{FF2B5EF4-FFF2-40B4-BE49-F238E27FC236}">
                <a16:creationId xmlns:a16="http://schemas.microsoft.com/office/drawing/2014/main" xmlns="" id="{72BFB1A0-9662-1BD7-164E-F84B629E62C7}"/>
              </a:ext>
            </a:extLst>
          </p:cNvPr>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15" name="Google Shape;115;p3">
            <a:extLst>
              <a:ext uri="{FF2B5EF4-FFF2-40B4-BE49-F238E27FC236}">
                <a16:creationId xmlns:a16="http://schemas.microsoft.com/office/drawing/2014/main" xmlns="" id="{6582DDA2-512D-0C62-E817-890FB9B951B1}"/>
              </a:ext>
            </a:extLst>
          </p:cNvPr>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2" name="Ορθογώνιο 1"/>
          <p:cNvSpPr/>
          <p:nvPr/>
        </p:nvSpPr>
        <p:spPr>
          <a:xfrm>
            <a:off x="3675529" y="4558725"/>
            <a:ext cx="13751859" cy="3276666"/>
          </a:xfrm>
          <a:prstGeom prst="rect">
            <a:avLst/>
          </a:prstGeom>
        </p:spPr>
        <p:txBody>
          <a:bodyPr wrap="square">
            <a:spAutoFit/>
          </a:bodyPr>
          <a:lstStyle/>
          <a:p>
            <a:r>
              <a:rPr lang="en-US" sz="2299" dirty="0">
                <a:latin typeface="Roboto"/>
                <a:ea typeface="Roboto"/>
                <a:cs typeface="Roboto"/>
              </a:rPr>
              <a:t>Many of the digital options include a monument (e.g., virtual visit to the </a:t>
            </a:r>
            <a:r>
              <a:rPr lang="en-US" sz="2299" dirty="0" err="1">
                <a:latin typeface="Roboto"/>
                <a:ea typeface="Roboto"/>
                <a:cs typeface="Roboto"/>
              </a:rPr>
              <a:t>Ideon</a:t>
            </a:r>
            <a:r>
              <a:rPr lang="en-US" sz="2299" dirty="0">
                <a:latin typeface="Roboto"/>
                <a:ea typeface="Roboto"/>
                <a:cs typeface="Roboto"/>
              </a:rPr>
              <a:t> Cave) or an experience characteristic of the local pastoral culture (e.g., milking at a '</a:t>
            </a:r>
            <a:r>
              <a:rPr lang="en-US" sz="2299" dirty="0" err="1">
                <a:latin typeface="Roboto"/>
                <a:ea typeface="Roboto"/>
                <a:cs typeface="Roboto"/>
              </a:rPr>
              <a:t>mitato</a:t>
            </a:r>
            <a:r>
              <a:rPr lang="en-US" sz="2299" dirty="0">
                <a:latin typeface="Roboto"/>
                <a:ea typeface="Roboto"/>
                <a:cs typeface="Roboto"/>
              </a:rPr>
              <a:t>' on Nida Plateau</a:t>
            </a:r>
            <a:r>
              <a:rPr lang="en-US" sz="2299" dirty="0" smtClean="0">
                <a:latin typeface="Roboto"/>
                <a:ea typeface="Roboto"/>
                <a:cs typeface="Roboto"/>
              </a:rPr>
              <a:t>).</a:t>
            </a:r>
          </a:p>
          <a:p>
            <a:endParaRPr lang="en-US" sz="2299" dirty="0" smtClean="0">
              <a:latin typeface="Roboto"/>
              <a:ea typeface="Roboto"/>
              <a:cs typeface="Roboto"/>
            </a:endParaRPr>
          </a:p>
          <a:p>
            <a:r>
              <a:rPr lang="en-US" sz="2299" dirty="0" smtClean="0">
                <a:latin typeface="Roboto"/>
                <a:ea typeface="Roboto"/>
                <a:cs typeface="Roboto"/>
              </a:rPr>
              <a:t>Enhanced experiences:</a:t>
            </a:r>
            <a:endParaRPr lang="en-US" sz="2299" dirty="0">
              <a:latin typeface="Roboto"/>
              <a:ea typeface="Roboto"/>
              <a:cs typeface="Roboto"/>
            </a:endParaRPr>
          </a:p>
          <a:p>
            <a:r>
              <a:rPr lang="en-US" sz="2299" dirty="0" smtClean="0">
                <a:latin typeface="Roboto"/>
                <a:ea typeface="Roboto"/>
                <a:cs typeface="Roboto"/>
              </a:rPr>
              <a:t>Indirectly</a:t>
            </a:r>
            <a:r>
              <a:rPr lang="en-US" sz="2299" dirty="0">
                <a:latin typeface="Roboto"/>
                <a:ea typeface="Roboto"/>
                <a:cs typeface="Roboto"/>
              </a:rPr>
              <a:t>, by highlighting the close relationship between natural and cultural heritage, and people and their environment</a:t>
            </a:r>
            <a:r>
              <a:rPr lang="en-US" sz="2299" dirty="0" smtClean="0">
                <a:latin typeface="Roboto"/>
                <a:ea typeface="Roboto"/>
                <a:cs typeface="Roboto"/>
              </a:rPr>
              <a:t>.</a:t>
            </a:r>
          </a:p>
          <a:p>
            <a:endParaRPr lang="en-US" sz="2299" dirty="0">
              <a:latin typeface="Roboto"/>
              <a:ea typeface="Roboto"/>
              <a:cs typeface="Roboto"/>
            </a:endParaRPr>
          </a:p>
          <a:p>
            <a:r>
              <a:rPr lang="en-US" sz="2299" dirty="0" smtClean="0">
                <a:latin typeface="Roboto"/>
                <a:ea typeface="Roboto"/>
                <a:cs typeface="Roboto"/>
              </a:rPr>
              <a:t>Also, </a:t>
            </a:r>
            <a:r>
              <a:rPr lang="en-US" sz="2299" dirty="0">
                <a:latin typeface="Roboto"/>
                <a:ea typeface="Roboto"/>
                <a:cs typeface="Roboto"/>
              </a:rPr>
              <a:t>by showcasing and familiarizing with the cultural heritage of the area, and by increasing visibility for featured businesses</a:t>
            </a:r>
            <a:r>
              <a:rPr lang="en-US" dirty="0"/>
              <a:t>.</a:t>
            </a:r>
            <a:endParaRPr lang="el-GR" dirty="0"/>
          </a:p>
        </p:txBody>
      </p:sp>
    </p:spTree>
    <p:extLst>
      <p:ext uri="{BB962C8B-B14F-4D97-AF65-F5344CB8AC3E}">
        <p14:creationId xmlns:p14="http://schemas.microsoft.com/office/powerpoint/2010/main" val="1853245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1BADE"/>
        </a:solidFill>
        <a:effectLst/>
      </p:bgPr>
    </p:bg>
    <p:spTree>
      <p:nvGrpSpPr>
        <p:cNvPr id="1" name="Shape 97">
          <a:extLst>
            <a:ext uri="{FF2B5EF4-FFF2-40B4-BE49-F238E27FC236}">
              <a16:creationId xmlns:a16="http://schemas.microsoft.com/office/drawing/2014/main" xmlns="" id="{C1509F18-3D33-9FFB-DA0F-CD300E4DF1D2}"/>
            </a:ext>
          </a:extLst>
        </p:cNvPr>
        <p:cNvGrpSpPr/>
        <p:nvPr/>
      </p:nvGrpSpPr>
      <p:grpSpPr>
        <a:xfrm>
          <a:off x="0" y="0"/>
          <a:ext cx="0" cy="0"/>
          <a:chOff x="0" y="0"/>
          <a:chExt cx="0" cy="0"/>
        </a:xfrm>
      </p:grpSpPr>
      <p:sp>
        <p:nvSpPr>
          <p:cNvPr id="98" name="Google Shape;98;p2">
            <a:extLst>
              <a:ext uri="{FF2B5EF4-FFF2-40B4-BE49-F238E27FC236}">
                <a16:creationId xmlns:a16="http://schemas.microsoft.com/office/drawing/2014/main" xmlns="" id="{3BBE62B3-3405-8178-6913-B8D2F939FD49}"/>
              </a:ext>
            </a:extLst>
          </p:cNvPr>
          <p:cNvSpPr/>
          <p:nvPr/>
        </p:nvSpPr>
        <p:spPr>
          <a:xfrm>
            <a:off x="2124240"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99" name="Google Shape;99;p2">
            <a:extLst>
              <a:ext uri="{FF2B5EF4-FFF2-40B4-BE49-F238E27FC236}">
                <a16:creationId xmlns:a16="http://schemas.microsoft.com/office/drawing/2014/main" xmlns="" id="{0B4FC1D5-CAB2-6CA0-7EF9-0D5D4029FE75}"/>
              </a:ext>
            </a:extLst>
          </p:cNvPr>
          <p:cNvSpPr/>
          <p:nvPr/>
        </p:nvSpPr>
        <p:spPr>
          <a:xfrm>
            <a:off x="9144000" y="9112469"/>
            <a:ext cx="2438174" cy="1705628"/>
          </a:xfrm>
          <a:custGeom>
            <a:avLst/>
            <a:gdLst/>
            <a:ahLst/>
            <a:cxnLst/>
            <a:rect l="l" t="t" r="r" b="b"/>
            <a:pathLst>
              <a:path w="2438174" h="1705628" extrusionOk="0">
                <a:moveTo>
                  <a:pt x="0" y="0"/>
                </a:moveTo>
                <a:lnTo>
                  <a:pt x="2438174" y="0"/>
                </a:lnTo>
                <a:lnTo>
                  <a:pt x="2438174" y="1705627"/>
                </a:lnTo>
                <a:lnTo>
                  <a:pt x="0" y="1705627"/>
                </a:lnTo>
                <a:lnTo>
                  <a:pt x="0" y="0"/>
                </a:lnTo>
                <a:close/>
              </a:path>
            </a:pathLst>
          </a:custGeom>
          <a:blipFill rotWithShape="1">
            <a:blip r:embed="rId4">
              <a:alphaModFix/>
            </a:blip>
            <a:stretch>
              <a:fillRect t="-42947"/>
            </a:stretch>
          </a:blipFill>
          <a:ln>
            <a:noFill/>
          </a:ln>
        </p:spPr>
        <p:txBody>
          <a:bodyPr/>
          <a:lstStyle/>
          <a:p>
            <a:endParaRPr lang="en-US"/>
          </a:p>
        </p:txBody>
      </p:sp>
      <p:sp>
        <p:nvSpPr>
          <p:cNvPr id="100" name="Google Shape;100;p2">
            <a:extLst>
              <a:ext uri="{FF2B5EF4-FFF2-40B4-BE49-F238E27FC236}">
                <a16:creationId xmlns:a16="http://schemas.microsoft.com/office/drawing/2014/main" xmlns="" id="{BB82F983-2304-673E-F6E7-FA8CD9DE9294}"/>
              </a:ext>
            </a:extLst>
          </p:cNvPr>
          <p:cNvSpPr/>
          <p:nvPr/>
        </p:nvSpPr>
        <p:spPr>
          <a:xfrm>
            <a:off x="5524876" y="9372452"/>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02" name="Google Shape;102;p2">
            <a:extLst>
              <a:ext uri="{FF2B5EF4-FFF2-40B4-BE49-F238E27FC236}">
                <a16:creationId xmlns:a16="http://schemas.microsoft.com/office/drawing/2014/main" xmlns="" id="{C5706090-103B-5C21-D9F4-7709CF2D4C22}"/>
              </a:ext>
            </a:extLst>
          </p:cNvPr>
          <p:cNvSpPr txBox="1"/>
          <p:nvPr/>
        </p:nvSpPr>
        <p:spPr>
          <a:xfrm>
            <a:off x="1028700" y="876300"/>
            <a:ext cx="1623060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Sustainability Measures </a:t>
            </a:r>
            <a:endParaRPr dirty="0"/>
          </a:p>
        </p:txBody>
      </p:sp>
      <p:sp>
        <p:nvSpPr>
          <p:cNvPr id="103" name="Google Shape;103;p2">
            <a:extLst>
              <a:ext uri="{FF2B5EF4-FFF2-40B4-BE49-F238E27FC236}">
                <a16:creationId xmlns:a16="http://schemas.microsoft.com/office/drawing/2014/main" xmlns="" id="{7F671AB0-5C28-D2EF-8ABE-3CC54903C25B}"/>
              </a:ext>
            </a:extLst>
          </p:cNvPr>
          <p:cNvSpPr txBox="1"/>
          <p:nvPr/>
        </p:nvSpPr>
        <p:spPr>
          <a:xfrm>
            <a:off x="16163760" y="941705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04" name="Google Shape;104;p2">
            <a:extLst>
              <a:ext uri="{FF2B5EF4-FFF2-40B4-BE49-F238E27FC236}">
                <a16:creationId xmlns:a16="http://schemas.microsoft.com/office/drawing/2014/main" xmlns="" id="{6D3F4CA4-02D9-71E9-E27C-CDCFBFB634A8}"/>
              </a:ext>
            </a:extLst>
          </p:cNvPr>
          <p:cNvSpPr txBox="1"/>
          <p:nvPr/>
        </p:nvSpPr>
        <p:spPr>
          <a:xfrm>
            <a:off x="8032775" y="8481914"/>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2" name="Google Shape;111;p3">
            <a:extLst>
              <a:ext uri="{FF2B5EF4-FFF2-40B4-BE49-F238E27FC236}">
                <a16:creationId xmlns:a16="http://schemas.microsoft.com/office/drawing/2014/main" xmlns="" id="{AA16272D-001F-2848-1923-F26D750209E2}"/>
              </a:ext>
            </a:extLst>
          </p:cNvPr>
          <p:cNvSpPr txBox="1"/>
          <p:nvPr/>
        </p:nvSpPr>
        <p:spPr>
          <a:xfrm>
            <a:off x="1028700" y="2608221"/>
            <a:ext cx="16230600" cy="990656"/>
          </a:xfrm>
          <a:prstGeom prst="rect">
            <a:avLst/>
          </a:prstGeom>
          <a:noFill/>
          <a:ln>
            <a:noFill/>
          </a:ln>
        </p:spPr>
        <p:txBody>
          <a:bodyPr spcFirstLastPara="1" wrap="square" lIns="0" tIns="0" rIns="0" bIns="0" anchor="t" anchorCtr="0">
            <a:spAutoFit/>
          </a:bodyPr>
          <a:lstStyle/>
          <a:p>
            <a:pPr marL="0" marR="0" lvl="0" indent="0" algn="just" rtl="0">
              <a:lnSpc>
                <a:spcPct val="140017"/>
              </a:lnSpc>
              <a:spcBef>
                <a:spcPts val="0"/>
              </a:spcBef>
              <a:spcAft>
                <a:spcPts val="0"/>
              </a:spcAft>
              <a:buNone/>
            </a:pPr>
            <a:r>
              <a:rPr lang="en-US" sz="2299" dirty="0">
                <a:latin typeface="Roboto"/>
                <a:ea typeface="Roboto"/>
                <a:cs typeface="Roboto"/>
                <a:sym typeface="Roboto"/>
              </a:rPr>
              <a:t>Cultural Preservation, Economic Sustainability, Resource Preservation </a:t>
            </a:r>
            <a:endParaRPr sz="2299" b="0" i="0" u="none" strike="noStrike" cap="none" dirty="0">
              <a:solidFill>
                <a:srgbClr val="000000"/>
              </a:solidFill>
              <a:latin typeface="Roboto"/>
              <a:ea typeface="Roboto"/>
              <a:cs typeface="Roboto"/>
              <a:sym typeface="Roboto"/>
            </a:endParaRPr>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p:txBody>
      </p:sp>
      <p:sp>
        <p:nvSpPr>
          <p:cNvPr id="9" name="Ορθογώνιο 8"/>
          <p:cNvSpPr/>
          <p:nvPr/>
        </p:nvSpPr>
        <p:spPr>
          <a:xfrm>
            <a:off x="6131858" y="4471979"/>
            <a:ext cx="13751859" cy="461665"/>
          </a:xfrm>
          <a:prstGeom prst="rect">
            <a:avLst/>
          </a:prstGeom>
        </p:spPr>
        <p:txBody>
          <a:bodyPr wrap="square">
            <a:spAutoFit/>
          </a:bodyPr>
          <a:lstStyle/>
          <a:p>
            <a:r>
              <a:rPr lang="en-US" sz="2400" dirty="0" smtClean="0">
                <a:latin typeface="Roboto"/>
                <a:ea typeface="Roboto"/>
                <a:cs typeface="Roboto"/>
              </a:rPr>
              <a:t>The described good practices overall are resource and economy resilient.</a:t>
            </a:r>
            <a:endParaRPr lang="el-GR" sz="2400" dirty="0"/>
          </a:p>
        </p:txBody>
      </p:sp>
    </p:spTree>
    <p:extLst>
      <p:ext uri="{BB962C8B-B14F-4D97-AF65-F5344CB8AC3E}">
        <p14:creationId xmlns:p14="http://schemas.microsoft.com/office/powerpoint/2010/main" val="862091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99C86"/>
        </a:solidFill>
        <a:effectLst/>
      </p:bgPr>
    </p:bg>
    <p:spTree>
      <p:nvGrpSpPr>
        <p:cNvPr id="1" name="Shape 119"/>
        <p:cNvGrpSpPr/>
        <p:nvPr/>
      </p:nvGrpSpPr>
      <p:grpSpPr>
        <a:xfrm>
          <a:off x="0" y="0"/>
          <a:ext cx="0" cy="0"/>
          <a:chOff x="0" y="0"/>
          <a:chExt cx="0" cy="0"/>
        </a:xfrm>
      </p:grpSpPr>
      <p:sp>
        <p:nvSpPr>
          <p:cNvPr id="120" name="Google Shape;120;p4"/>
          <p:cNvSpPr/>
          <p:nvPr/>
        </p:nvSpPr>
        <p:spPr>
          <a:xfrm>
            <a:off x="2124240"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21" name="Google Shape;121;p4"/>
          <p:cNvSpPr/>
          <p:nvPr/>
        </p:nvSpPr>
        <p:spPr>
          <a:xfrm>
            <a:off x="9144000" y="9112469"/>
            <a:ext cx="2438174" cy="1705628"/>
          </a:xfrm>
          <a:custGeom>
            <a:avLst/>
            <a:gdLst/>
            <a:ahLst/>
            <a:cxnLst/>
            <a:rect l="l" t="t" r="r" b="b"/>
            <a:pathLst>
              <a:path w="2438174" h="1705628" extrusionOk="0">
                <a:moveTo>
                  <a:pt x="0" y="0"/>
                </a:moveTo>
                <a:lnTo>
                  <a:pt x="2438174" y="0"/>
                </a:lnTo>
                <a:lnTo>
                  <a:pt x="2438174" y="1705627"/>
                </a:lnTo>
                <a:lnTo>
                  <a:pt x="0" y="1705627"/>
                </a:lnTo>
                <a:lnTo>
                  <a:pt x="0" y="0"/>
                </a:lnTo>
                <a:close/>
              </a:path>
            </a:pathLst>
          </a:custGeom>
          <a:blipFill rotWithShape="1">
            <a:blip r:embed="rId4">
              <a:alphaModFix/>
            </a:blip>
            <a:stretch>
              <a:fillRect t="-42947"/>
            </a:stretch>
          </a:blipFill>
          <a:ln>
            <a:noFill/>
          </a:ln>
        </p:spPr>
        <p:txBody>
          <a:bodyPr/>
          <a:lstStyle/>
          <a:p>
            <a:endParaRPr lang="en-US"/>
          </a:p>
        </p:txBody>
      </p:sp>
      <p:sp>
        <p:nvSpPr>
          <p:cNvPr id="122" name="Google Shape;122;p4"/>
          <p:cNvSpPr/>
          <p:nvPr/>
        </p:nvSpPr>
        <p:spPr>
          <a:xfrm>
            <a:off x="5524876" y="9372452"/>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23" name="Google Shape;123;p4"/>
          <p:cNvSpPr txBox="1"/>
          <p:nvPr/>
        </p:nvSpPr>
        <p:spPr>
          <a:xfrm>
            <a:off x="1028700" y="876300"/>
            <a:ext cx="1623060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Community Involvement</a:t>
            </a:r>
            <a:endParaRPr dirty="0"/>
          </a:p>
        </p:txBody>
      </p:sp>
      <p:sp>
        <p:nvSpPr>
          <p:cNvPr id="124" name="Google Shape;124;p4"/>
          <p:cNvSpPr txBox="1"/>
          <p:nvPr/>
        </p:nvSpPr>
        <p:spPr>
          <a:xfrm>
            <a:off x="16163760" y="941705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25" name="Google Shape;125;p4"/>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2" name="Google Shape;111;p3">
            <a:extLst>
              <a:ext uri="{FF2B5EF4-FFF2-40B4-BE49-F238E27FC236}">
                <a16:creationId xmlns:a16="http://schemas.microsoft.com/office/drawing/2014/main" xmlns="" id="{CDBF8C17-1BCE-4CB0-D838-DAEFF25039BA}"/>
              </a:ext>
            </a:extLst>
          </p:cNvPr>
          <p:cNvSpPr txBox="1"/>
          <p:nvPr/>
        </p:nvSpPr>
        <p:spPr>
          <a:xfrm>
            <a:off x="1028700" y="2608221"/>
            <a:ext cx="16230600" cy="990656"/>
          </a:xfrm>
          <a:prstGeom prst="rect">
            <a:avLst/>
          </a:prstGeom>
          <a:noFill/>
          <a:ln>
            <a:noFill/>
          </a:ln>
        </p:spPr>
        <p:txBody>
          <a:bodyPr spcFirstLastPara="1" wrap="square" lIns="0" tIns="0" rIns="0" bIns="0" anchor="t" anchorCtr="0">
            <a:spAutoFit/>
          </a:bodyPr>
          <a:lstStyle/>
          <a:p>
            <a:pPr marL="0" marR="0" lvl="0" indent="0" algn="just" rtl="0">
              <a:lnSpc>
                <a:spcPct val="140017"/>
              </a:lnSpc>
              <a:spcBef>
                <a:spcPts val="0"/>
              </a:spcBef>
              <a:spcAft>
                <a:spcPts val="0"/>
              </a:spcAft>
              <a:buNone/>
            </a:pPr>
            <a:r>
              <a:rPr lang="en-US" sz="2299" dirty="0">
                <a:latin typeface="Roboto"/>
                <a:ea typeface="Roboto"/>
                <a:cs typeface="Roboto"/>
                <a:sym typeface="Roboto"/>
              </a:rPr>
              <a:t>Role of Local Community, Ownership, Management </a:t>
            </a:r>
            <a:endParaRPr sz="2299" b="0" i="0" u="none" strike="noStrike" cap="none" dirty="0">
              <a:solidFill>
                <a:srgbClr val="000000"/>
              </a:solidFill>
              <a:latin typeface="Roboto"/>
              <a:ea typeface="Roboto"/>
              <a:cs typeface="Roboto"/>
              <a:sym typeface="Roboto"/>
            </a:endParaRPr>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p:txBody>
      </p:sp>
      <p:sp>
        <p:nvSpPr>
          <p:cNvPr id="3" name="Ορθογώνιο 2"/>
          <p:cNvSpPr/>
          <p:nvPr/>
        </p:nvSpPr>
        <p:spPr>
          <a:xfrm>
            <a:off x="4544880" y="4956883"/>
            <a:ext cx="14074587" cy="830997"/>
          </a:xfrm>
          <a:prstGeom prst="rect">
            <a:avLst/>
          </a:prstGeom>
        </p:spPr>
        <p:txBody>
          <a:bodyPr wrap="square">
            <a:spAutoFit/>
          </a:bodyPr>
          <a:lstStyle/>
          <a:p>
            <a:r>
              <a:rPr lang="en-US" sz="2400" dirty="0">
                <a:latin typeface="Roboto"/>
                <a:ea typeface="Roboto"/>
                <a:cs typeface="Roboto"/>
              </a:rPr>
              <a:t>Many of the destinations/points of interest were incorporated following suggestions from collaborators and partners of the </a:t>
            </a:r>
            <a:r>
              <a:rPr lang="en-US" sz="2400" dirty="0" err="1">
                <a:latin typeface="Roboto"/>
                <a:ea typeface="Roboto"/>
                <a:cs typeface="Roboto"/>
              </a:rPr>
              <a:t>Geopark</a:t>
            </a:r>
            <a:r>
              <a:rPr lang="en-US" sz="2400" dirty="0">
                <a:latin typeface="Roboto"/>
                <a:ea typeface="Roboto"/>
                <a:cs typeface="Roboto"/>
              </a:rPr>
              <a:t> from the local community</a:t>
            </a:r>
            <a:r>
              <a:rPr lang="en-US" sz="2400" dirty="0"/>
              <a:t>.</a:t>
            </a:r>
            <a:endParaRPr lang="el-GR"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C52252B014674CB5B8BBCA345FDDE6" ma:contentTypeVersion="19" ma:contentTypeDescription="Create a new document." ma:contentTypeScope="" ma:versionID="cba0a1668edfb090653f5ea4f63b0d13">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b772bd1e787a512b9af9b567986633f"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944d2af-eeed-4acc-b052-3107ab9b10d9" xsi:nil="true"/>
    <lcf76f155ced4ddcb4097134ff3c332f xmlns="c09b88ca-66eb-4a97-99d4-e4839274e10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5666474-E5C0-4674-AFDB-1B3A4D47A8B0}"/>
</file>

<file path=customXml/itemProps2.xml><?xml version="1.0" encoding="utf-8"?>
<ds:datastoreItem xmlns:ds="http://schemas.openxmlformats.org/officeDocument/2006/customXml" ds:itemID="{439BE571-5596-423D-8610-D7860A0474CB}"/>
</file>

<file path=customXml/itemProps3.xml><?xml version="1.0" encoding="utf-8"?>
<ds:datastoreItem xmlns:ds="http://schemas.openxmlformats.org/officeDocument/2006/customXml" ds:itemID="{FFB5A64F-DA00-4607-8C96-A66B5387E341}"/>
</file>

<file path=docProps/app.xml><?xml version="1.0" encoding="utf-8"?>
<Properties xmlns="http://schemas.openxmlformats.org/officeDocument/2006/extended-properties" xmlns:vt="http://schemas.openxmlformats.org/officeDocument/2006/docPropsVTypes">
  <TotalTime>59</TotalTime>
  <Words>1043</Words>
  <Application>Microsoft Office PowerPoint</Application>
  <PresentationFormat>Προσαρμογή</PresentationFormat>
  <Paragraphs>107</Paragraphs>
  <Slides>13</Slides>
  <Notes>13</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13</vt:i4>
      </vt:variant>
    </vt:vector>
  </HeadingPairs>
  <TitlesOfParts>
    <vt:vector size="17" baseType="lpstr">
      <vt:lpstr>Calibri</vt:lpstr>
      <vt:lpstr>Arial</vt:lpstr>
      <vt:lpstr>Roboto</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Ewa Kopczynska</dc:creator>
  <cp:lastModifiedBy>ΚΑΤΕΡΙΝΑ ΜΑΝΤΑΔΑΚΗ</cp:lastModifiedBy>
  <cp:revision>28</cp:revision>
  <dcterms:created xsi:type="dcterms:W3CDTF">2006-08-16T00:00:00Z</dcterms:created>
  <dcterms:modified xsi:type="dcterms:W3CDTF">2025-04-24T11:58:54Z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0x010100B1C52252B014674CB5B8BBCA345FDDE6</vt:lpwstr>
  </property>
</Properties>
</file>