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3" roundtripDataSignature="AMtx7mgebLNymuMsuoytBZihAHWNBYno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6" Type="http://schemas.openxmlformats.org/officeDocument/2006/relationships/customXml" Target="../customXml/item3.xml"/><Relationship Id="rId21" Type="http://schemas.openxmlformats.org/officeDocument/2006/relationships/font" Target="fonts/Roboto-italic.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2.xml"/><Relationship Id="rId20" Type="http://schemas.openxmlformats.org/officeDocument/2006/relationships/font" Target="fonts/Roboto-bold.fntdata"/><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24" Type="http://schemas.openxmlformats.org/officeDocument/2006/relationships/customXml" Target="../customXml/item1.xml"/><Relationship Id="rId23" Type="http://customschemas.google.com/relationships/presentationmetadata" Target="metadata"/><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font" Target="fonts/Roboto-regular.fntdata"/><Relationship Id="rId22" Type="http://schemas.openxmlformats.org/officeDocument/2006/relationships/font" Target="fonts/Roboto-boldItalic.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4" name="Google Shape;2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 name="Google Shape;37;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8" name="Google Shape;38;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1" name="Google Shape;51;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2" name="Google Shape;5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6"/>
          <p:cNvSpPr/>
          <p:nvPr>
            <p:ph idx="2" type="pic"/>
          </p:nvPr>
        </p:nvSpPr>
        <p:spPr>
          <a:xfrm>
            <a:off x="1792288" y="612775"/>
            <a:ext cx="5486400" cy="4114800"/>
          </a:xfrm>
          <a:prstGeom prst="rect">
            <a:avLst/>
          </a:prstGeom>
          <a:noFill/>
          <a:ln>
            <a:noFill/>
          </a:ln>
        </p:spPr>
      </p:sp>
      <p:sp>
        <p:nvSpPr>
          <p:cNvPr id="58" name="Google Shape;58;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9" name="Google Shape;59;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5" name="Google Shape;6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hyperlink" Target="https://soulouksina.com/" TargetMode="External"/><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hyperlink" Target="https://soulouksina.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4E7"/>
        </a:solidFill>
      </p:bgPr>
    </p:bg>
    <p:spTree>
      <p:nvGrpSpPr>
        <p:cNvPr id="77" name="Shape 77"/>
        <p:cNvGrpSpPr/>
        <p:nvPr/>
      </p:nvGrpSpPr>
      <p:grpSpPr>
        <a:xfrm>
          <a:off x="0" y="0"/>
          <a:ext cx="0" cy="0"/>
          <a:chOff x="0" y="0"/>
          <a:chExt cx="0" cy="0"/>
        </a:xfrm>
      </p:grpSpPr>
      <p:sp>
        <p:nvSpPr>
          <p:cNvPr id="78" name="Google Shape;78;p1"/>
          <p:cNvSpPr/>
          <p:nvPr/>
        </p:nvSpPr>
        <p:spPr>
          <a:xfrm>
            <a:off x="2124240" y="516674"/>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1"/>
          <p:cNvSpPr/>
          <p:nvPr/>
        </p:nvSpPr>
        <p:spPr>
          <a:xfrm>
            <a:off x="6331482" y="8139421"/>
            <a:ext cx="5550492" cy="644409"/>
          </a:xfrm>
          <a:custGeom>
            <a:rect b="b" l="l" r="r" t="t"/>
            <a:pathLst>
              <a:path extrusionOk="0" h="1107440" w="9109870">
                <a:moveTo>
                  <a:pt x="8556149" y="45720"/>
                </a:moveTo>
                <a:cubicBezTo>
                  <a:pt x="8835549" y="45720"/>
                  <a:pt x="9062879" y="273050"/>
                  <a:pt x="9062879" y="552450"/>
                </a:cubicBezTo>
                <a:cubicBezTo>
                  <a:pt x="9062879" y="831850"/>
                  <a:pt x="8835549" y="1059180"/>
                  <a:pt x="8556149" y="1059180"/>
                </a:cubicBezTo>
                <a:lnTo>
                  <a:pt x="553720" y="1059180"/>
                </a:lnTo>
                <a:cubicBezTo>
                  <a:pt x="274320" y="1059180"/>
                  <a:pt x="46990" y="831850"/>
                  <a:pt x="46990" y="552450"/>
                </a:cubicBezTo>
                <a:cubicBezTo>
                  <a:pt x="46990" y="273050"/>
                  <a:pt x="274320" y="45720"/>
                  <a:pt x="553720" y="45720"/>
                </a:cubicBezTo>
                <a:lnTo>
                  <a:pt x="8556149" y="45720"/>
                </a:lnTo>
                <a:moveTo>
                  <a:pt x="8556149" y="0"/>
                </a:moveTo>
                <a:lnTo>
                  <a:pt x="553720" y="0"/>
                </a:lnTo>
                <a:cubicBezTo>
                  <a:pt x="247650" y="0"/>
                  <a:pt x="0" y="247650"/>
                  <a:pt x="0" y="553720"/>
                </a:cubicBezTo>
                <a:cubicBezTo>
                  <a:pt x="0" y="859790"/>
                  <a:pt x="247650" y="1107440"/>
                  <a:pt x="553720" y="1107440"/>
                </a:cubicBezTo>
                <a:lnTo>
                  <a:pt x="8556149" y="1107440"/>
                </a:lnTo>
                <a:cubicBezTo>
                  <a:pt x="8862220" y="1107440"/>
                  <a:pt x="9109870" y="859790"/>
                  <a:pt x="9109870" y="553720"/>
                </a:cubicBezTo>
                <a:cubicBezTo>
                  <a:pt x="9108599" y="247650"/>
                  <a:pt x="8860949" y="0"/>
                  <a:pt x="855614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1"/>
          <p:cNvSpPr/>
          <p:nvPr/>
        </p:nvSpPr>
        <p:spPr>
          <a:xfrm>
            <a:off x="11162069" y="280132"/>
            <a:ext cx="6974331" cy="1120196"/>
          </a:xfrm>
          <a:custGeom>
            <a:rect b="b" l="l" r="r" t="t"/>
            <a:pathLst>
              <a:path extrusionOk="0" h="1120196" w="6974331">
                <a:moveTo>
                  <a:pt x="0" y="0"/>
                </a:moveTo>
                <a:lnTo>
                  <a:pt x="6974331" y="0"/>
                </a:lnTo>
                <a:lnTo>
                  <a:pt x="6974331" y="1120195"/>
                </a:lnTo>
                <a:lnTo>
                  <a:pt x="0" y="1120195"/>
                </a:lnTo>
                <a:lnTo>
                  <a:pt x="0" y="0"/>
                </a:lnTo>
                <a:close/>
              </a:path>
            </a:pathLst>
          </a:custGeom>
          <a:blipFill rotWithShape="1">
            <a:blip r:embed="rId6">
              <a:alphaModFix/>
            </a:blip>
            <a:stretch>
              <a:fillRect b="-5752" l="0" r="0" t="-575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1"/>
          <p:cNvSpPr txBox="1"/>
          <p:nvPr/>
        </p:nvSpPr>
        <p:spPr>
          <a:xfrm>
            <a:off x="6249328" y="8237506"/>
            <a:ext cx="5741176"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1" lang="en-US" sz="2000" u="none" cap="none" strike="noStrike">
                <a:solidFill>
                  <a:srgbClr val="000000"/>
                </a:solidFill>
                <a:latin typeface="Roboto"/>
                <a:ea typeface="Roboto"/>
                <a:cs typeface="Roboto"/>
                <a:sym typeface="Roboto"/>
              </a:rPr>
              <a:t>Episkopi Pediados, Crete. Electric bicycle tour</a:t>
            </a:r>
            <a:endParaRPr/>
          </a:p>
        </p:txBody>
      </p:sp>
      <p:sp>
        <p:nvSpPr>
          <p:cNvPr id="84" name="Google Shape;84;p1"/>
          <p:cNvSpPr txBox="1"/>
          <p:nvPr/>
        </p:nvSpPr>
        <p:spPr>
          <a:xfrm>
            <a:off x="16031146" y="9417059"/>
            <a:ext cx="2105254"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85" name="Google Shape;85;p1"/>
          <p:cNvSpPr txBox="1"/>
          <p:nvPr/>
        </p:nvSpPr>
        <p:spPr>
          <a:xfrm>
            <a:off x="5461809" y="1137304"/>
            <a:ext cx="6885919" cy="60305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2799"/>
              <a:buFont typeface="Arial"/>
              <a:buNone/>
            </a:pPr>
            <a:r>
              <a:rPr b="1" i="0" lang="en-US" sz="2799" u="sng" cap="none" strike="noStrike">
                <a:solidFill>
                  <a:srgbClr val="000000"/>
                </a:solidFill>
                <a:latin typeface="Roboto"/>
                <a:ea typeface="Roboto"/>
                <a:cs typeface="Roboto"/>
                <a:sym typeface="Roboto"/>
                <a:hlinkClick r:id="rId7">
                  <a:extLst>
                    <a:ext uri="{A12FA001-AC4F-418D-AE19-62706E023703}">
                      <ahyp:hlinkClr val="tx"/>
                    </a:ext>
                  </a:extLst>
                </a:hlinkClick>
              </a:rPr>
              <a:t>Soulouksina</a:t>
            </a:r>
            <a:endParaRPr b="0" i="0" sz="1400" u="none" cap="none" strike="noStrike">
              <a:solidFill>
                <a:srgbClr val="000000"/>
              </a:solidFill>
              <a:latin typeface="Arial"/>
              <a:ea typeface="Arial"/>
              <a:cs typeface="Arial"/>
              <a:sym typeface="Arial"/>
            </a:endParaRPr>
          </a:p>
        </p:txBody>
      </p:sp>
      <p:pic>
        <p:nvPicPr>
          <p:cNvPr id="86" name="Google Shape;86;p1"/>
          <p:cNvPicPr preferRelativeResize="0"/>
          <p:nvPr/>
        </p:nvPicPr>
        <p:blipFill rotWithShape="1">
          <a:blip r:embed="rId8">
            <a:alphaModFix/>
          </a:blip>
          <a:srcRect b="0" l="0" r="0" t="0"/>
          <a:stretch/>
        </p:blipFill>
        <p:spPr>
          <a:xfrm>
            <a:off x="3369307" y="2515613"/>
            <a:ext cx="11549386" cy="45362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83" name="Shape 183"/>
        <p:cNvGrpSpPr/>
        <p:nvPr/>
      </p:nvGrpSpPr>
      <p:grpSpPr>
        <a:xfrm>
          <a:off x="0" y="0"/>
          <a:ext cx="0" cy="0"/>
          <a:chOff x="0" y="0"/>
          <a:chExt cx="0" cy="0"/>
        </a:xfrm>
      </p:grpSpPr>
      <p:sp>
        <p:nvSpPr>
          <p:cNvPr id="184" name="Google Shape;184;p24"/>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24"/>
          <p:cNvSpPr txBox="1"/>
          <p:nvPr/>
        </p:nvSpPr>
        <p:spPr>
          <a:xfrm>
            <a:off x="16163760" y="9310339"/>
            <a:ext cx="1927016"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86" name="Google Shape;186;p24"/>
          <p:cNvSpPr txBox="1"/>
          <p:nvPr/>
        </p:nvSpPr>
        <p:spPr>
          <a:xfrm>
            <a:off x="1149503" y="3162486"/>
            <a:ext cx="16230600" cy="990656"/>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Evaluation Metrics, Feedback Mechanisms, Continuous Improvement, Funding Sources and budget information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187" name="Google Shape;187;p24"/>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188" name="Google Shape;188;p24"/>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p24"/>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24"/>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91" name="Google Shape;191;p24"/>
          <p:cNvSpPr/>
          <p:nvPr/>
        </p:nvSpPr>
        <p:spPr>
          <a:xfrm>
            <a:off x="6713819" y="4349217"/>
            <a:ext cx="10941074" cy="2569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Evaluation is assessed by online reviews</a:t>
            </a:r>
            <a:endParaRPr/>
          </a:p>
          <a:p>
            <a:pPr indent="0" lvl="0" marL="0" marR="0" rtl="0" algn="l">
              <a:lnSpc>
                <a:spcPct val="100000"/>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Provision of feedback from customers and suggestions during the experience</a:t>
            </a:r>
            <a:endParaRPr/>
          </a:p>
          <a:p>
            <a:pPr indent="0" lvl="0" marL="0" marR="0" rtl="0" algn="l">
              <a:lnSpc>
                <a:spcPct val="100000"/>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Following their suggestions, home beautifications, naming of bicycles</a:t>
            </a:r>
            <a:endParaRPr/>
          </a:p>
          <a:p>
            <a:pPr indent="0" lvl="0" marL="0" marR="0" rtl="0" algn="l">
              <a:lnSpc>
                <a:spcPct val="100000"/>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No funding involved</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195" name="Shape 195"/>
        <p:cNvGrpSpPr/>
        <p:nvPr/>
      </p:nvGrpSpPr>
      <p:grpSpPr>
        <a:xfrm>
          <a:off x="0" y="0"/>
          <a:ext cx="0" cy="0"/>
          <a:chOff x="0" y="0"/>
          <a:chExt cx="0" cy="0"/>
        </a:xfrm>
      </p:grpSpPr>
      <p:sp>
        <p:nvSpPr>
          <p:cNvPr id="196" name="Google Shape;196;p25"/>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25"/>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25"/>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25"/>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200" name="Google Shape;200;p25"/>
          <p:cNvSpPr txBox="1"/>
          <p:nvPr/>
        </p:nvSpPr>
        <p:spPr>
          <a:xfrm>
            <a:off x="16163760" y="9417059"/>
            <a:ext cx="2124240"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01" name="Google Shape;201;p25"/>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02" name="Google Shape;202;p25"/>
          <p:cNvSpPr txBox="1"/>
          <p:nvPr/>
        </p:nvSpPr>
        <p:spPr>
          <a:xfrm>
            <a:off x="1028700" y="2608221"/>
            <a:ext cx="16230600" cy="495328"/>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Transferability, Challenges and Barriers, Potential For Expansion</a:t>
            </a:r>
            <a:endParaRPr b="0" i="0" sz="2299" u="none" cap="none" strike="noStrike">
              <a:solidFill>
                <a:srgbClr val="000000"/>
              </a:solidFill>
              <a:latin typeface="Roboto"/>
              <a:ea typeface="Roboto"/>
              <a:cs typeface="Roboto"/>
              <a:sym typeface="Roboto"/>
            </a:endParaRPr>
          </a:p>
        </p:txBody>
      </p:sp>
      <p:sp>
        <p:nvSpPr>
          <p:cNvPr id="203" name="Google Shape;203;p25"/>
          <p:cNvSpPr/>
          <p:nvPr/>
        </p:nvSpPr>
        <p:spPr>
          <a:xfrm>
            <a:off x="7010174" y="4724760"/>
            <a:ext cx="10471002" cy="22152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The electric bicycle is an effective means of transport in the Cretan countryside and could be used broadly.</a:t>
            </a:r>
            <a:endParaRPr/>
          </a:p>
          <a:p>
            <a:pPr indent="0" lvl="0" marL="0" marR="0" rtl="0" algn="l">
              <a:lnSpc>
                <a:spcPct val="100000"/>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Challenge: The market’s ignorance about the electric bicycle.</a:t>
            </a:r>
            <a:endParaRPr/>
          </a:p>
          <a:p>
            <a:pPr indent="0" lvl="0" marL="0" marR="0" rtl="0" algn="l">
              <a:lnSpc>
                <a:spcPct val="100000"/>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New routes design</a:t>
            </a:r>
            <a:endParaRPr b="0" i="0" sz="2299" u="none" cap="none" strike="noStrike">
              <a:solidFill>
                <a:srgbClr val="000000"/>
              </a:solidFill>
              <a:latin typeface="Roboto"/>
              <a:ea typeface="Roboto"/>
              <a:cs typeface="Roboto"/>
              <a:sym typeface="Roboto"/>
            </a:endParaRPr>
          </a:p>
        </p:txBody>
      </p:sp>
      <p:pic>
        <p:nvPicPr>
          <p:cNvPr descr="https://soulouksina.com/wp-content/uploads/2024/03/%CE%B5%CE%B9%CE%BA%CF%8C%CE%BD%CE%B1_Viber_2024-02-08_16-15-00-029.jpg" id="204" name="Google Shape;204;p25"/>
          <p:cNvPicPr preferRelativeResize="0"/>
          <p:nvPr/>
        </p:nvPicPr>
        <p:blipFill rotWithShape="1">
          <a:blip r:embed="rId6">
            <a:alphaModFix/>
          </a:blip>
          <a:srcRect b="0" l="0" r="0" t="0"/>
          <a:stretch/>
        </p:blipFill>
        <p:spPr>
          <a:xfrm>
            <a:off x="903538" y="3507817"/>
            <a:ext cx="5460365" cy="54603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208" name="Shape 208"/>
        <p:cNvGrpSpPr/>
        <p:nvPr/>
      </p:nvGrpSpPr>
      <p:grpSpPr>
        <a:xfrm>
          <a:off x="0" y="0"/>
          <a:ext cx="0" cy="0"/>
          <a:chOff x="0" y="0"/>
          <a:chExt cx="0" cy="0"/>
        </a:xfrm>
      </p:grpSpPr>
      <p:sp>
        <p:nvSpPr>
          <p:cNvPr id="209" name="Google Shape;209;p26"/>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26"/>
          <p:cNvSpPr txBox="1"/>
          <p:nvPr/>
        </p:nvSpPr>
        <p:spPr>
          <a:xfrm>
            <a:off x="16163760" y="9310339"/>
            <a:ext cx="1962875"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11" name="Google Shape;211;p26"/>
          <p:cNvSpPr txBox="1"/>
          <p:nvPr/>
        </p:nvSpPr>
        <p:spPr>
          <a:xfrm>
            <a:off x="1028700" y="2608221"/>
            <a:ext cx="16230600" cy="5750228"/>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none" cap="none" strike="noStrike">
                <a:solidFill>
                  <a:srgbClr val="000000"/>
                </a:solidFill>
                <a:latin typeface="Roboto"/>
                <a:ea typeface="Roboto"/>
                <a:cs typeface="Roboto"/>
                <a:sym typeface="Roboto"/>
              </a:rPr>
              <a:t>Promotion of cycling and cultural heritage, gastronomy, economic development. </a:t>
            </a:r>
            <a:endParaRPr b="0" i="0" sz="2299" u="none" cap="none" strike="noStrike">
              <a:solidFill>
                <a:srgbClr val="000000"/>
              </a:solidFill>
              <a:latin typeface="Roboto"/>
              <a:ea typeface="Roboto"/>
              <a:cs typeface="Roboto"/>
              <a:sym typeface="Roboto"/>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none" cap="none" strike="noStrike">
                <a:solidFill>
                  <a:srgbClr val="000000"/>
                </a:solidFill>
                <a:latin typeface="Roboto"/>
                <a:ea typeface="Roboto"/>
                <a:cs typeface="Roboto"/>
                <a:sym typeface="Roboto"/>
              </a:rPr>
              <a:t>Environmental sustainability, local cuisine, local community, local products, history.</a:t>
            </a:r>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none" cap="none" strike="noStrike">
                <a:solidFill>
                  <a:srgbClr val="000000"/>
                </a:solidFill>
                <a:latin typeface="Roboto"/>
                <a:ea typeface="Roboto"/>
                <a:cs typeface="Roboto"/>
                <a:sym typeface="Roboto"/>
              </a:rPr>
              <a:t>New activities for the tourist season.</a:t>
            </a:r>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none" cap="none" strike="noStrike">
                <a:solidFill>
                  <a:srgbClr val="000000"/>
                </a:solidFill>
                <a:latin typeface="Roboto"/>
                <a:ea typeface="Roboto"/>
                <a:cs typeface="Roboto"/>
                <a:sym typeface="Roboto"/>
              </a:rPr>
              <a:t>Excursions, traditional cafes and churches of Crete, village lifestyle.</a:t>
            </a:r>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none" cap="none" strike="noStrike">
                <a:solidFill>
                  <a:srgbClr val="000000"/>
                </a:solidFill>
                <a:latin typeface="Roboto"/>
                <a:ea typeface="Roboto"/>
                <a:cs typeface="Roboto"/>
                <a:sym typeface="Roboto"/>
              </a:rPr>
              <a:t>Human-centered experience, storytelling.</a:t>
            </a:r>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none" cap="none" strike="noStrike">
                <a:solidFill>
                  <a:srgbClr val="000000"/>
                </a:solidFill>
                <a:latin typeface="Roboto"/>
                <a:ea typeface="Roboto"/>
                <a:cs typeface="Roboto"/>
                <a:sym typeface="Roboto"/>
              </a:rPr>
              <a:t>Zero carbon emissions, use of paper and glass packaging.</a:t>
            </a:r>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none" cap="none" strike="noStrike">
                <a:solidFill>
                  <a:srgbClr val="000000"/>
                </a:solidFill>
                <a:latin typeface="Roboto"/>
                <a:ea typeface="Roboto"/>
                <a:cs typeface="Roboto"/>
                <a:sym typeface="Roboto"/>
              </a:rPr>
              <a:t>Collaboration with travel agencies, local community-locals as suppliers.</a:t>
            </a:r>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none" cap="none" strike="noStrike">
                <a:solidFill>
                  <a:srgbClr val="000000"/>
                </a:solidFill>
                <a:latin typeface="Roboto"/>
                <a:ea typeface="Roboto"/>
                <a:cs typeface="Roboto"/>
                <a:sym typeface="Roboto"/>
              </a:rPr>
              <a:t>New routes design.</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212" name="Google Shape;212;p26"/>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Key Conclusions&amp;Takeaways</a:t>
            </a:r>
            <a:endParaRPr b="0" i="0" sz="1400" u="none" cap="none" strike="noStrike">
              <a:solidFill>
                <a:srgbClr val="000000"/>
              </a:solidFill>
              <a:latin typeface="Arial"/>
              <a:ea typeface="Arial"/>
              <a:cs typeface="Arial"/>
              <a:sym typeface="Arial"/>
            </a:endParaRPr>
          </a:p>
        </p:txBody>
      </p:sp>
      <p:sp>
        <p:nvSpPr>
          <p:cNvPr id="213" name="Google Shape;213;p26"/>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26"/>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26"/>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16" name="Google Shape;216;p26"/>
          <p:cNvSpPr/>
          <p:nvPr/>
        </p:nvSpPr>
        <p:spPr>
          <a:xfrm>
            <a:off x="1028700" y="2339797"/>
            <a:ext cx="255974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https://soulouksina.com/</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4E7"/>
        </a:solidFill>
      </p:bgPr>
    </p:bg>
    <p:spTree>
      <p:nvGrpSpPr>
        <p:cNvPr id="220" name="Shape 220"/>
        <p:cNvGrpSpPr/>
        <p:nvPr/>
      </p:nvGrpSpPr>
      <p:grpSpPr>
        <a:xfrm>
          <a:off x="0" y="0"/>
          <a:ext cx="0" cy="0"/>
          <a:chOff x="0" y="0"/>
          <a:chExt cx="0" cy="0"/>
        </a:xfrm>
      </p:grpSpPr>
      <p:sp>
        <p:nvSpPr>
          <p:cNvPr id="221" name="Google Shape;221;p5"/>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5"/>
          <p:cNvSpPr txBox="1"/>
          <p:nvPr/>
        </p:nvSpPr>
        <p:spPr>
          <a:xfrm>
            <a:off x="3566240" y="3907425"/>
            <a:ext cx="11155519" cy="240665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13999"/>
              <a:buFont typeface="Arial"/>
              <a:buNone/>
            </a:pPr>
            <a:r>
              <a:rPr b="1" i="0" lang="en-US" sz="13999" u="none" cap="none" strike="noStrike">
                <a:solidFill>
                  <a:srgbClr val="6550A3"/>
                </a:solidFill>
                <a:latin typeface="Roboto"/>
                <a:ea typeface="Roboto"/>
                <a:cs typeface="Roboto"/>
                <a:sym typeface="Roboto"/>
              </a:rPr>
              <a:t>Thank You !</a:t>
            </a:r>
            <a:endParaRPr b="0" i="0" sz="1400" u="none" cap="none" strike="noStrike">
              <a:solidFill>
                <a:srgbClr val="000000"/>
              </a:solidFill>
              <a:latin typeface="Arial"/>
              <a:ea typeface="Arial"/>
              <a:cs typeface="Arial"/>
              <a:sym typeface="Arial"/>
            </a:endParaRPr>
          </a:p>
        </p:txBody>
      </p:sp>
      <p:sp>
        <p:nvSpPr>
          <p:cNvPr id="223" name="Google Shape;223;p5"/>
          <p:cNvSpPr/>
          <p:nvPr/>
        </p:nvSpPr>
        <p:spPr>
          <a:xfrm>
            <a:off x="5770504" y="1860267"/>
            <a:ext cx="6254426" cy="1120196"/>
          </a:xfrm>
          <a:custGeom>
            <a:rect b="b" l="l" r="r" t="t"/>
            <a:pathLst>
              <a:path extrusionOk="0" h="1120196" w="6254426">
                <a:moveTo>
                  <a:pt x="0" y="0"/>
                </a:moveTo>
                <a:lnTo>
                  <a:pt x="6254426" y="0"/>
                </a:lnTo>
                <a:lnTo>
                  <a:pt x="6254426" y="1120196"/>
                </a:lnTo>
                <a:lnTo>
                  <a:pt x="0" y="112019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5"/>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5">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5"/>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5"/>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90" name="Shape 90"/>
        <p:cNvGrpSpPr/>
        <p:nvPr/>
      </p:nvGrpSpPr>
      <p:grpSpPr>
        <a:xfrm>
          <a:off x="0" y="0"/>
          <a:ext cx="0" cy="0"/>
          <a:chOff x="0" y="0"/>
          <a:chExt cx="0" cy="0"/>
        </a:xfrm>
      </p:grpSpPr>
      <p:sp>
        <p:nvSpPr>
          <p:cNvPr id="91" name="Google Shape;91;p3"/>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
          <p:cNvSpPr txBox="1"/>
          <p:nvPr/>
        </p:nvSpPr>
        <p:spPr>
          <a:xfrm>
            <a:off x="16163760" y="9310339"/>
            <a:ext cx="1980805" cy="4432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93" name="Google Shape;93;p3"/>
          <p:cNvSpPr txBox="1"/>
          <p:nvPr/>
        </p:nvSpPr>
        <p:spPr>
          <a:xfrm>
            <a:off x="1028700" y="2608221"/>
            <a:ext cx="16230600" cy="1787605"/>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Primary Goals, what is key focus, who initiated it and what is the current status</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94" name="Google Shape;94;p3"/>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3"/>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3"/>
          <p:cNvSpPr txBox="1"/>
          <p:nvPr/>
        </p:nvSpPr>
        <p:spPr>
          <a:xfrm>
            <a:off x="8032775" y="846953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98" name="Google Shape;98;p3"/>
          <p:cNvSpPr txBox="1"/>
          <p:nvPr/>
        </p:nvSpPr>
        <p:spPr>
          <a:xfrm>
            <a:off x="4293820" y="3108667"/>
            <a:ext cx="12738133" cy="5943935"/>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Promotion of culture and cultural heritage, gastronomy, economic development, promotion of the electric bicycle as an alternative form of transportation. </a:t>
            </a:r>
            <a:endParaRPr/>
          </a:p>
          <a:p>
            <a:pPr indent="0" lvl="0" marL="0" marR="0" rtl="0" algn="just">
              <a:lnSpc>
                <a:spcPct val="140017"/>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Environmental sustainability, local cuisine, local community, local products.</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The initiative focuses on the promotion of culture and cultural heritage, highlighting local gastronomy, fostering economic development, and promoting electric bicycles as a sustainable and alternative mode of transportation.</a:t>
            </a:r>
            <a:endParaRPr/>
          </a:p>
          <a:p>
            <a:pPr indent="0" lvl="0" marL="0" marR="0" rtl="0" algn="just">
              <a:lnSpc>
                <a:spcPct val="140017"/>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Founder-initiated good practice</a:t>
            </a:r>
            <a:endParaRPr/>
          </a:p>
          <a:p>
            <a:pPr indent="0" lvl="0" marL="0" marR="0" rtl="0" algn="just">
              <a:lnSpc>
                <a:spcPct val="140017"/>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Ongoing project, currently in the process of preparing for the next tourist season</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02" name="Shape 102"/>
        <p:cNvGrpSpPr/>
        <p:nvPr/>
      </p:nvGrpSpPr>
      <p:grpSpPr>
        <a:xfrm>
          <a:off x="0" y="0"/>
          <a:ext cx="0" cy="0"/>
          <a:chOff x="0" y="0"/>
          <a:chExt cx="0" cy="0"/>
        </a:xfrm>
      </p:grpSpPr>
      <p:sp>
        <p:nvSpPr>
          <p:cNvPr id="103" name="Google Shape;103;p19"/>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19"/>
          <p:cNvSpPr txBox="1"/>
          <p:nvPr/>
        </p:nvSpPr>
        <p:spPr>
          <a:xfrm>
            <a:off x="16163760" y="9310340"/>
            <a:ext cx="1981957"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05" name="Google Shape;105;p19"/>
          <p:cNvSpPr txBox="1"/>
          <p:nvPr/>
        </p:nvSpPr>
        <p:spPr>
          <a:xfrm>
            <a:off x="1028700" y="2608221"/>
            <a:ext cx="16230600" cy="1485984"/>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Overview, Activities Involved, Target Groups and Stakeholders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106" name="Google Shape;106;p19"/>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07" name="Google Shape;107;p19"/>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19"/>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19"/>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10" name="Google Shape;110;p19"/>
          <p:cNvSpPr txBox="1"/>
          <p:nvPr/>
        </p:nvSpPr>
        <p:spPr>
          <a:xfrm>
            <a:off x="4580473" y="3845576"/>
            <a:ext cx="12281647" cy="5943935"/>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The best practice in Episkopi Pediados, Crete, promotes cultural heritage, gastronomy, local culture, and sustainability through a unique experiential electric bicycle tour.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Storytelling plays a central role, as visitors meet locals and learn about local history and products. The route includes stops at traditional cafes and churches, where interaction with residents creates an authentic experience. The local founder and guide, with roots in the village, contributes to the authenticity of the experience, while the initiative strengthens the local economy by operating as a supplier of products. Sustainability is enhanced by the use of electric bicycles and the minimization of environmental impact through the use of recyclable materials.</a:t>
            </a:r>
            <a:endParaRPr/>
          </a:p>
          <a:p>
            <a:pPr indent="0" lvl="0" marL="0" marR="0" rtl="0" algn="just">
              <a:lnSpc>
                <a:spcPct val="140017"/>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14" name="Shape 114"/>
        <p:cNvGrpSpPr/>
        <p:nvPr/>
      </p:nvGrpSpPr>
      <p:grpSpPr>
        <a:xfrm>
          <a:off x="0" y="0"/>
          <a:ext cx="0" cy="0"/>
          <a:chOff x="0" y="0"/>
          <a:chExt cx="0" cy="0"/>
        </a:xfrm>
      </p:grpSpPr>
      <p:sp>
        <p:nvSpPr>
          <p:cNvPr id="115" name="Google Shape;115;p20"/>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20"/>
          <p:cNvSpPr txBox="1"/>
          <p:nvPr/>
        </p:nvSpPr>
        <p:spPr>
          <a:xfrm>
            <a:off x="16163760" y="9310340"/>
            <a:ext cx="1981957"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17" name="Google Shape;117;p20"/>
          <p:cNvSpPr txBox="1"/>
          <p:nvPr/>
        </p:nvSpPr>
        <p:spPr>
          <a:xfrm>
            <a:off x="1028700" y="2608221"/>
            <a:ext cx="16230600" cy="495328"/>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Overview, Activities Involved, Target Groups and Stakeholders</a:t>
            </a:r>
            <a:endParaRPr b="0" i="0" sz="2299" u="none" cap="none" strike="noStrike">
              <a:solidFill>
                <a:srgbClr val="000000"/>
              </a:solidFill>
              <a:latin typeface="Roboto"/>
              <a:ea typeface="Roboto"/>
              <a:cs typeface="Roboto"/>
              <a:sym typeface="Roboto"/>
            </a:endParaRPr>
          </a:p>
        </p:txBody>
      </p:sp>
      <p:sp>
        <p:nvSpPr>
          <p:cNvPr id="118" name="Google Shape;118;p20"/>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19" name="Google Shape;119;p20"/>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20"/>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20"/>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22" name="Google Shape;122;p20"/>
          <p:cNvSpPr txBox="1"/>
          <p:nvPr/>
        </p:nvSpPr>
        <p:spPr>
          <a:xfrm>
            <a:off x="5033164" y="3711041"/>
            <a:ext cx="11828956" cy="3467296"/>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The electric bicycle cycling experience takes place in Episkopi Pediados, Sgourokefali, Agkarathos Monastery and Voni, Crete. The guide narrates the story of a Crypto-Christian Cretan girl who wanders through Pediada to meet her beloved. The route includes churches, a monastery, and the ruin where Soulouksina lived and was born. Through this journey, messages of sustainability, culture and values are conveyed to the guests.</a:t>
            </a:r>
            <a:endParaRPr/>
          </a:p>
          <a:p>
            <a:pPr indent="0" lvl="0" marL="0" marR="0" rtl="0" algn="just">
              <a:lnSpc>
                <a:spcPct val="140017"/>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Tourists and local communities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126" name="Shape 126"/>
        <p:cNvGrpSpPr/>
        <p:nvPr/>
      </p:nvGrpSpPr>
      <p:grpSpPr>
        <a:xfrm>
          <a:off x="0" y="0"/>
          <a:ext cx="0" cy="0"/>
          <a:chOff x="0" y="0"/>
          <a:chExt cx="0" cy="0"/>
        </a:xfrm>
      </p:grpSpPr>
      <p:sp>
        <p:nvSpPr>
          <p:cNvPr id="127" name="Google Shape;127;p2"/>
          <p:cNvSpPr/>
          <p:nvPr/>
        </p:nvSpPr>
        <p:spPr>
          <a:xfrm>
            <a:off x="4976637" y="3670579"/>
            <a:ext cx="11464634" cy="962267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This experience is people-centered, as we meet locals in the cafe who mingle with the guests; through the narration, they learn the history of Crete.</a:t>
            </a:r>
            <a:endParaRPr/>
          </a:p>
          <a:p>
            <a:pPr indent="0" lvl="0" marL="0" marR="0" rtl="0" algn="just">
              <a:lnSpc>
                <a:spcPct val="140017"/>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Usage of electric bicycles, therefore zero carbon dioxide emissions, use of paper and glass packaging, local products.</a:t>
            </a:r>
            <a:endParaRPr/>
          </a:p>
        </p:txBody>
      </p:sp>
      <p:sp>
        <p:nvSpPr>
          <p:cNvPr id="128" name="Google Shape;128;p2"/>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2"/>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131" name="Google Shape;131;p2"/>
          <p:cNvSpPr txBox="1"/>
          <p:nvPr/>
        </p:nvSpPr>
        <p:spPr>
          <a:xfrm>
            <a:off x="16163760" y="9417059"/>
            <a:ext cx="1980805"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32" name="Google Shape;132;p2"/>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33" name="Google Shape;133;p2"/>
          <p:cNvSpPr txBox="1"/>
          <p:nvPr/>
        </p:nvSpPr>
        <p:spPr>
          <a:xfrm>
            <a:off x="1028700" y="2608221"/>
            <a:ext cx="16230600" cy="990656"/>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Economic, Cultural, Environmental, Social Impact</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137" name="Shape 137"/>
        <p:cNvGrpSpPr/>
        <p:nvPr/>
      </p:nvGrpSpPr>
      <p:grpSpPr>
        <a:xfrm>
          <a:off x="0" y="0"/>
          <a:ext cx="0" cy="0"/>
          <a:chOff x="0" y="0"/>
          <a:chExt cx="0" cy="0"/>
        </a:xfrm>
      </p:grpSpPr>
      <p:sp>
        <p:nvSpPr>
          <p:cNvPr id="138" name="Google Shape;138;p21"/>
          <p:cNvSpPr/>
          <p:nvPr/>
        </p:nvSpPr>
        <p:spPr>
          <a:xfrm>
            <a:off x="4976637" y="3670579"/>
            <a:ext cx="11464634" cy="962267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Increased self-esteem of the local community and the village.</a:t>
            </a:r>
            <a:endParaRPr/>
          </a:p>
          <a:p>
            <a:pPr indent="0" lvl="0" marL="0" marR="0" rtl="0" algn="just">
              <a:lnSpc>
                <a:spcPct val="140017"/>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The entire narration concerns the habits and good practices in relation to nature. Thus, life in harmony with nature is enhanced.</a:t>
            </a:r>
            <a:endParaRPr b="0" i="0" sz="2299" u="none" cap="none" strike="noStrike">
              <a:solidFill>
                <a:srgbClr val="000000"/>
              </a:solidFill>
              <a:latin typeface="Roboto"/>
              <a:ea typeface="Roboto"/>
              <a:cs typeface="Roboto"/>
              <a:sym typeface="Roboto"/>
            </a:endParaRPr>
          </a:p>
        </p:txBody>
      </p:sp>
      <p:sp>
        <p:nvSpPr>
          <p:cNvPr id="139" name="Google Shape;139;p21"/>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21"/>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21"/>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142" name="Google Shape;142;p21"/>
          <p:cNvSpPr txBox="1"/>
          <p:nvPr/>
        </p:nvSpPr>
        <p:spPr>
          <a:xfrm>
            <a:off x="16163760" y="9417059"/>
            <a:ext cx="1980805"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43" name="Google Shape;143;p21"/>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44" name="Google Shape;144;p21"/>
          <p:cNvSpPr txBox="1"/>
          <p:nvPr/>
        </p:nvSpPr>
        <p:spPr>
          <a:xfrm>
            <a:off x="1028700" y="2608221"/>
            <a:ext cx="16230600" cy="990656"/>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Economic, Cultural, Environmental, Social Impact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48" name="Shape 148"/>
        <p:cNvGrpSpPr/>
        <p:nvPr/>
      </p:nvGrpSpPr>
      <p:grpSpPr>
        <a:xfrm>
          <a:off x="0" y="0"/>
          <a:ext cx="0" cy="0"/>
          <a:chOff x="0" y="0"/>
          <a:chExt cx="0" cy="0"/>
        </a:xfrm>
      </p:grpSpPr>
      <p:sp>
        <p:nvSpPr>
          <p:cNvPr id="149" name="Google Shape;149;p22"/>
          <p:cNvSpPr/>
          <p:nvPr/>
        </p:nvSpPr>
        <p:spPr>
          <a:xfrm>
            <a:off x="5816998" y="4166839"/>
            <a:ext cx="11442302"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just">
              <a:lnSpc>
                <a:spcPct val="140017"/>
              </a:lnSpc>
              <a:spcBef>
                <a:spcPts val="0"/>
              </a:spcBef>
              <a:spcAft>
                <a:spcPts val="0"/>
              </a:spcAft>
              <a:buNone/>
            </a:pPr>
            <a:r>
              <a:rPr b="0" i="0" lang="en-US" sz="2299" u="none" cap="none" strike="noStrike">
                <a:solidFill>
                  <a:srgbClr val="000000"/>
                </a:solidFill>
                <a:latin typeface="Roboto"/>
                <a:ea typeface="Roboto"/>
                <a:cs typeface="Roboto"/>
                <a:sym typeface="Roboto"/>
              </a:rPr>
              <a:t>Through this experience, guests gain insights into the traditional village way of life, develop an understanding of the significance of religion in people's daily lives, cultivate environmental awareness, and ultimately acquire a deep respect for our cultural heritage. This is facilitated through activities such as attending vespers services, engaging in conversations with monks, and connecting with the local community at the village cafe.</a:t>
            </a:r>
            <a:endParaRPr/>
          </a:p>
        </p:txBody>
      </p:sp>
      <p:sp>
        <p:nvSpPr>
          <p:cNvPr id="150" name="Google Shape;150;p22"/>
          <p:cNvSpPr txBox="1"/>
          <p:nvPr/>
        </p:nvSpPr>
        <p:spPr>
          <a:xfrm>
            <a:off x="16163760" y="9310339"/>
            <a:ext cx="2124240"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51" name="Google Shape;151;p22"/>
          <p:cNvSpPr txBox="1"/>
          <p:nvPr/>
        </p:nvSpPr>
        <p:spPr>
          <a:xfrm>
            <a:off x="1028700" y="2608221"/>
            <a:ext cx="16230600" cy="990656"/>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Cultural Engagement and Education, Behavioral Impact on Visitors, Immersive experience</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152" name="Google Shape;152;p22"/>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Visitors Benefits and Impact</a:t>
            </a:r>
            <a:endParaRPr b="0" i="0" sz="7200" u="none" cap="none" strike="noStrike">
              <a:solidFill>
                <a:srgbClr val="000000"/>
              </a:solidFill>
              <a:latin typeface="Arial"/>
              <a:ea typeface="Arial"/>
              <a:cs typeface="Arial"/>
              <a:sym typeface="Arial"/>
            </a:endParaRPr>
          </a:p>
        </p:txBody>
      </p:sp>
      <p:sp>
        <p:nvSpPr>
          <p:cNvPr id="153" name="Google Shape;153;p22"/>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22"/>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22"/>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159" name="Shape 159"/>
        <p:cNvGrpSpPr/>
        <p:nvPr/>
      </p:nvGrpSpPr>
      <p:grpSpPr>
        <a:xfrm>
          <a:off x="0" y="0"/>
          <a:ext cx="0" cy="0"/>
          <a:chOff x="0" y="0"/>
          <a:chExt cx="0" cy="0"/>
        </a:xfrm>
      </p:grpSpPr>
      <p:sp>
        <p:nvSpPr>
          <p:cNvPr id="160" name="Google Shape;160;p23"/>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23"/>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23"/>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23"/>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Sustainability Measures </a:t>
            </a:r>
            <a:endParaRPr b="0" i="0" sz="1400" u="none" cap="none" strike="noStrike">
              <a:solidFill>
                <a:srgbClr val="000000"/>
              </a:solidFill>
              <a:latin typeface="Arial"/>
              <a:ea typeface="Arial"/>
              <a:cs typeface="Arial"/>
              <a:sym typeface="Arial"/>
            </a:endParaRPr>
          </a:p>
        </p:txBody>
      </p:sp>
      <p:sp>
        <p:nvSpPr>
          <p:cNvPr id="164" name="Google Shape;164;p23"/>
          <p:cNvSpPr txBox="1"/>
          <p:nvPr/>
        </p:nvSpPr>
        <p:spPr>
          <a:xfrm>
            <a:off x="16163760" y="9417059"/>
            <a:ext cx="1962875"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65" name="Google Shape;165;p23"/>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66" name="Google Shape;166;p23"/>
          <p:cNvSpPr txBox="1"/>
          <p:nvPr/>
        </p:nvSpPr>
        <p:spPr>
          <a:xfrm>
            <a:off x="1028700" y="2608221"/>
            <a:ext cx="16230600" cy="990656"/>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Cultural Preservation, Economic Sustainability, Resource Preservation</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167" name="Google Shape;167;p23"/>
          <p:cNvSpPr/>
          <p:nvPr/>
        </p:nvSpPr>
        <p:spPr>
          <a:xfrm>
            <a:off x="6300644" y="4426652"/>
            <a:ext cx="10958656" cy="3276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Sustainability is reinforced by the involvement of visitors in cultural events that may be held within the village, partnerships with both national and international tourism agencies. </a:t>
            </a:r>
            <a:endParaRPr/>
          </a:p>
          <a:p>
            <a:pPr indent="0" lvl="0" marL="0" marR="0" rtl="0" algn="l">
              <a:lnSpc>
                <a:spcPct val="100000"/>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The local community is strengthened by functioning as a supplier of regional products. </a:t>
            </a:r>
            <a:endParaRPr/>
          </a:p>
          <a:p>
            <a:pPr indent="0" lvl="0" marL="0" marR="0" rtl="0" algn="l">
              <a:lnSpc>
                <a:spcPct val="100000"/>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Sustainable transportation is supported via electric bicycles, the utilization of paper and glass packaging, and the sourcing of local goods.</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171" name="Shape 171"/>
        <p:cNvGrpSpPr/>
        <p:nvPr/>
      </p:nvGrpSpPr>
      <p:grpSpPr>
        <a:xfrm>
          <a:off x="0" y="0"/>
          <a:ext cx="0" cy="0"/>
          <a:chOff x="0" y="0"/>
          <a:chExt cx="0" cy="0"/>
        </a:xfrm>
      </p:grpSpPr>
      <p:sp>
        <p:nvSpPr>
          <p:cNvPr id="172" name="Google Shape;172;p4"/>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90" l="0" r="0" t="-66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4"/>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4"/>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4"/>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Community Involvement</a:t>
            </a:r>
            <a:endParaRPr b="0" i="0" sz="1400" u="none" cap="none" strike="noStrike">
              <a:solidFill>
                <a:srgbClr val="000000"/>
              </a:solidFill>
              <a:latin typeface="Arial"/>
              <a:ea typeface="Arial"/>
              <a:cs typeface="Arial"/>
              <a:sym typeface="Arial"/>
            </a:endParaRPr>
          </a:p>
        </p:txBody>
      </p:sp>
      <p:sp>
        <p:nvSpPr>
          <p:cNvPr id="176" name="Google Shape;176;p4"/>
          <p:cNvSpPr txBox="1"/>
          <p:nvPr/>
        </p:nvSpPr>
        <p:spPr>
          <a:xfrm>
            <a:off x="16163760" y="9417059"/>
            <a:ext cx="1927016" cy="43088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77" name="Google Shape;177;p4"/>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78" name="Google Shape;178;p4"/>
          <p:cNvSpPr txBox="1"/>
          <p:nvPr/>
        </p:nvSpPr>
        <p:spPr>
          <a:xfrm>
            <a:off x="1028700" y="2608221"/>
            <a:ext cx="16230600" cy="990656"/>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Role of Local Community, Ownership, Management</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179" name="Google Shape;179;p4"/>
          <p:cNvSpPr/>
          <p:nvPr/>
        </p:nvSpPr>
        <p:spPr>
          <a:xfrm>
            <a:off x="6257364" y="5029537"/>
            <a:ext cx="11421036" cy="18614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As a supplier, the local resident is involved.</a:t>
            </a:r>
            <a:endParaRPr/>
          </a:p>
          <a:p>
            <a:pPr indent="0" lvl="0" marL="0" marR="0" rtl="0" algn="l">
              <a:lnSpc>
                <a:spcPct val="100000"/>
              </a:lnSpc>
              <a:spcBef>
                <a:spcPts val="0"/>
              </a:spcBef>
              <a:spcAft>
                <a:spcPts val="0"/>
              </a:spcAft>
              <a:buNone/>
            </a:pPr>
            <a:r>
              <a:t/>
            </a:r>
            <a:endParaRPr b="0" i="0" sz="2299"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en-US" sz="2299" u="none" cap="none" strike="noStrike">
                <a:solidFill>
                  <a:srgbClr val="000000"/>
                </a:solidFill>
                <a:latin typeface="Roboto"/>
                <a:ea typeface="Roboto"/>
                <a:cs typeface="Roboto"/>
                <a:sym typeface="Roboto"/>
              </a:rPr>
              <a:t>The founder, guide, and storyteller originates from and spent his childhood years in the village, and as such, his local authenticity is a strong point that makes the experience unique.</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cba0a1668edfb090653f5ea4f63b0d13">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b772bd1e787a512b9af9b567986633f"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E3632D-9EFB-49B1-91DD-D9D9A829260D}"/>
</file>

<file path=customXml/itemProps2.xml><?xml version="1.0" encoding="utf-8"?>
<ds:datastoreItem xmlns:ds="http://schemas.openxmlformats.org/officeDocument/2006/customXml" ds:itemID="{29E17A20-0D69-4896-9725-71085FEA77DF}"/>
</file>

<file path=customXml/itemProps3.xml><?xml version="1.0" encoding="utf-8"?>
<ds:datastoreItem xmlns:ds="http://schemas.openxmlformats.org/officeDocument/2006/customXml" ds:itemID="{14DBBD57-64AD-4725-972B-78CA85CDB8D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Ewa Kopczynska</dc:creator>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