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8" r:id="rId3"/>
    <p:sldId id="275" r:id="rId4"/>
    <p:sldId id="276" r:id="rId5"/>
    <p:sldId id="262" r:id="rId6"/>
    <p:sldId id="268" r:id="rId7"/>
    <p:sldId id="274" r:id="rId8"/>
    <p:sldId id="257" r:id="rId9"/>
    <p:sldId id="277" r:id="rId10"/>
    <p:sldId id="278" r:id="rId11"/>
    <p:sldId id="279" r:id="rId12"/>
    <p:sldId id="263" r:id="rId13"/>
    <p:sldId id="280" r:id="rId14"/>
    <p:sldId id="270" r:id="rId15"/>
    <p:sldId id="264" r:id="rId16"/>
    <p:sldId id="259" r:id="rId17"/>
    <p:sldId id="281" r:id="rId18"/>
    <p:sldId id="265" r:id="rId19"/>
    <p:sldId id="273" r:id="rId20"/>
    <p:sldId id="266" r:id="rId21"/>
    <p:sldId id="267" r:id="rId22"/>
    <p:sldId id="260" r:id="rId23"/>
  </p:sldIdLst>
  <p:sldSz cx="18288000" cy="10287000"/>
  <p:notesSz cx="6858000" cy="9144000"/>
  <p:embeddedFontLs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FG4HRB0zjzEulQLdIRTS+/IfT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75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DD6EC3BA-8329-BF68-255A-FEAF36BCC367}"/>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3011D31C-680C-DFA5-356D-5B46A20B4F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00C83B99-DEB9-C474-3A7D-24CD669DB5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893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750AF6D6-3F8D-368C-287B-28D99A1B432A}"/>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428DA79A-4C36-D627-4E83-6EEF63BE71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50E3BBC7-1899-A664-EA01-865DD14D0D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8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E495B82-9715-1433-8C69-2106738A60BC}"/>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39DA945D-750A-F214-9385-0C5BE1CE1E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47D0F0C5-DB36-A7AF-C397-7B78D9F76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460B1BC-D930-24B8-A72B-E3FC0187C578}"/>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A6976AE-68CB-8329-B8BD-C88840DA68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970FCA69-B1A4-F2BF-22A6-89D73947F7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835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C5926D5-35A9-DAB4-87F8-BD79C076E2C8}"/>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680EFB4A-87F1-EE72-77AC-0FFD900EB2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EEE55206-D0B1-6FCD-292A-FF413E69AE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79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CFA01A14-7A02-5730-7A6C-50348715A78F}"/>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BBC5DEA3-3E25-1FA0-FA21-371526D194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99772425-738A-D05D-1BFF-80EB980A4D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23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E8B9BBEB-D1C8-7F54-8F16-8AF30AB8A9A6}"/>
            </a:ext>
          </a:extLst>
        </p:cNvPr>
        <p:cNvGrpSpPr/>
        <p:nvPr/>
      </p:nvGrpSpPr>
      <p:grpSpPr>
        <a:xfrm>
          <a:off x="0" y="0"/>
          <a:ext cx="0" cy="0"/>
          <a:chOff x="0" y="0"/>
          <a:chExt cx="0" cy="0"/>
        </a:xfrm>
      </p:grpSpPr>
      <p:sp>
        <p:nvSpPr>
          <p:cNvPr id="117" name="Google Shape;117;p4:notes">
            <a:extLst>
              <a:ext uri="{FF2B5EF4-FFF2-40B4-BE49-F238E27FC236}">
                <a16:creationId xmlns:a16="http://schemas.microsoft.com/office/drawing/2014/main" id="{D049ABD2-D885-E7D2-BF92-9856C0D925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a:extLst>
              <a:ext uri="{FF2B5EF4-FFF2-40B4-BE49-F238E27FC236}">
                <a16:creationId xmlns:a16="http://schemas.microsoft.com/office/drawing/2014/main" id="{7694C83F-4F4F-EA51-0543-6B34964CC2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343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D6FE3FC-6880-2B33-30B4-E4F940106C5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9DA3959-8963-1914-A4FB-8463389338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E310D301-6FE6-A8B1-2A3D-4B136E50DD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54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4936070-F82B-CAE7-96A4-71E0BD400DC6}"/>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E5352C91-2C6B-B47B-5847-CC040478D9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68D29B9A-8D6C-2FC6-6662-8F417A0D22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52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29B76B84-E02D-4866-7C6D-1A0DA1BD93E8}"/>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C5BABF3C-1E95-33E9-B550-1211638768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7AEF5329-91E1-0987-1489-A9588102C9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39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F633735-6D75-F8B0-0978-9A87C47F43E1}"/>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E7E36A63-5755-FB3F-C5D8-405F27F435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0F205E09-5849-3DD8-108D-DFE4981169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508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9FFCE86-F660-154D-5C34-B52C18E9A193}"/>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D39BC63E-4CB0-4539-7654-687999677F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66D1A4D5-EEBE-B4C8-BB43-8389DEE6C2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9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15F98FA-277A-F6C8-A595-AFBE1C0B519C}"/>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DF7153EE-E1FB-574F-35D5-28F1D3D67F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86C13F54-E8D3-E5D6-E88C-9D51901EB5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57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55B4355-C635-8B26-2823-7CB81BA9CFF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D2028163-58F2-134A-A0F2-23A1006744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2A655506-AE01-902E-6DB6-46F31D014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2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A06B60EE-E650-A544-A741-307A2E4788CD}"/>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25BF64D9-A036-B093-5FED-9B0E43DE96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22F8F729-264B-63C7-9CC1-F3E158473D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07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D548FFD-2C1E-B6B5-0F63-07F49ED8CCAD}"/>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31AD49D7-8939-6DAF-82B6-0315522324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B831678B-7C11-A3E4-DEE7-86A95EE9FB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08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6CED60E6-CAE7-31EF-30C1-CE4D14D5F0B6}"/>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FD5AAA8E-B601-FCED-FF52-D34A477F0F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142C4DC0-3CAE-D092-9D06-04E63A72EB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50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1792288" y="612775"/>
            <a:ext cx="5486400" cy="4114800"/>
          </a:xfrm>
          <a:prstGeom prst="rect">
            <a:avLst/>
          </a:prstGeom>
          <a:noFill/>
          <a:ln>
            <a:noFill/>
          </a:ln>
        </p:spPr>
      </p:sp>
      <p:sp>
        <p:nvSpPr>
          <p:cNvPr id="64" name="Google Shape;64;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icarusi.it/en/"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icarusi.it/en/"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tripadvisor.it/Hotel_Review-g12501328-d21160197-Reviews-I_Carusi_Bio_Relais-Lido_di_Noto_Noto_Province_of_Syracuse_Sicily.html" TargetMode="External"/><Relationship Id="rId5" Type="http://schemas.openxmlformats.org/officeDocument/2006/relationships/hyperlink" Target="https://siciliadagustare.com/i-carusi-bio-relais-quando-e-la-connessione-con-la-natura-a-dare-la-carica/" TargetMode="External"/><Relationship Id="rId4" Type="http://schemas.openxmlformats.org/officeDocument/2006/relationships/hyperlink" Target="https://www.icarusi.it/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icarusi.it/e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83"/>
        <p:cNvGrpSpPr/>
        <p:nvPr/>
      </p:nvGrpSpPr>
      <p:grpSpPr>
        <a:xfrm>
          <a:off x="0" y="0"/>
          <a:ext cx="0" cy="0"/>
          <a:chOff x="0" y="0"/>
          <a:chExt cx="0" cy="0"/>
        </a:xfrm>
      </p:grpSpPr>
      <p:sp>
        <p:nvSpPr>
          <p:cNvPr id="84" name="Google Shape;84;p1"/>
          <p:cNvSpPr/>
          <p:nvPr/>
        </p:nvSpPr>
        <p:spPr>
          <a:xfrm>
            <a:off x="1991626" y="511166"/>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dirty="0"/>
          </a:p>
        </p:txBody>
      </p:sp>
      <p:sp>
        <p:nvSpPr>
          <p:cNvPr id="85" name="Google Shape;85;p1"/>
          <p:cNvSpPr/>
          <p:nvPr/>
        </p:nvSpPr>
        <p:spPr>
          <a:xfrm>
            <a:off x="6331482" y="8139421"/>
            <a:ext cx="5359807" cy="644409"/>
          </a:xfrm>
          <a:custGeom>
            <a:avLst/>
            <a:gdLst/>
            <a:ahLst/>
            <a:cxnLst/>
            <a:rect l="l" t="t" r="r" b="b"/>
            <a:pathLst>
              <a:path w="9109870" h="1107440" extrusionOk="0">
                <a:moveTo>
                  <a:pt x="8556149" y="45720"/>
                </a:moveTo>
                <a:cubicBezTo>
                  <a:pt x="8835549" y="45720"/>
                  <a:pt x="9062879" y="273050"/>
                  <a:pt x="9062879" y="552450"/>
                </a:cubicBezTo>
                <a:cubicBezTo>
                  <a:pt x="9062879" y="831850"/>
                  <a:pt x="8835549" y="1059180"/>
                  <a:pt x="8556149" y="1059180"/>
                </a:cubicBezTo>
                <a:lnTo>
                  <a:pt x="553720" y="1059180"/>
                </a:lnTo>
                <a:cubicBezTo>
                  <a:pt x="274320" y="1059180"/>
                  <a:pt x="46990" y="831850"/>
                  <a:pt x="46990" y="552450"/>
                </a:cubicBezTo>
                <a:cubicBezTo>
                  <a:pt x="46990" y="273050"/>
                  <a:pt x="274320" y="45720"/>
                  <a:pt x="553720" y="45720"/>
                </a:cubicBezTo>
                <a:lnTo>
                  <a:pt x="8556149" y="45720"/>
                </a:lnTo>
                <a:moveTo>
                  <a:pt x="8556149" y="0"/>
                </a:moveTo>
                <a:lnTo>
                  <a:pt x="553720" y="0"/>
                </a:lnTo>
                <a:cubicBezTo>
                  <a:pt x="247650" y="0"/>
                  <a:pt x="0" y="247650"/>
                  <a:pt x="0" y="553720"/>
                </a:cubicBezTo>
                <a:cubicBezTo>
                  <a:pt x="0" y="859790"/>
                  <a:pt x="247650" y="1107440"/>
                  <a:pt x="553720" y="1107440"/>
                </a:cubicBezTo>
                <a:lnTo>
                  <a:pt x="8556149" y="1107440"/>
                </a:lnTo>
                <a:cubicBezTo>
                  <a:pt x="8862220" y="1107440"/>
                  <a:pt x="9109870" y="859790"/>
                  <a:pt x="9109870" y="553720"/>
                </a:cubicBezTo>
                <a:cubicBezTo>
                  <a:pt x="9108599" y="247650"/>
                  <a:pt x="8860949" y="0"/>
                  <a:pt x="8556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88" name="Google Shape;88;p1"/>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89" name="Google Shape;89;p1"/>
          <p:cNvSpPr/>
          <p:nvPr/>
        </p:nvSpPr>
        <p:spPr>
          <a:xfrm>
            <a:off x="11162069" y="280132"/>
            <a:ext cx="6974331" cy="1120196"/>
          </a:xfrm>
          <a:custGeom>
            <a:avLst/>
            <a:gdLst/>
            <a:ahLst/>
            <a:cxnLst/>
            <a:rect l="l" t="t" r="r" b="b"/>
            <a:pathLst>
              <a:path w="6974331" h="1120196" extrusionOk="0">
                <a:moveTo>
                  <a:pt x="0" y="0"/>
                </a:moveTo>
                <a:lnTo>
                  <a:pt x="6974331" y="0"/>
                </a:lnTo>
                <a:lnTo>
                  <a:pt x="6974331" y="1120195"/>
                </a:lnTo>
                <a:lnTo>
                  <a:pt x="0" y="1120195"/>
                </a:lnTo>
                <a:lnTo>
                  <a:pt x="0" y="0"/>
                </a:lnTo>
                <a:close/>
              </a:path>
            </a:pathLst>
          </a:custGeom>
          <a:blipFill rotWithShape="1">
            <a:blip r:embed="rId6">
              <a:alphaModFix/>
            </a:blip>
            <a:stretch>
              <a:fillRect t="-5753" b="-5753"/>
            </a:stretch>
          </a:blipFill>
          <a:ln>
            <a:noFill/>
          </a:ln>
        </p:spPr>
        <p:txBody>
          <a:bodyPr/>
          <a:lstStyle/>
          <a:p>
            <a:endParaRPr lang="en-US"/>
          </a:p>
        </p:txBody>
      </p:sp>
      <p:sp>
        <p:nvSpPr>
          <p:cNvPr id="90" name="Google Shape;90;p1"/>
          <p:cNvSpPr txBox="1"/>
          <p:nvPr/>
        </p:nvSpPr>
        <p:spPr>
          <a:xfrm>
            <a:off x="6273412" y="8339228"/>
            <a:ext cx="5741176"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i="1" dirty="0">
                <a:latin typeface="Roboto"/>
                <a:ea typeface="Roboto"/>
                <a:cs typeface="Roboto"/>
                <a:sym typeface="Roboto"/>
              </a:rPr>
              <a:t>Noto, Sicily, Italy. </a:t>
            </a:r>
            <a:r>
              <a:rPr lang="en-US" sz="2000" b="0" i="1" u="none" strike="noStrike" cap="none" dirty="0">
                <a:solidFill>
                  <a:srgbClr val="000000"/>
                </a:solidFill>
                <a:latin typeface="Roboto"/>
                <a:ea typeface="Roboto"/>
                <a:cs typeface="Roboto"/>
                <a:sym typeface="Roboto"/>
              </a:rPr>
              <a:t> </a:t>
            </a:r>
            <a:endParaRPr dirty="0"/>
          </a:p>
        </p:txBody>
      </p:sp>
      <p:sp>
        <p:nvSpPr>
          <p:cNvPr id="92" name="Google Shape;92;p1"/>
          <p:cNvSpPr txBox="1"/>
          <p:nvPr/>
        </p:nvSpPr>
        <p:spPr>
          <a:xfrm>
            <a:off x="16031146"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93" name="Google Shape;93;p1"/>
          <p:cNvSpPr txBox="1"/>
          <p:nvPr/>
        </p:nvSpPr>
        <p:spPr>
          <a:xfrm>
            <a:off x="5461809" y="1137304"/>
            <a:ext cx="6885919" cy="60305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1" u="none" strike="noStrike" cap="none" dirty="0">
                <a:solidFill>
                  <a:srgbClr val="000000"/>
                </a:solidFill>
                <a:latin typeface="Roboto"/>
                <a:ea typeface="Roboto"/>
                <a:cs typeface="Roboto"/>
                <a:sym typeface="Roboto"/>
              </a:rPr>
              <a:t>I </a:t>
            </a:r>
            <a:r>
              <a:rPr lang="en-US" sz="2799" b="1" u="none" strike="noStrike" cap="none" dirty="0" err="1">
                <a:solidFill>
                  <a:srgbClr val="000000"/>
                </a:solidFill>
                <a:latin typeface="Roboto"/>
                <a:ea typeface="Roboto"/>
                <a:cs typeface="Roboto"/>
                <a:sym typeface="Roboto"/>
              </a:rPr>
              <a:t>Carusi</a:t>
            </a:r>
            <a:r>
              <a:rPr lang="en-US" sz="2799" b="1" u="none" strike="noStrike" cap="none" dirty="0">
                <a:solidFill>
                  <a:srgbClr val="000000"/>
                </a:solidFill>
                <a:latin typeface="Roboto"/>
                <a:ea typeface="Roboto"/>
                <a:cs typeface="Roboto"/>
                <a:sym typeface="Roboto"/>
              </a:rPr>
              <a:t> Bio-Relais</a:t>
            </a:r>
            <a:endParaRPr dirty="0"/>
          </a:p>
        </p:txBody>
      </p:sp>
      <p:pic>
        <p:nvPicPr>
          <p:cNvPr id="4" name="Immagine 3">
            <a:extLst>
              <a:ext uri="{FF2B5EF4-FFF2-40B4-BE49-F238E27FC236}">
                <a16:creationId xmlns:a16="http://schemas.microsoft.com/office/drawing/2014/main" id="{1489586C-1865-2EF1-C2E0-34B2CD10C8B9}"/>
              </a:ext>
            </a:extLst>
          </p:cNvPr>
          <p:cNvPicPr>
            <a:picLocks noChangeAspect="1"/>
          </p:cNvPicPr>
          <p:nvPr/>
        </p:nvPicPr>
        <p:blipFill>
          <a:blip r:embed="rId7"/>
          <a:stretch>
            <a:fillRect/>
          </a:stretch>
        </p:blipFill>
        <p:spPr>
          <a:xfrm>
            <a:off x="4696690" y="2194557"/>
            <a:ext cx="8645237" cy="5492473"/>
          </a:xfrm>
          <a:prstGeom prst="rect">
            <a:avLst/>
          </a:prstGeom>
        </p:spPr>
      </p:pic>
      <p:sp>
        <p:nvSpPr>
          <p:cNvPr id="2" name="CasellaDiTesto 1">
            <a:extLst>
              <a:ext uri="{FF2B5EF4-FFF2-40B4-BE49-F238E27FC236}">
                <a16:creationId xmlns:a16="http://schemas.microsoft.com/office/drawing/2014/main" id="{357DCED1-B624-ADFC-90D3-5F426711AD6F}"/>
              </a:ext>
            </a:extLst>
          </p:cNvPr>
          <p:cNvSpPr txBox="1"/>
          <p:nvPr/>
        </p:nvSpPr>
        <p:spPr>
          <a:xfrm>
            <a:off x="5841692" y="7731097"/>
            <a:ext cx="7204216" cy="615553"/>
          </a:xfrm>
          <a:prstGeom prst="rect">
            <a:avLst/>
          </a:prstGeom>
          <a:noFill/>
        </p:spPr>
        <p:txBody>
          <a:bodyPr wrap="none" rtlCol="0">
            <a:spAutoFit/>
          </a:bodyPr>
          <a:lstStyle/>
          <a:p>
            <a:r>
              <a:rPr lang="it-IT" sz="2000" dirty="0">
                <a:latin typeface="Roboto"/>
                <a:ea typeface="Roboto"/>
                <a:cs typeface="Roboto"/>
              </a:rPr>
              <a:t>Photo taken from I Carusi website: </a:t>
            </a:r>
            <a:r>
              <a:rPr lang="it-IT" sz="2000" dirty="0">
                <a:latin typeface="Roboto"/>
                <a:ea typeface="Roboto"/>
                <a:cs typeface="Roboto"/>
                <a:hlinkClick r:id="rId8"/>
              </a:rPr>
              <a:t>https://www.icarusi.it/en/</a:t>
            </a:r>
            <a:r>
              <a:rPr lang="it-IT" sz="2000" dirty="0">
                <a:latin typeface="Roboto"/>
                <a:ea typeface="Roboto"/>
                <a:cs typeface="Roboto"/>
              </a:rPr>
              <a:t> </a:t>
            </a:r>
          </a:p>
          <a:p>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BB398BE4-BA86-F9AC-7CF8-39EAD5178797}"/>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469AD503-BBEE-E8C3-7932-1DA512A00AC4}"/>
              </a:ext>
            </a:extLst>
          </p:cNvPr>
          <p:cNvSpPr/>
          <p:nvPr/>
        </p:nvSpPr>
        <p:spPr>
          <a:xfrm>
            <a:off x="1968191" y="-386395"/>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0E83EBCC-92ED-1C42-2A9F-F48CDE36B501}"/>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70262C4C-9D82-3595-9C77-B5A375F2BD39}"/>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32D63834-D2CA-9625-1046-A20B6D713F09}"/>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a:extLst>
              <a:ext uri="{FF2B5EF4-FFF2-40B4-BE49-F238E27FC236}">
                <a16:creationId xmlns:a16="http://schemas.microsoft.com/office/drawing/2014/main" id="{0F5386A3-8F51-F385-35D1-A8C5C83BF14B}"/>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18D24489-2957-0E80-5242-D22B7E0F8AAE}"/>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3" name="Google Shape;280;p29">
            <a:extLst>
              <a:ext uri="{FF2B5EF4-FFF2-40B4-BE49-F238E27FC236}">
                <a16:creationId xmlns:a16="http://schemas.microsoft.com/office/drawing/2014/main" id="{33CA5300-04DE-B18D-F0EB-B55E7093E176}"/>
              </a:ext>
            </a:extLst>
          </p:cNvPr>
          <p:cNvSpPr/>
          <p:nvPr/>
        </p:nvSpPr>
        <p:spPr>
          <a:xfrm>
            <a:off x="889309" y="3253665"/>
            <a:ext cx="16024266" cy="4194320"/>
          </a:xfrm>
          <a:prstGeom prst="rect">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342900" marR="0" lvl="1" indent="-342900" algn="just" rtl="0">
              <a:lnSpc>
                <a:spcPct val="150000"/>
              </a:lnSpc>
              <a:spcBef>
                <a:spcPts val="300"/>
              </a:spcBef>
              <a:spcAft>
                <a:spcPts val="0"/>
              </a:spcAft>
              <a:buClr>
                <a:srgbClr val="89BE93"/>
              </a:buClr>
              <a:buSzPts val="2000"/>
              <a:buFont typeface="Arial" panose="020B0604020202020204" pitchFamily="34" charset="0"/>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Eco-Friendly Tourism Infrastructure:</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The use of </a:t>
            </a:r>
            <a:r>
              <a:rPr lang="en-US" sz="2400" dirty="0">
                <a:latin typeface="Roboto" panose="02000000000000000000" pitchFamily="2" charset="0"/>
                <a:ea typeface="Roboto" panose="02000000000000000000" pitchFamily="2" charset="0"/>
                <a:cs typeface="Roboto" panose="02000000000000000000" pitchFamily="2" charset="0"/>
                <a:sym typeface="Roboto"/>
              </a:rPr>
              <a:t>solar panels, which provide clean and renewable energy to power the hotel’s electricity needs. In addition, a photovoltaic system is employed to efficiently heat and cool the building</a:t>
            </a:r>
          </a:p>
          <a:p>
            <a:pPr marL="228600" marR="0" lvl="1" indent="-228600" algn="just" rtl="0">
              <a:lnSpc>
                <a:spcPct val="150000"/>
              </a:lnSpc>
              <a:spcBef>
                <a:spcPts val="300"/>
              </a:spcBef>
              <a:spcAft>
                <a:spcPts val="0"/>
              </a:spcAft>
              <a:buClr>
                <a:srgbClr val="89BE93"/>
              </a:buClr>
              <a:buSzPts val="2000"/>
              <a:buFont typeface="Arial"/>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Waste Management and Water Conservation:</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a:t>
            </a:r>
            <a:r>
              <a:rPr lang="en-US" sz="2400" dirty="0">
                <a:latin typeface="Roboto" panose="02000000000000000000" pitchFamily="2" charset="0"/>
                <a:ea typeface="Roboto" panose="02000000000000000000" pitchFamily="2" charset="0"/>
                <a:cs typeface="Roboto" panose="02000000000000000000" pitchFamily="2" charset="0"/>
                <a:sym typeface="Roboto"/>
              </a:rPr>
              <a:t>In each guest room, there is an option to turn off the Wi-Fi, which not only conserves energy but also helps reduce unnecessary electromagnetic fields, particularly during the night.</a:t>
            </a:r>
          </a:p>
        </p:txBody>
      </p:sp>
      <p:sp>
        <p:nvSpPr>
          <p:cNvPr id="8" name="CasellaDiTesto 7">
            <a:extLst>
              <a:ext uri="{FF2B5EF4-FFF2-40B4-BE49-F238E27FC236}">
                <a16:creationId xmlns:a16="http://schemas.microsoft.com/office/drawing/2014/main" id="{9274A75C-BB74-642F-2F48-ACD3130DC27C}"/>
              </a:ext>
            </a:extLst>
          </p:cNvPr>
          <p:cNvSpPr txBox="1"/>
          <p:nvPr/>
        </p:nvSpPr>
        <p:spPr>
          <a:xfrm>
            <a:off x="6772882" y="2653275"/>
            <a:ext cx="5383205" cy="461665"/>
          </a:xfrm>
          <a:prstGeom prst="rect">
            <a:avLst/>
          </a:prstGeom>
          <a:noFill/>
        </p:spPr>
        <p:txBody>
          <a:bodyPr wrap="none" rtlCol="0">
            <a:spAutoFit/>
          </a:bodyPr>
          <a:lstStyle/>
          <a:p>
            <a:r>
              <a:rPr lang="it-IT" sz="2400" b="1" i="1" u="sng" dirty="0" err="1">
                <a:latin typeface="Roboto" panose="02000000000000000000" pitchFamily="2" charset="0"/>
                <a:ea typeface="Roboto" panose="02000000000000000000" pitchFamily="2" charset="0"/>
                <a:cs typeface="Roboto" panose="02000000000000000000" pitchFamily="2" charset="0"/>
              </a:rPr>
              <a:t>What</a:t>
            </a:r>
            <a:r>
              <a:rPr lang="it-IT" sz="2400" b="1" i="1" u="sng" dirty="0">
                <a:latin typeface="Roboto" panose="02000000000000000000" pitchFamily="2" charset="0"/>
                <a:ea typeface="Roboto" panose="02000000000000000000" pitchFamily="2" charset="0"/>
                <a:cs typeface="Roboto" panose="02000000000000000000" pitchFamily="2" charset="0"/>
              </a:rPr>
              <a:t> about the Environmental Impact?</a:t>
            </a:r>
          </a:p>
        </p:txBody>
      </p:sp>
    </p:spTree>
    <p:extLst>
      <p:ext uri="{BB962C8B-B14F-4D97-AF65-F5344CB8AC3E}">
        <p14:creationId xmlns:p14="http://schemas.microsoft.com/office/powerpoint/2010/main" val="74447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186A45F8-F322-2D2C-20FB-398FEE89DC0E}"/>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37FA1707-DC47-75B0-DD6B-AA884FB9B676}"/>
              </a:ext>
            </a:extLst>
          </p:cNvPr>
          <p:cNvSpPr/>
          <p:nvPr/>
        </p:nvSpPr>
        <p:spPr>
          <a:xfrm>
            <a:off x="2124240" y="-957036"/>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EBB753CA-2656-79F4-88C0-4D6CBBAB6E40}"/>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F32BEA2B-C482-6EAC-4DED-B6B1697ACBD9}"/>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F9A4AE04-F768-F8FA-FFB2-3D1BEBAF7975}"/>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a:extLst>
              <a:ext uri="{FF2B5EF4-FFF2-40B4-BE49-F238E27FC236}">
                <a16:creationId xmlns:a16="http://schemas.microsoft.com/office/drawing/2014/main" id="{BB112E49-92E7-57F0-5AA8-05EFD9671BEA}"/>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EE4312CA-C56E-B1AA-A0F0-C55E53D49840}"/>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8" name="Google Shape;296;p30">
            <a:extLst>
              <a:ext uri="{FF2B5EF4-FFF2-40B4-BE49-F238E27FC236}">
                <a16:creationId xmlns:a16="http://schemas.microsoft.com/office/drawing/2014/main" id="{18A09C40-1C98-7BC0-5432-F2F47DA7803C}"/>
              </a:ext>
            </a:extLst>
          </p:cNvPr>
          <p:cNvSpPr/>
          <p:nvPr/>
        </p:nvSpPr>
        <p:spPr>
          <a:xfrm>
            <a:off x="851233" y="3728784"/>
            <a:ext cx="16585532" cy="3661622"/>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228600" marR="0" lvl="1" indent="-228600" algn="just" rtl="0">
              <a:lnSpc>
                <a:spcPct val="150000"/>
              </a:lnSpc>
              <a:spcBef>
                <a:spcPts val="315"/>
              </a:spcBef>
              <a:spcAft>
                <a:spcPts val="0"/>
              </a:spcAft>
              <a:buClr>
                <a:srgbClr val="6550A3"/>
              </a:buClr>
              <a:buSzPts val="2100"/>
              <a:buFont typeface="Arial"/>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Inclusivity:</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it is a core value, ensuring that all the guests, regardless of background, have access to the opportunities and benefits created by the hotel. This approach fosters a sense of belonging and community, where everyone is valued.</a:t>
            </a:r>
            <a:endPar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228600" marR="0" lvl="1" indent="-228600" algn="just" rtl="0">
              <a:lnSpc>
                <a:spcPct val="150000"/>
              </a:lnSpc>
              <a:spcBef>
                <a:spcPts val="315"/>
              </a:spcBef>
              <a:spcAft>
                <a:spcPts val="0"/>
              </a:spcAft>
              <a:buClr>
                <a:srgbClr val="6550A3"/>
              </a:buClr>
              <a:buSzPts val="2100"/>
              <a:buFont typeface="Arial"/>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Strengthened Local Identity</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a:t>
            </a:r>
            <a:r>
              <a:rPr lang="en-US" sz="2400" dirty="0">
                <a:latin typeface="Roboto" panose="02000000000000000000" pitchFamily="2" charset="0"/>
                <a:ea typeface="Roboto" panose="02000000000000000000" pitchFamily="2" charset="0"/>
                <a:cs typeface="Roboto" panose="02000000000000000000" pitchFamily="2" charset="0"/>
                <a:sym typeface="Roboto"/>
              </a:rPr>
              <a:t> the hotel’s role also contribute to improving the overall well-being of the local community. By offering employment opportunities, supporting local businesses, it plays an active role in enhancing the quality of life for residents.</a:t>
            </a:r>
            <a:endPar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3" name="CasellaDiTesto 2">
            <a:extLst>
              <a:ext uri="{FF2B5EF4-FFF2-40B4-BE49-F238E27FC236}">
                <a16:creationId xmlns:a16="http://schemas.microsoft.com/office/drawing/2014/main" id="{62904337-6D89-CD62-F27E-8656A1C449E5}"/>
              </a:ext>
            </a:extLst>
          </p:cNvPr>
          <p:cNvSpPr txBox="1"/>
          <p:nvPr/>
        </p:nvSpPr>
        <p:spPr>
          <a:xfrm>
            <a:off x="7007035" y="2962809"/>
            <a:ext cx="4273927" cy="461665"/>
          </a:xfrm>
          <a:prstGeom prst="rect">
            <a:avLst/>
          </a:prstGeom>
          <a:noFill/>
        </p:spPr>
        <p:txBody>
          <a:bodyPr wrap="none" rtlCol="0">
            <a:spAutoFit/>
          </a:bodyPr>
          <a:lstStyle/>
          <a:p>
            <a:r>
              <a:rPr lang="it-IT" sz="2400" b="1" i="1" u="sng" dirty="0" err="1">
                <a:latin typeface="Roboto" panose="02000000000000000000" pitchFamily="2" charset="0"/>
                <a:ea typeface="Roboto" panose="02000000000000000000" pitchFamily="2" charset="0"/>
                <a:cs typeface="Roboto" panose="02000000000000000000" pitchFamily="2" charset="0"/>
              </a:rPr>
              <a:t>What</a:t>
            </a:r>
            <a:r>
              <a:rPr lang="it-IT" sz="2400" b="1" i="1" u="sng" dirty="0">
                <a:latin typeface="Roboto" panose="02000000000000000000" pitchFamily="2" charset="0"/>
                <a:ea typeface="Roboto" panose="02000000000000000000" pitchFamily="2" charset="0"/>
                <a:cs typeface="Roboto" panose="02000000000000000000" pitchFamily="2" charset="0"/>
              </a:rPr>
              <a:t> about the Social Impact?</a:t>
            </a:r>
          </a:p>
        </p:txBody>
      </p:sp>
    </p:spTree>
    <p:extLst>
      <p:ext uri="{BB962C8B-B14F-4D97-AF65-F5344CB8AC3E}">
        <p14:creationId xmlns:p14="http://schemas.microsoft.com/office/powerpoint/2010/main" val="419729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3D3276A2-7543-D49D-683B-8222CBBA156D}"/>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FD553D9E-E4DD-B220-836C-72D60CE5EF2D}"/>
              </a:ext>
            </a:extLst>
          </p:cNvPr>
          <p:cNvSpPr/>
          <p:nvPr/>
        </p:nvSpPr>
        <p:spPr>
          <a:xfrm>
            <a:off x="1595743" y="341648"/>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FD0874D8-0DD3-2ABA-A476-7C66FCAAF3FC}"/>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F8BC605F-E776-31B6-B071-4BCA4C7B0F4C}"/>
              </a:ext>
            </a:extLst>
          </p:cNvPr>
          <p:cNvSpPr txBox="1"/>
          <p:nvPr/>
        </p:nvSpPr>
        <p:spPr>
          <a:xfrm>
            <a:off x="1028700" y="3084165"/>
            <a:ext cx="16230600" cy="387798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u="sng" dirty="0">
                <a:latin typeface="Roboto"/>
                <a:ea typeface="Roboto"/>
                <a:cs typeface="Roboto"/>
              </a:rPr>
              <a:t>Cultural engagement and education:</a:t>
            </a:r>
          </a:p>
          <a:p>
            <a:pPr marL="0" marR="0" lvl="0" indent="0" algn="ctr" rtl="0">
              <a:lnSpc>
                <a:spcPct val="150000"/>
              </a:lnSpc>
              <a:spcBef>
                <a:spcPts val="0"/>
              </a:spcBef>
              <a:spcAft>
                <a:spcPts val="0"/>
              </a:spcAft>
              <a:buNone/>
            </a:pPr>
            <a:endParaRPr lang="en-US" sz="2400" b="1" u="sng" dirty="0">
              <a:latin typeface="Roboto"/>
              <a:ea typeface="Roboto"/>
              <a:cs typeface="Roboto"/>
            </a:endParaRPr>
          </a:p>
          <a:p>
            <a:pPr marL="0" marR="0" lvl="0" indent="0" algn="just" rtl="0">
              <a:lnSpc>
                <a:spcPct val="150000"/>
              </a:lnSpc>
              <a:spcBef>
                <a:spcPts val="0"/>
              </a:spcBef>
              <a:spcAft>
                <a:spcPts val="0"/>
              </a:spcAft>
              <a:buNone/>
            </a:pPr>
            <a:r>
              <a:rPr lang="en-US" sz="2400" dirty="0">
                <a:latin typeface="Roboto"/>
                <a:ea typeface="Roboto"/>
                <a:cs typeface="Roboto"/>
              </a:rPr>
              <a:t>One of the highlights of the experience is the chance to sleep surrounded by history. The property is home to a remarkable Roman-period mosaic, dating back to the 2</a:t>
            </a:r>
            <a:r>
              <a:rPr lang="en-US" sz="2400" baseline="30000" dirty="0">
                <a:latin typeface="Roboto"/>
                <a:ea typeface="Roboto"/>
                <a:cs typeface="Roboto"/>
              </a:rPr>
              <a:t>nd</a:t>
            </a:r>
            <a:r>
              <a:rPr lang="en-US" sz="2400" dirty="0">
                <a:latin typeface="Roboto"/>
                <a:ea typeface="Roboto"/>
                <a:cs typeface="Roboto"/>
              </a:rPr>
              <a:t> century BC, which stands as an open-air archaeological artifact, inviting guests to marvel at the intricacies of ancient craftsmanship. This experience offers not only a glimpse into the past but also a unique opportunity to connect with Sicily’s cultural and historical landscape in a way that few other destinations can offer.</a:t>
            </a:r>
          </a:p>
        </p:txBody>
      </p:sp>
      <p:sp>
        <p:nvSpPr>
          <p:cNvPr id="112" name="Google Shape;112;p3">
            <a:extLst>
              <a:ext uri="{FF2B5EF4-FFF2-40B4-BE49-F238E27FC236}">
                <a16:creationId xmlns:a16="http://schemas.microsoft.com/office/drawing/2014/main" id="{E1B21A04-E0A0-3705-F50F-63243D2E7401}"/>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id="{AA0EB329-0F04-6ED5-1C5B-BFB0B09BBA01}"/>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72BFB1A0-9662-1BD7-164E-F84B629E62C7}"/>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6582DDA2-512D-0C62-E817-890FB9B951B1}"/>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185324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80FE7F4A-223F-D653-299C-459137C795FE}"/>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7009EAC3-67F6-4AA5-E08D-05BDDA5661B8}"/>
              </a:ext>
            </a:extLst>
          </p:cNvPr>
          <p:cNvSpPr/>
          <p:nvPr/>
        </p:nvSpPr>
        <p:spPr>
          <a:xfrm>
            <a:off x="1595743" y="341648"/>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2F189BF3-5B92-7AB5-E8D9-1A6DE861406B}"/>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DFF47A7E-8311-E148-4A50-2D1489199EB7}"/>
              </a:ext>
            </a:extLst>
          </p:cNvPr>
          <p:cNvSpPr txBox="1"/>
          <p:nvPr/>
        </p:nvSpPr>
        <p:spPr>
          <a:xfrm>
            <a:off x="1028700" y="2541805"/>
            <a:ext cx="16230600" cy="496270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endParaRPr lang="en-US" sz="2299" dirty="0">
              <a:latin typeface="Roboto"/>
              <a:ea typeface="Roboto"/>
              <a:cs typeface="Roboto"/>
            </a:endParaRPr>
          </a:p>
          <a:p>
            <a:pPr marL="0" marR="0" lvl="0" indent="0" algn="ctr" rtl="0">
              <a:lnSpc>
                <a:spcPct val="150000"/>
              </a:lnSpc>
              <a:spcBef>
                <a:spcPts val="0"/>
              </a:spcBef>
              <a:spcAft>
                <a:spcPts val="0"/>
              </a:spcAft>
              <a:buNone/>
            </a:pPr>
            <a:r>
              <a:rPr lang="en-US" sz="2400" b="1" u="sng" dirty="0">
                <a:latin typeface="Roboto"/>
                <a:ea typeface="Roboto"/>
                <a:cs typeface="Roboto"/>
              </a:rPr>
              <a:t>Behavioral impact on visitors:</a:t>
            </a:r>
          </a:p>
          <a:p>
            <a:pPr marL="0" marR="0" lvl="0" indent="0" algn="ctr" rtl="0">
              <a:lnSpc>
                <a:spcPct val="150000"/>
              </a:lnSpc>
              <a:spcBef>
                <a:spcPts val="0"/>
              </a:spcBef>
              <a:spcAft>
                <a:spcPts val="0"/>
              </a:spcAft>
              <a:buNone/>
            </a:pPr>
            <a:endParaRPr lang="en-US" sz="2400" b="1" u="sng" dirty="0">
              <a:latin typeface="Roboto"/>
              <a:ea typeface="Roboto"/>
              <a:cs typeface="Roboto"/>
            </a:endParaRPr>
          </a:p>
          <a:p>
            <a:pPr marL="0" marR="0" lvl="0" indent="0" algn="just" rtl="0">
              <a:lnSpc>
                <a:spcPct val="150000"/>
              </a:lnSpc>
              <a:spcBef>
                <a:spcPts val="0"/>
              </a:spcBef>
              <a:spcAft>
                <a:spcPts val="0"/>
              </a:spcAft>
              <a:buNone/>
            </a:pPr>
            <a:r>
              <a:rPr lang="en-US" sz="2400" dirty="0">
                <a:latin typeface="Roboto"/>
                <a:ea typeface="Roboto"/>
                <a:cs typeface="Roboto"/>
              </a:rPr>
              <a:t>As part of their stay, guests are encouraged to embrace the sustainable practices that the retreat has adopted, helping to cultivate a deeper sense of environmental responsibility. For example, the hotel’s use of solar panels and a photovoltaic system is a step toward reducing its carbon footprint, and visitors are invited to reflect on how these practices can be integrated into their own daily lives. By understanding and participating in these eco-friendly actions, guests have the opportunity to bring these lessons home with them, adopting similar sustainable practices in their own routines. This creates a meaningful connection between the guests and the environment.</a:t>
            </a:r>
          </a:p>
        </p:txBody>
      </p:sp>
      <p:sp>
        <p:nvSpPr>
          <p:cNvPr id="112" name="Google Shape;112;p3">
            <a:extLst>
              <a:ext uri="{FF2B5EF4-FFF2-40B4-BE49-F238E27FC236}">
                <a16:creationId xmlns:a16="http://schemas.microsoft.com/office/drawing/2014/main" id="{41E1A8E6-1F87-1B3E-00C9-DC07E57B1ABC}"/>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id="{7F37F3B1-E25A-80FD-F104-1C8AF42A684A}"/>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D6019349-9ACF-FB6B-CB1D-2157A7E4A11C}"/>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63A028D5-C327-6AFC-051F-03FEF0A9671B}"/>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185186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537B3FF9-166A-5B16-1045-BD9EE83D1D1A}"/>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F500AD20-4024-DA17-8F2B-5FBCC800336F}"/>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dirty="0"/>
          </a:p>
        </p:txBody>
      </p:sp>
      <p:sp>
        <p:nvSpPr>
          <p:cNvPr id="110" name="Google Shape;110;p3">
            <a:extLst>
              <a:ext uri="{FF2B5EF4-FFF2-40B4-BE49-F238E27FC236}">
                <a16:creationId xmlns:a16="http://schemas.microsoft.com/office/drawing/2014/main" id="{B59DAEDB-134B-0EA6-BFAC-946B52434CA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8E00E43B-FB4E-7966-2E4E-D6384A40CAAB}"/>
              </a:ext>
            </a:extLst>
          </p:cNvPr>
          <p:cNvSpPr txBox="1"/>
          <p:nvPr/>
        </p:nvSpPr>
        <p:spPr>
          <a:xfrm>
            <a:off x="1028700" y="3122443"/>
            <a:ext cx="8813132" cy="498598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u="sng" dirty="0">
                <a:latin typeface="Roboto"/>
                <a:ea typeface="Roboto"/>
                <a:cs typeface="Roboto"/>
              </a:rPr>
              <a:t>Immersive experience:</a:t>
            </a:r>
          </a:p>
          <a:p>
            <a:pPr marL="0" marR="0" lvl="0" indent="0" algn="ctr" rtl="0">
              <a:lnSpc>
                <a:spcPct val="150000"/>
              </a:lnSpc>
              <a:spcBef>
                <a:spcPts val="0"/>
              </a:spcBef>
              <a:spcAft>
                <a:spcPts val="0"/>
              </a:spcAft>
              <a:buNone/>
            </a:pPr>
            <a:endParaRPr lang="en-US" sz="2400" b="1" u="sng" dirty="0">
              <a:latin typeface="Roboto"/>
              <a:ea typeface="Roboto"/>
              <a:cs typeface="Roboto"/>
            </a:endParaRPr>
          </a:p>
          <a:p>
            <a:pPr marL="0" marR="0" lvl="0" indent="0" algn="just" rtl="0">
              <a:lnSpc>
                <a:spcPct val="150000"/>
              </a:lnSpc>
              <a:spcBef>
                <a:spcPts val="0"/>
              </a:spcBef>
              <a:spcAft>
                <a:spcPts val="0"/>
              </a:spcAft>
              <a:buNone/>
            </a:pPr>
            <a:r>
              <a:rPr lang="en-US" sz="2400" dirty="0">
                <a:latin typeface="Roboto"/>
                <a:ea typeface="Roboto"/>
                <a:cs typeface="Roboto"/>
              </a:rPr>
              <a:t>Guests can take full advantage of the hotel’s bike hire service. This not only allows for a more sustainable journey but also enhances the sense of immersion in nature. Once at the beach, guests can indulge in a delightful picnic whit a brunch basket filled with organic, zero-kilometer products. These locally sourced ingredients highlight the region’s commitment to sustainability and freshness.</a:t>
            </a:r>
            <a:endParaRPr sz="2400" dirty="0">
              <a:latin typeface="Roboto"/>
              <a:ea typeface="Roboto"/>
              <a:cs typeface="Roboto"/>
              <a:sym typeface="Roboto"/>
            </a:endParaRPr>
          </a:p>
        </p:txBody>
      </p:sp>
      <p:sp>
        <p:nvSpPr>
          <p:cNvPr id="112" name="Google Shape;112;p3">
            <a:extLst>
              <a:ext uri="{FF2B5EF4-FFF2-40B4-BE49-F238E27FC236}">
                <a16:creationId xmlns:a16="http://schemas.microsoft.com/office/drawing/2014/main" id="{42B4E445-845D-3EB6-2DAD-2370E1BA11D4}"/>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id="{77247841-A56C-7E85-55FC-BFC52ADFBF61}"/>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D2ECDF2D-685E-BD3F-7223-AFDFC4564AB4}"/>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DEC2F30A-172A-B0A0-8546-2F48CECC869A}"/>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pic>
        <p:nvPicPr>
          <p:cNvPr id="3" name="Immagine 2">
            <a:extLst>
              <a:ext uri="{FF2B5EF4-FFF2-40B4-BE49-F238E27FC236}">
                <a16:creationId xmlns:a16="http://schemas.microsoft.com/office/drawing/2014/main" id="{3D0BBE68-73FD-0DDB-2DDD-3BEF6960C75F}"/>
              </a:ext>
            </a:extLst>
          </p:cNvPr>
          <p:cNvPicPr>
            <a:picLocks noChangeAspect="1"/>
          </p:cNvPicPr>
          <p:nvPr/>
        </p:nvPicPr>
        <p:blipFill>
          <a:blip r:embed="rId6"/>
          <a:stretch>
            <a:fillRect/>
          </a:stretch>
        </p:blipFill>
        <p:spPr>
          <a:xfrm>
            <a:off x="11582684" y="2330647"/>
            <a:ext cx="5629409" cy="6258812"/>
          </a:xfrm>
          <a:prstGeom prst="rect">
            <a:avLst/>
          </a:prstGeom>
        </p:spPr>
      </p:pic>
      <p:sp>
        <p:nvSpPr>
          <p:cNvPr id="4" name="CasellaDiTesto 3">
            <a:extLst>
              <a:ext uri="{FF2B5EF4-FFF2-40B4-BE49-F238E27FC236}">
                <a16:creationId xmlns:a16="http://schemas.microsoft.com/office/drawing/2014/main" id="{4BC0A774-D537-95C3-0BA6-B74CF9A6BFB9}"/>
              </a:ext>
            </a:extLst>
          </p:cNvPr>
          <p:cNvSpPr txBox="1"/>
          <p:nvPr/>
        </p:nvSpPr>
        <p:spPr>
          <a:xfrm>
            <a:off x="11083784" y="8589459"/>
            <a:ext cx="7204216" cy="615553"/>
          </a:xfrm>
          <a:prstGeom prst="rect">
            <a:avLst/>
          </a:prstGeom>
          <a:noFill/>
        </p:spPr>
        <p:txBody>
          <a:bodyPr wrap="none" rtlCol="0">
            <a:spAutoFit/>
          </a:bodyPr>
          <a:lstStyle/>
          <a:p>
            <a:r>
              <a:rPr lang="it-IT" sz="2000" dirty="0">
                <a:latin typeface="Roboto"/>
                <a:ea typeface="Roboto"/>
                <a:cs typeface="Roboto"/>
              </a:rPr>
              <a:t>Photo taken from I Carusi website: </a:t>
            </a:r>
            <a:r>
              <a:rPr lang="it-IT" sz="2000" dirty="0">
                <a:latin typeface="Roboto"/>
                <a:ea typeface="Roboto"/>
                <a:cs typeface="Roboto"/>
                <a:hlinkClick r:id="rId7"/>
              </a:rPr>
              <a:t>https://www.icarusi.it/en/</a:t>
            </a:r>
            <a:r>
              <a:rPr lang="it-IT" sz="2000" dirty="0">
                <a:latin typeface="Roboto"/>
                <a:ea typeface="Roboto"/>
                <a:cs typeface="Roboto"/>
              </a:rPr>
              <a:t> </a:t>
            </a:r>
          </a:p>
          <a:p>
            <a:endParaRPr lang="it-IT" dirty="0"/>
          </a:p>
        </p:txBody>
      </p:sp>
    </p:spTree>
    <p:extLst>
      <p:ext uri="{BB962C8B-B14F-4D97-AF65-F5344CB8AC3E}">
        <p14:creationId xmlns:p14="http://schemas.microsoft.com/office/powerpoint/2010/main" val="220935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C1509F18-3D33-9FFB-DA0F-CD300E4DF1D2}"/>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3BBE62B3-3405-8178-6913-B8D2F939FD49}"/>
              </a:ext>
            </a:extLst>
          </p:cNvPr>
          <p:cNvSpPr/>
          <p:nvPr/>
        </p:nvSpPr>
        <p:spPr>
          <a:xfrm>
            <a:off x="2131385" y="-179297"/>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0B4FC1D5-CAB2-6CA0-7EF9-0D5D4029FE75}"/>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BB82F983-2304-673E-F6E7-FA8CD9DE9294}"/>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C5706090-103B-5C21-D9F4-7709CF2D4C2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Sustainability Measures </a:t>
            </a:r>
            <a:endParaRPr dirty="0"/>
          </a:p>
        </p:txBody>
      </p:sp>
      <p:sp>
        <p:nvSpPr>
          <p:cNvPr id="103" name="Google Shape;103;p2">
            <a:extLst>
              <a:ext uri="{FF2B5EF4-FFF2-40B4-BE49-F238E27FC236}">
                <a16:creationId xmlns:a16="http://schemas.microsoft.com/office/drawing/2014/main" id="{7F671AB0-5C28-D2EF-8ABE-3CC54903C25B}"/>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6D3F4CA4-02D9-71E9-E27C-CDCFBFB634A8}"/>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AA16272D-001F-2848-1923-F26D750209E2}"/>
              </a:ext>
            </a:extLst>
          </p:cNvPr>
          <p:cNvSpPr txBox="1"/>
          <p:nvPr/>
        </p:nvSpPr>
        <p:spPr>
          <a:xfrm>
            <a:off x="4279355" y="2161406"/>
            <a:ext cx="13564972" cy="7694029"/>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en-GB" sz="2400" dirty="0">
                <a:latin typeface="Roboto"/>
                <a:ea typeface="Roboto"/>
                <a:cs typeface="Roboto"/>
              </a:rPr>
              <a:t>The hotel’s strategic location offers guests easy access to Baroque towns present across southeastern Sicily, making it an ideal base for exploring the </a:t>
            </a:r>
            <a:r>
              <a:rPr lang="en-GB" sz="2400" b="1" dirty="0">
                <a:latin typeface="Roboto"/>
                <a:ea typeface="Roboto"/>
                <a:cs typeface="Roboto"/>
              </a:rPr>
              <a:t>region’s rich cultural history</a:t>
            </a:r>
            <a:r>
              <a:rPr lang="en-GB" sz="2400" dirty="0">
                <a:latin typeface="Roboto"/>
                <a:ea typeface="Roboto"/>
                <a:cs typeface="Roboto"/>
              </a:rPr>
              <a:t>. In addition to this cultural treasure trove, guests also have the opportunity to explore Mount Etna, the highest active volcano in Europe thanks to the guided tours.</a:t>
            </a:r>
          </a:p>
          <a:p>
            <a:pPr algn="just">
              <a:lnSpc>
                <a:spcPct val="150000"/>
              </a:lnSpc>
              <a:spcAft>
                <a:spcPts val="800"/>
              </a:spcAft>
            </a:pPr>
            <a:r>
              <a:rPr lang="it-IT" sz="2400" dirty="0">
                <a:latin typeface="Roboto"/>
                <a:ea typeface="Roboto"/>
                <a:cs typeface="Roboto"/>
              </a:rPr>
              <a:t>The </a:t>
            </a:r>
            <a:r>
              <a:rPr lang="it-IT" sz="2400" dirty="0" err="1">
                <a:latin typeface="Roboto"/>
                <a:ea typeface="Roboto"/>
                <a:cs typeface="Roboto"/>
              </a:rPr>
              <a:t>retreat</a:t>
            </a:r>
            <a:r>
              <a:rPr lang="it-IT" sz="2400" dirty="0">
                <a:latin typeface="Roboto"/>
                <a:ea typeface="Roboto"/>
                <a:cs typeface="Roboto"/>
              </a:rPr>
              <a:t> also recognises the importance of ensuring </a:t>
            </a:r>
            <a:r>
              <a:rPr lang="it-IT" sz="2400" b="1" dirty="0">
                <a:latin typeface="Roboto"/>
                <a:ea typeface="Roboto"/>
                <a:cs typeface="Roboto"/>
              </a:rPr>
              <a:t>long-term </a:t>
            </a:r>
            <a:r>
              <a:rPr lang="it-IT" sz="2400" b="1" dirty="0" err="1">
                <a:latin typeface="Roboto"/>
                <a:ea typeface="Roboto"/>
                <a:cs typeface="Roboto"/>
              </a:rPr>
              <a:t>profitability</a:t>
            </a:r>
            <a:r>
              <a:rPr lang="it-IT" sz="2400" b="1" dirty="0">
                <a:latin typeface="Roboto"/>
                <a:ea typeface="Roboto"/>
                <a:cs typeface="Roboto"/>
              </a:rPr>
              <a:t> </a:t>
            </a:r>
            <a:r>
              <a:rPr lang="it-IT" sz="2400" dirty="0">
                <a:latin typeface="Roboto"/>
                <a:ea typeface="Roboto"/>
                <a:cs typeface="Roboto"/>
              </a:rPr>
              <a:t>while </a:t>
            </a:r>
            <a:r>
              <a:rPr lang="it-IT" sz="2400" dirty="0" err="1">
                <a:latin typeface="Roboto"/>
                <a:ea typeface="Roboto"/>
                <a:cs typeface="Roboto"/>
              </a:rPr>
              <a:t>benefiting</a:t>
            </a:r>
            <a:r>
              <a:rPr lang="it-IT" sz="2400" dirty="0">
                <a:latin typeface="Roboto"/>
                <a:ea typeface="Roboto"/>
                <a:cs typeface="Roboto"/>
              </a:rPr>
              <a:t> the local community. Through sustainable practices the hotel is committed to </a:t>
            </a:r>
            <a:r>
              <a:rPr lang="it-IT" sz="2400" dirty="0" err="1">
                <a:latin typeface="Roboto"/>
                <a:ea typeface="Roboto"/>
                <a:cs typeface="Roboto"/>
              </a:rPr>
              <a:t>creating</a:t>
            </a:r>
            <a:r>
              <a:rPr lang="it-IT" sz="2400" dirty="0">
                <a:latin typeface="Roboto"/>
                <a:ea typeface="Roboto"/>
                <a:cs typeface="Roboto"/>
              </a:rPr>
              <a:t> a business model that supports the economy of the </a:t>
            </a:r>
            <a:r>
              <a:rPr lang="it-IT" sz="2400" dirty="0" err="1">
                <a:latin typeface="Roboto"/>
                <a:ea typeface="Roboto"/>
                <a:cs typeface="Roboto"/>
              </a:rPr>
              <a:t>surrounding</a:t>
            </a:r>
            <a:r>
              <a:rPr lang="it-IT" sz="2400" dirty="0">
                <a:latin typeface="Roboto"/>
                <a:ea typeface="Roboto"/>
                <a:cs typeface="Roboto"/>
              </a:rPr>
              <a:t> area thanks to the </a:t>
            </a:r>
            <a:r>
              <a:rPr lang="it-IT" sz="2400" dirty="0" err="1">
                <a:latin typeface="Roboto"/>
                <a:ea typeface="Roboto"/>
                <a:cs typeface="Roboto"/>
              </a:rPr>
              <a:t>presence</a:t>
            </a:r>
            <a:r>
              <a:rPr lang="it-IT" sz="2400" dirty="0">
                <a:latin typeface="Roboto"/>
                <a:ea typeface="Roboto"/>
                <a:cs typeface="Roboto"/>
              </a:rPr>
              <a:t> of guests all </a:t>
            </a:r>
            <a:r>
              <a:rPr lang="it-IT" sz="2400" dirty="0" err="1">
                <a:latin typeface="Roboto"/>
                <a:ea typeface="Roboto"/>
                <a:cs typeface="Roboto"/>
              </a:rPr>
              <a:t>around</a:t>
            </a:r>
            <a:r>
              <a:rPr lang="it-IT" sz="2400" dirty="0">
                <a:latin typeface="Roboto"/>
                <a:ea typeface="Roboto"/>
                <a:cs typeface="Roboto"/>
              </a:rPr>
              <a:t> the world.</a:t>
            </a:r>
            <a:endParaRPr lang="en-GB" sz="2400" dirty="0">
              <a:latin typeface="Roboto"/>
              <a:ea typeface="Roboto"/>
              <a:cs typeface="Roboto"/>
            </a:endParaRPr>
          </a:p>
          <a:p>
            <a:pPr algn="just">
              <a:lnSpc>
                <a:spcPct val="150000"/>
              </a:lnSpc>
              <a:spcAft>
                <a:spcPts val="800"/>
              </a:spcAft>
            </a:pPr>
            <a:r>
              <a:rPr lang="it-IT" sz="2400" dirty="0">
                <a:latin typeface="Roboto"/>
                <a:ea typeface="Roboto"/>
                <a:cs typeface="Roboto"/>
              </a:rPr>
              <a:t>The structure is designed with a deep commitment to sustainability and </a:t>
            </a:r>
            <a:r>
              <a:rPr lang="it-IT" sz="2400" b="1" dirty="0" err="1">
                <a:latin typeface="Roboto"/>
                <a:ea typeface="Roboto"/>
                <a:cs typeface="Roboto"/>
              </a:rPr>
              <a:t>resource</a:t>
            </a:r>
            <a:r>
              <a:rPr lang="it-IT" sz="2400" b="1" dirty="0">
                <a:latin typeface="Roboto"/>
                <a:ea typeface="Roboto"/>
                <a:cs typeface="Roboto"/>
              </a:rPr>
              <a:t> conservation</a:t>
            </a:r>
            <a:r>
              <a:rPr lang="it-IT" sz="2400" dirty="0">
                <a:latin typeface="Roboto"/>
                <a:ea typeface="Roboto"/>
                <a:cs typeface="Roboto"/>
              </a:rPr>
              <a:t>. In an </a:t>
            </a:r>
            <a:r>
              <a:rPr lang="it-IT" sz="2400" dirty="0" err="1">
                <a:latin typeface="Roboto"/>
                <a:ea typeface="Roboto"/>
                <a:cs typeface="Roboto"/>
              </a:rPr>
              <a:t>effort</a:t>
            </a:r>
            <a:r>
              <a:rPr lang="it-IT" sz="2400" dirty="0">
                <a:latin typeface="Roboto"/>
                <a:ea typeface="Roboto"/>
                <a:cs typeface="Roboto"/>
              </a:rPr>
              <a:t> to </a:t>
            </a:r>
            <a:r>
              <a:rPr lang="it-IT" sz="2400" dirty="0" err="1">
                <a:latin typeface="Roboto"/>
                <a:ea typeface="Roboto"/>
                <a:cs typeface="Roboto"/>
              </a:rPr>
              <a:t>minimize</a:t>
            </a:r>
            <a:r>
              <a:rPr lang="it-IT" sz="2400" dirty="0">
                <a:latin typeface="Roboto"/>
                <a:ea typeface="Roboto"/>
                <a:cs typeface="Roboto"/>
              </a:rPr>
              <a:t> </a:t>
            </a:r>
            <a:r>
              <a:rPr lang="it-IT" sz="2400" dirty="0" err="1">
                <a:latin typeface="Roboto"/>
                <a:ea typeface="Roboto"/>
                <a:cs typeface="Roboto"/>
              </a:rPr>
              <a:t>waste</a:t>
            </a:r>
            <a:r>
              <a:rPr lang="it-IT" sz="2400" dirty="0">
                <a:latin typeface="Roboto"/>
                <a:ea typeface="Roboto"/>
                <a:cs typeface="Roboto"/>
              </a:rPr>
              <a:t>, the hotel </a:t>
            </a:r>
            <a:r>
              <a:rPr lang="it-IT" sz="2400" dirty="0" err="1">
                <a:latin typeface="Roboto"/>
                <a:ea typeface="Roboto"/>
                <a:cs typeface="Roboto"/>
              </a:rPr>
              <a:t>allows</a:t>
            </a:r>
            <a:r>
              <a:rPr lang="it-IT" sz="2400" dirty="0">
                <a:latin typeface="Roboto"/>
                <a:ea typeface="Roboto"/>
                <a:cs typeface="Roboto"/>
              </a:rPr>
              <a:t> guests to turn off the Wi-Fi, this small but </a:t>
            </a:r>
            <a:r>
              <a:rPr lang="it-IT" sz="2400" dirty="0" err="1">
                <a:latin typeface="Roboto"/>
                <a:ea typeface="Roboto"/>
                <a:cs typeface="Roboto"/>
              </a:rPr>
              <a:t>impactful</a:t>
            </a:r>
            <a:r>
              <a:rPr lang="it-IT" sz="2400" dirty="0">
                <a:latin typeface="Roboto"/>
                <a:ea typeface="Roboto"/>
                <a:cs typeface="Roboto"/>
              </a:rPr>
              <a:t> action </a:t>
            </a:r>
            <a:r>
              <a:rPr lang="it-IT" sz="2400" dirty="0" err="1">
                <a:latin typeface="Roboto"/>
                <a:ea typeface="Roboto"/>
                <a:cs typeface="Roboto"/>
              </a:rPr>
              <a:t>encourages</a:t>
            </a:r>
            <a:r>
              <a:rPr lang="it-IT" sz="2400" dirty="0">
                <a:latin typeface="Roboto"/>
                <a:ea typeface="Roboto"/>
                <a:cs typeface="Roboto"/>
              </a:rPr>
              <a:t> a </a:t>
            </a:r>
            <a:r>
              <a:rPr lang="it-IT" sz="2400" dirty="0" err="1">
                <a:latin typeface="Roboto"/>
                <a:ea typeface="Roboto"/>
                <a:cs typeface="Roboto"/>
              </a:rPr>
              <a:t>mindful</a:t>
            </a:r>
            <a:r>
              <a:rPr lang="it-IT" sz="2400" dirty="0">
                <a:latin typeface="Roboto"/>
                <a:ea typeface="Roboto"/>
                <a:cs typeface="Roboto"/>
              </a:rPr>
              <a:t> approach t the connection to the natural world </a:t>
            </a:r>
            <a:r>
              <a:rPr lang="it-IT" sz="2400" dirty="0" err="1">
                <a:latin typeface="Roboto"/>
                <a:ea typeface="Roboto"/>
                <a:cs typeface="Roboto"/>
              </a:rPr>
              <a:t>around</a:t>
            </a:r>
            <a:r>
              <a:rPr lang="it-IT" sz="2400" dirty="0">
                <a:latin typeface="Roboto"/>
                <a:ea typeface="Roboto"/>
                <a:cs typeface="Roboto"/>
              </a:rPr>
              <a:t> them.</a:t>
            </a:r>
          </a:p>
          <a:p>
            <a:pPr marL="0" marR="0" lvl="0" indent="0" algn="just" rtl="0">
              <a:lnSpc>
                <a:spcPct val="140017"/>
              </a:lnSpc>
              <a:spcBef>
                <a:spcPts val="0"/>
              </a:spcBef>
              <a:spcAft>
                <a:spcPts val="0"/>
              </a:spcAft>
              <a:buNone/>
            </a:pP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4" name="Freccia a destra 13">
            <a:extLst>
              <a:ext uri="{FF2B5EF4-FFF2-40B4-BE49-F238E27FC236}">
                <a16:creationId xmlns:a16="http://schemas.microsoft.com/office/drawing/2014/main" id="{ADF1427E-E11B-87E9-7B91-3BF3F83E2286}"/>
              </a:ext>
            </a:extLst>
          </p:cNvPr>
          <p:cNvSpPr/>
          <p:nvPr/>
        </p:nvSpPr>
        <p:spPr>
          <a:xfrm>
            <a:off x="531185" y="2477292"/>
            <a:ext cx="3200400" cy="156682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2000" b="1" dirty="0">
                <a:latin typeface="Roboto" panose="02000000000000000000" pitchFamily="2" charset="0"/>
                <a:ea typeface="Roboto" panose="02000000000000000000" pitchFamily="2" charset="0"/>
                <a:cs typeface="Roboto" panose="02000000000000000000" pitchFamily="2" charset="0"/>
              </a:rPr>
              <a:t>CULTURAL PRESERVATION</a:t>
            </a:r>
          </a:p>
        </p:txBody>
      </p:sp>
      <p:sp>
        <p:nvSpPr>
          <p:cNvPr id="16" name="Freccia a destra 15">
            <a:extLst>
              <a:ext uri="{FF2B5EF4-FFF2-40B4-BE49-F238E27FC236}">
                <a16:creationId xmlns:a16="http://schemas.microsoft.com/office/drawing/2014/main" id="{44BF2A90-FC6E-D74E-B8CC-31D0AE499455}"/>
              </a:ext>
            </a:extLst>
          </p:cNvPr>
          <p:cNvSpPr/>
          <p:nvPr/>
        </p:nvSpPr>
        <p:spPr>
          <a:xfrm>
            <a:off x="580954" y="4377281"/>
            <a:ext cx="3200400" cy="196242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2000" b="1" dirty="0">
                <a:latin typeface="Roboto" panose="02000000000000000000" pitchFamily="2" charset="0"/>
                <a:ea typeface="Roboto" panose="02000000000000000000" pitchFamily="2" charset="0"/>
                <a:cs typeface="Roboto" panose="02000000000000000000" pitchFamily="2" charset="0"/>
              </a:rPr>
              <a:t>ECONOMIC SUSTAINABILITY</a:t>
            </a:r>
          </a:p>
        </p:txBody>
      </p:sp>
      <p:sp>
        <p:nvSpPr>
          <p:cNvPr id="17" name="Freccia a destra 16">
            <a:extLst>
              <a:ext uri="{FF2B5EF4-FFF2-40B4-BE49-F238E27FC236}">
                <a16:creationId xmlns:a16="http://schemas.microsoft.com/office/drawing/2014/main" id="{4A21D81C-68DA-6A35-7506-FF2A34E6C55D}"/>
              </a:ext>
            </a:extLst>
          </p:cNvPr>
          <p:cNvSpPr/>
          <p:nvPr/>
        </p:nvSpPr>
        <p:spPr>
          <a:xfrm>
            <a:off x="531184" y="6672866"/>
            <a:ext cx="3250169" cy="165262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2000" b="1" dirty="0">
                <a:latin typeface="Roboto" panose="02000000000000000000" pitchFamily="2" charset="0"/>
                <a:ea typeface="Roboto" panose="02000000000000000000" pitchFamily="2" charset="0"/>
                <a:cs typeface="Roboto" panose="02000000000000000000" pitchFamily="2" charset="0"/>
              </a:rPr>
              <a:t>RESOURCE PRESERVATION</a:t>
            </a:r>
          </a:p>
        </p:txBody>
      </p:sp>
    </p:spTree>
    <p:extLst>
      <p:ext uri="{BB962C8B-B14F-4D97-AF65-F5344CB8AC3E}">
        <p14:creationId xmlns:p14="http://schemas.microsoft.com/office/powerpoint/2010/main" val="86209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9C86"/>
        </a:solidFill>
        <a:effectLst/>
      </p:bgPr>
    </p:bg>
    <p:spTree>
      <p:nvGrpSpPr>
        <p:cNvPr id="1" name="Shape 119"/>
        <p:cNvGrpSpPr/>
        <p:nvPr/>
      </p:nvGrpSpPr>
      <p:grpSpPr>
        <a:xfrm>
          <a:off x="0" y="0"/>
          <a:ext cx="0" cy="0"/>
          <a:chOff x="0" y="0"/>
          <a:chExt cx="0" cy="0"/>
        </a:xfrm>
      </p:grpSpPr>
      <p:sp>
        <p:nvSpPr>
          <p:cNvPr id="120" name="Google Shape;120;p4"/>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21" name="Google Shape;121;p4"/>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22" name="Google Shape;122;p4"/>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23" name="Google Shape;123;p4"/>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Community Involvement</a:t>
            </a:r>
            <a:endParaRPr dirty="0"/>
          </a:p>
        </p:txBody>
      </p:sp>
      <p:sp>
        <p:nvSpPr>
          <p:cNvPr id="124" name="Google Shape;124;p4"/>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25" name="Google Shape;125;p4"/>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CDBF8C17-1BCE-4CB0-D838-DAEFF25039BA}"/>
              </a:ext>
            </a:extLst>
          </p:cNvPr>
          <p:cNvSpPr txBox="1"/>
          <p:nvPr/>
        </p:nvSpPr>
        <p:spPr>
          <a:xfrm>
            <a:off x="1028700" y="3326402"/>
            <a:ext cx="16230600" cy="387798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Role of local communities:</a:t>
            </a:r>
          </a:p>
          <a:p>
            <a:pPr marL="0" marR="0" lvl="0" indent="0" algn="ctr" rtl="0">
              <a:lnSpc>
                <a:spcPct val="150000"/>
              </a:lnSpc>
              <a:spcBef>
                <a:spcPts val="0"/>
              </a:spcBef>
              <a:spcAft>
                <a:spcPts val="0"/>
              </a:spcAft>
              <a:buNone/>
            </a:pPr>
            <a:endParaRPr lang="en-US" sz="2400" b="1" i="0" u="sng" strike="noStrike" cap="none" dirty="0">
              <a:solidFill>
                <a:srgbClr val="000000"/>
              </a:solidFill>
              <a:latin typeface="Roboto"/>
              <a:ea typeface="Roboto"/>
              <a:cs typeface="Roboto"/>
              <a:sym typeface="Roboto"/>
            </a:endParaRPr>
          </a:p>
          <a:p>
            <a:pPr marL="0" marR="0" lvl="0" indent="0" algn="just" rtl="0">
              <a:lnSpc>
                <a:spcPct val="150000"/>
              </a:lnSpc>
              <a:spcBef>
                <a:spcPts val="0"/>
              </a:spcBef>
              <a:spcAft>
                <a:spcPts val="0"/>
              </a:spcAft>
              <a:buNone/>
            </a:pPr>
            <a:r>
              <a:rPr lang="en-US" sz="2400" dirty="0">
                <a:latin typeface="Roboto"/>
                <a:ea typeface="Roboto"/>
                <a:cs typeface="Roboto"/>
                <a:sym typeface="Roboto"/>
              </a:rPr>
              <a:t>T</a:t>
            </a:r>
            <a:r>
              <a:rPr lang="en-US" sz="2400" i="0" u="none" strike="noStrike" cap="none" dirty="0">
                <a:solidFill>
                  <a:srgbClr val="000000"/>
                </a:solidFill>
                <a:latin typeface="Roboto"/>
                <a:ea typeface="Roboto"/>
                <a:cs typeface="Roboto"/>
                <a:sym typeface="Roboto"/>
              </a:rPr>
              <a:t>he project encourages co-management where both local residents and external stakeholders work together. This inclusive approach ensures that the local community remains at the forefront of the project’s development and that the benefits of this growth are shared among those who live and work in the area.</a:t>
            </a:r>
          </a:p>
          <a:p>
            <a:pPr marL="0" marR="0" lvl="0" indent="0" algn="just" rtl="0">
              <a:lnSpc>
                <a:spcPct val="150000"/>
              </a:lnSpc>
              <a:spcBef>
                <a:spcPts val="0"/>
              </a:spcBef>
              <a:spcAft>
                <a:spcPts val="0"/>
              </a:spcAft>
              <a:buNone/>
            </a:pPr>
            <a:r>
              <a:rPr lang="en-US" sz="2400" i="0" u="none" strike="noStrike" cap="none" dirty="0">
                <a:solidFill>
                  <a:srgbClr val="000000"/>
                </a:solidFill>
                <a:latin typeface="Roboto"/>
                <a:ea typeface="Roboto"/>
                <a:cs typeface="Roboto"/>
                <a:sym typeface="Roboto"/>
              </a:rPr>
              <a:t> </a:t>
            </a:r>
            <a:r>
              <a:rPr lang="en-US" sz="2400" i="1" u="none" strike="noStrike" cap="none" dirty="0">
                <a:solidFill>
                  <a:srgbClr val="000000"/>
                </a:solidFill>
                <a:latin typeface="Roboto"/>
                <a:ea typeface="Roboto"/>
                <a:cs typeface="Roboto"/>
                <a:sym typeface="Roboto"/>
              </a:rPr>
              <a:t>I Carusi</a:t>
            </a:r>
            <a:r>
              <a:rPr lang="en-US" sz="2400" i="0" u="none" strike="noStrike" cap="none" dirty="0">
                <a:solidFill>
                  <a:srgbClr val="000000"/>
                </a:solidFill>
                <a:latin typeface="Roboto"/>
                <a:ea typeface="Roboto"/>
                <a:cs typeface="Roboto"/>
                <a:sym typeface="Roboto"/>
              </a:rPr>
              <a:t> aims to limit the influence of foreign businesses or large corporations ensuring that the economic and social benefits generated by the project remain within the community, minimizing external exploitation. </a:t>
            </a:r>
            <a:endParaRPr sz="2400" i="0" u="none" strike="noStrike" cap="none" dirty="0">
              <a:solidFill>
                <a:srgbClr val="000000"/>
              </a:solidFill>
              <a:latin typeface="Roboto"/>
              <a:ea typeface="Roboto"/>
              <a:cs typeface="Roboto"/>
              <a:sym typeface="Roboto"/>
            </a:endParaRPr>
          </a:p>
        </p:txBody>
      </p:sp>
      <p:pic>
        <p:nvPicPr>
          <p:cNvPr id="3" name="Google Shape;221;p26" descr="Users with solid fill">
            <a:extLst>
              <a:ext uri="{FF2B5EF4-FFF2-40B4-BE49-F238E27FC236}">
                <a16:creationId xmlns:a16="http://schemas.microsoft.com/office/drawing/2014/main" id="{45EB780A-09C2-903B-782F-034781353824}"/>
              </a:ext>
            </a:extLst>
          </p:cNvPr>
          <p:cNvPicPr preferRelativeResize="0"/>
          <p:nvPr/>
        </p:nvPicPr>
        <p:blipFill rotWithShape="1">
          <a:blip r:embed="rId6">
            <a:alphaModFix/>
          </a:blip>
          <a:srcRect/>
          <a:stretch/>
        </p:blipFill>
        <p:spPr>
          <a:xfrm>
            <a:off x="4985835" y="2873190"/>
            <a:ext cx="914400" cy="914400"/>
          </a:xfrm>
          <a:prstGeom prst="rect">
            <a:avLst/>
          </a:prstGeom>
          <a:noFill/>
          <a:ln>
            <a:noFill/>
          </a:ln>
        </p:spPr>
      </p:pic>
      <p:pic>
        <p:nvPicPr>
          <p:cNvPr id="4" name="Google Shape;221;p26" descr="Users with solid fill">
            <a:extLst>
              <a:ext uri="{FF2B5EF4-FFF2-40B4-BE49-F238E27FC236}">
                <a16:creationId xmlns:a16="http://schemas.microsoft.com/office/drawing/2014/main" id="{5F6BB34F-DC26-37F6-74A7-4DB216827775}"/>
              </a:ext>
            </a:extLst>
          </p:cNvPr>
          <p:cNvPicPr preferRelativeResize="0"/>
          <p:nvPr/>
        </p:nvPicPr>
        <p:blipFill rotWithShape="1">
          <a:blip r:embed="rId6">
            <a:alphaModFix/>
          </a:blip>
          <a:srcRect/>
          <a:stretch/>
        </p:blipFill>
        <p:spPr>
          <a:xfrm>
            <a:off x="12185611" y="2873190"/>
            <a:ext cx="9144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9C86"/>
        </a:solidFill>
        <a:effectLst/>
      </p:bgPr>
    </p:bg>
    <p:spTree>
      <p:nvGrpSpPr>
        <p:cNvPr id="1" name="Shape 119">
          <a:extLst>
            <a:ext uri="{FF2B5EF4-FFF2-40B4-BE49-F238E27FC236}">
              <a16:creationId xmlns:a16="http://schemas.microsoft.com/office/drawing/2014/main" id="{F97C5B13-B8E2-5F98-7BCA-FB3CF792A8AB}"/>
            </a:ext>
          </a:extLst>
        </p:cNvPr>
        <p:cNvGrpSpPr/>
        <p:nvPr/>
      </p:nvGrpSpPr>
      <p:grpSpPr>
        <a:xfrm>
          <a:off x="0" y="0"/>
          <a:ext cx="0" cy="0"/>
          <a:chOff x="0" y="0"/>
          <a:chExt cx="0" cy="0"/>
        </a:xfrm>
      </p:grpSpPr>
      <p:sp>
        <p:nvSpPr>
          <p:cNvPr id="120" name="Google Shape;120;p4">
            <a:extLst>
              <a:ext uri="{FF2B5EF4-FFF2-40B4-BE49-F238E27FC236}">
                <a16:creationId xmlns:a16="http://schemas.microsoft.com/office/drawing/2014/main" id="{24310BF2-8782-C734-C6BC-5E0671F8FD81}"/>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21" name="Google Shape;121;p4">
            <a:extLst>
              <a:ext uri="{FF2B5EF4-FFF2-40B4-BE49-F238E27FC236}">
                <a16:creationId xmlns:a16="http://schemas.microsoft.com/office/drawing/2014/main" id="{1BDA88E4-AB66-52C2-A5D6-D6FA1CA92ED4}"/>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22" name="Google Shape;122;p4">
            <a:extLst>
              <a:ext uri="{FF2B5EF4-FFF2-40B4-BE49-F238E27FC236}">
                <a16:creationId xmlns:a16="http://schemas.microsoft.com/office/drawing/2014/main" id="{5E1CC93F-FEC6-C7E1-F931-028FBE793C09}"/>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23" name="Google Shape;123;p4">
            <a:extLst>
              <a:ext uri="{FF2B5EF4-FFF2-40B4-BE49-F238E27FC236}">
                <a16:creationId xmlns:a16="http://schemas.microsoft.com/office/drawing/2014/main" id="{C106551B-4F65-5124-1D20-24F8223B77D4}"/>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Community Involvement</a:t>
            </a:r>
            <a:endParaRPr dirty="0"/>
          </a:p>
        </p:txBody>
      </p:sp>
      <p:sp>
        <p:nvSpPr>
          <p:cNvPr id="124" name="Google Shape;124;p4">
            <a:extLst>
              <a:ext uri="{FF2B5EF4-FFF2-40B4-BE49-F238E27FC236}">
                <a16:creationId xmlns:a16="http://schemas.microsoft.com/office/drawing/2014/main" id="{B0D8E0FD-F934-56D2-C7A5-5DB2877F36A9}"/>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25" name="Google Shape;125;p4">
            <a:extLst>
              <a:ext uri="{FF2B5EF4-FFF2-40B4-BE49-F238E27FC236}">
                <a16:creationId xmlns:a16="http://schemas.microsoft.com/office/drawing/2014/main" id="{5D4CB0D3-F945-6336-AF45-21695A599444}"/>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8E55374D-7DA2-2C62-9946-4B48A38F209E}"/>
              </a:ext>
            </a:extLst>
          </p:cNvPr>
          <p:cNvSpPr txBox="1"/>
          <p:nvPr/>
        </p:nvSpPr>
        <p:spPr>
          <a:xfrm>
            <a:off x="1028700" y="3326402"/>
            <a:ext cx="16230600" cy="387798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Role of ownership and management:</a:t>
            </a:r>
          </a:p>
          <a:p>
            <a:pPr marL="0" marR="0" lvl="0" indent="0" algn="ctr" rtl="0">
              <a:lnSpc>
                <a:spcPct val="150000"/>
              </a:lnSpc>
              <a:spcBef>
                <a:spcPts val="0"/>
              </a:spcBef>
              <a:spcAft>
                <a:spcPts val="0"/>
              </a:spcAft>
              <a:buNone/>
            </a:pPr>
            <a:endParaRPr lang="en-US" sz="2400" b="1" u="sng" dirty="0">
              <a:latin typeface="Roboto"/>
              <a:ea typeface="Roboto"/>
              <a:cs typeface="Roboto"/>
              <a:sym typeface="Roboto"/>
            </a:endParaRPr>
          </a:p>
          <a:p>
            <a:pPr marL="0" marR="0" lvl="0" indent="0" algn="just" rtl="0">
              <a:lnSpc>
                <a:spcPct val="150000"/>
              </a:lnSpc>
              <a:spcBef>
                <a:spcPts val="0"/>
              </a:spcBef>
              <a:spcAft>
                <a:spcPts val="0"/>
              </a:spcAft>
              <a:buNone/>
            </a:pPr>
            <a:r>
              <a:rPr lang="en-US" sz="2400" i="0" strike="noStrike" cap="none" dirty="0">
                <a:solidFill>
                  <a:srgbClr val="000000"/>
                </a:solidFill>
                <a:latin typeface="Roboto"/>
                <a:ea typeface="Roboto"/>
                <a:cs typeface="Roboto"/>
                <a:sym typeface="Roboto"/>
              </a:rPr>
              <a:t>The project does not just offer top-notch hospitality in the traditional sense, but also serves as a model for how business can align with environmental considerations. The owner and the chef of </a:t>
            </a:r>
            <a:r>
              <a:rPr lang="en-US" sz="2400" i="1" strike="noStrike" cap="none" dirty="0">
                <a:solidFill>
                  <a:srgbClr val="000000"/>
                </a:solidFill>
                <a:latin typeface="Roboto"/>
                <a:ea typeface="Roboto"/>
                <a:cs typeface="Roboto"/>
                <a:sym typeface="Roboto"/>
              </a:rPr>
              <a:t>I Carusi </a:t>
            </a:r>
            <a:r>
              <a:rPr lang="en-US" sz="2400" i="0" strike="noStrike" cap="none" dirty="0">
                <a:solidFill>
                  <a:srgbClr val="000000"/>
                </a:solidFill>
                <a:latin typeface="Roboto"/>
                <a:ea typeface="Roboto"/>
                <a:cs typeface="Roboto"/>
                <a:sym typeface="Roboto"/>
              </a:rPr>
              <a:t>combine her personal passions to integrate sustainability and gastronomy. All the chefs involved in the hotel represent a shared commitment to creating a space that is not just about enjoying food but experiencing a deeper connection to the region’s heritage, values, and natural environment. </a:t>
            </a:r>
          </a:p>
        </p:txBody>
      </p:sp>
      <p:pic>
        <p:nvPicPr>
          <p:cNvPr id="3" name="Google Shape;221;p26" descr="Users with solid fill">
            <a:extLst>
              <a:ext uri="{FF2B5EF4-FFF2-40B4-BE49-F238E27FC236}">
                <a16:creationId xmlns:a16="http://schemas.microsoft.com/office/drawing/2014/main" id="{8B8B9F8B-0D34-E319-1A9F-82FD4DF32940}"/>
              </a:ext>
            </a:extLst>
          </p:cNvPr>
          <p:cNvPicPr preferRelativeResize="0"/>
          <p:nvPr/>
        </p:nvPicPr>
        <p:blipFill rotWithShape="1">
          <a:blip r:embed="rId6">
            <a:alphaModFix/>
          </a:blip>
          <a:srcRect/>
          <a:stretch/>
        </p:blipFill>
        <p:spPr>
          <a:xfrm>
            <a:off x="4985835" y="2873190"/>
            <a:ext cx="914400" cy="914400"/>
          </a:xfrm>
          <a:prstGeom prst="rect">
            <a:avLst/>
          </a:prstGeom>
          <a:noFill/>
          <a:ln>
            <a:noFill/>
          </a:ln>
        </p:spPr>
      </p:pic>
      <p:pic>
        <p:nvPicPr>
          <p:cNvPr id="4" name="Google Shape;221;p26" descr="Users with solid fill">
            <a:extLst>
              <a:ext uri="{FF2B5EF4-FFF2-40B4-BE49-F238E27FC236}">
                <a16:creationId xmlns:a16="http://schemas.microsoft.com/office/drawing/2014/main" id="{5BD47BF6-88EF-1CAC-363F-239C0C95533B}"/>
              </a:ext>
            </a:extLst>
          </p:cNvPr>
          <p:cNvPicPr preferRelativeResize="0"/>
          <p:nvPr/>
        </p:nvPicPr>
        <p:blipFill rotWithShape="1">
          <a:blip r:embed="rId6">
            <a:alphaModFix/>
          </a:blip>
          <a:srcRect/>
          <a:stretch/>
        </p:blipFill>
        <p:spPr>
          <a:xfrm>
            <a:off x="12185611" y="2873190"/>
            <a:ext cx="914400" cy="914400"/>
          </a:xfrm>
          <a:prstGeom prst="rect">
            <a:avLst/>
          </a:prstGeom>
          <a:noFill/>
          <a:ln>
            <a:noFill/>
          </a:ln>
        </p:spPr>
      </p:pic>
    </p:spTree>
    <p:extLst>
      <p:ext uri="{BB962C8B-B14F-4D97-AF65-F5344CB8AC3E}">
        <p14:creationId xmlns:p14="http://schemas.microsoft.com/office/powerpoint/2010/main" val="3702138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33FA8CEF-FADB-EA59-48AC-F831896E080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63DAEFC5-08BB-9C0D-35BB-3890BBC06063}"/>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8054067D-F145-7CD9-4809-F2DF4FC121B6}"/>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405E4750-57D6-2392-7CC2-D2B5A8E7B789}"/>
              </a:ext>
            </a:extLst>
          </p:cNvPr>
          <p:cNvSpPr txBox="1"/>
          <p:nvPr/>
        </p:nvSpPr>
        <p:spPr>
          <a:xfrm>
            <a:off x="1028700" y="2567317"/>
            <a:ext cx="16230600" cy="6093976"/>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Feedback mechanism:</a:t>
            </a:r>
          </a:p>
          <a:p>
            <a:pPr marL="0" marR="0" lvl="0" indent="0" algn="just" rtl="0">
              <a:lnSpc>
                <a:spcPct val="150000"/>
              </a:lnSpc>
              <a:spcBef>
                <a:spcPts val="0"/>
              </a:spcBef>
              <a:spcAft>
                <a:spcPts val="0"/>
              </a:spcAft>
              <a:buNone/>
            </a:pPr>
            <a:r>
              <a:rPr lang="en-US" sz="2400" b="0" i="0" u="none" strike="noStrike" cap="none" dirty="0">
                <a:solidFill>
                  <a:srgbClr val="000000"/>
                </a:solidFill>
                <a:latin typeface="Roboto"/>
                <a:ea typeface="Roboto"/>
                <a:cs typeface="Roboto"/>
                <a:sym typeface="Roboto"/>
              </a:rPr>
              <a:t>One of the core principles behind the retreat’s approach to guest satisfaction is maintaining a </a:t>
            </a:r>
            <a:r>
              <a:rPr lang="en-US" sz="2400" b="0" i="1" u="none" strike="noStrike" cap="none" dirty="0">
                <a:solidFill>
                  <a:srgbClr val="000000"/>
                </a:solidFill>
                <a:latin typeface="Roboto"/>
                <a:ea typeface="Roboto"/>
                <a:cs typeface="Roboto"/>
                <a:sym typeface="Roboto"/>
              </a:rPr>
              <a:t>Google</a:t>
            </a:r>
            <a:r>
              <a:rPr lang="en-US" sz="2400" b="0" i="0" u="none" strike="noStrike" cap="none" dirty="0">
                <a:solidFill>
                  <a:srgbClr val="000000"/>
                </a:solidFill>
                <a:latin typeface="Roboto"/>
                <a:ea typeface="Roboto"/>
                <a:cs typeface="Roboto"/>
                <a:sym typeface="Roboto"/>
              </a:rPr>
              <a:t> site for feedback. To make this process as accessible and convenient as possible, the hotel uses the feedback provide by the guests to improve the experience. By encouraging this kind to direct and candid input, the hotel ensures that it remains responsive to th</a:t>
            </a:r>
            <a:r>
              <a:rPr lang="en-US" sz="2400" dirty="0">
                <a:latin typeface="Roboto"/>
                <a:ea typeface="Roboto"/>
                <a:cs typeface="Roboto"/>
                <a:sym typeface="Roboto"/>
              </a:rPr>
              <a:t>e need and desires of its guests, creating a dynamic dialogue that fosters trust and transparency.</a:t>
            </a:r>
            <a:endParaRPr lang="en-US" sz="2400" b="0" i="0" u="none" strike="noStrike" cap="none" dirty="0">
              <a:solidFill>
                <a:srgbClr val="000000"/>
              </a:solidFill>
              <a:latin typeface="Roboto"/>
              <a:ea typeface="Roboto"/>
              <a:cs typeface="Roboto"/>
              <a:sym typeface="Roboto"/>
            </a:endParaRPr>
          </a:p>
          <a:p>
            <a:pPr marL="0" marR="0" lvl="0" indent="0" algn="just" rtl="0">
              <a:lnSpc>
                <a:spcPct val="150000"/>
              </a:lnSpc>
              <a:spcBef>
                <a:spcPts val="0"/>
              </a:spcBef>
              <a:spcAft>
                <a:spcPts val="0"/>
              </a:spcAft>
              <a:buNone/>
            </a:pPr>
            <a:endParaRPr lang="en-US" sz="2400" b="0" i="0" u="none" strike="noStrike" cap="none" dirty="0">
              <a:solidFill>
                <a:srgbClr val="000000"/>
              </a:solidFill>
              <a:latin typeface="Roboto"/>
              <a:ea typeface="Roboto"/>
              <a:cs typeface="Roboto"/>
              <a:sym typeface="Roboto"/>
            </a:endParaRPr>
          </a:p>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Continuous Improvement:</a:t>
            </a:r>
          </a:p>
          <a:p>
            <a:pPr marL="0" marR="0" lvl="0" indent="0" algn="just" rtl="0">
              <a:lnSpc>
                <a:spcPct val="150000"/>
              </a:lnSpc>
              <a:spcBef>
                <a:spcPts val="0"/>
              </a:spcBef>
              <a:spcAft>
                <a:spcPts val="0"/>
              </a:spcAft>
              <a:buNone/>
            </a:pPr>
            <a:r>
              <a:rPr lang="en-US" sz="2400" dirty="0">
                <a:latin typeface="Roboto"/>
                <a:ea typeface="Roboto"/>
                <a:cs typeface="Roboto"/>
                <a:sym typeface="Roboto"/>
              </a:rPr>
              <a:t>The act of gathering feedback is more than just a way to measure guest satisfaction, it is an essential part of the retreat’s ongoing commitment to continuous improvement. Whether it is a suggestion about the quality of services, the comfort of accommodations, or ways to better incorporate sustainability practices, the goal is always to improve the structure’s offerings.</a:t>
            </a:r>
            <a:endParaRPr lang="en-US" sz="2400"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id="{F3F8EDD3-7EE1-1976-7663-5829590DA7D3}"/>
              </a:ext>
            </a:extLst>
          </p:cNvPr>
          <p:cNvSpPr txBox="1"/>
          <p:nvPr/>
        </p:nvSpPr>
        <p:spPr>
          <a:xfrm>
            <a:off x="1030287" y="514244"/>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Monitoring, Evaluation and Financing</a:t>
            </a:r>
            <a:endParaRPr lang="en-US" sz="7200" dirty="0"/>
          </a:p>
        </p:txBody>
      </p:sp>
      <p:sp>
        <p:nvSpPr>
          <p:cNvPr id="113" name="Google Shape;113;p3">
            <a:extLst>
              <a:ext uri="{FF2B5EF4-FFF2-40B4-BE49-F238E27FC236}">
                <a16:creationId xmlns:a16="http://schemas.microsoft.com/office/drawing/2014/main" id="{F4CB854F-09C5-6CA0-DCE4-C0E461743FA3}"/>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4F8F2B24-374D-954E-F14F-3558B4E9DBF4}"/>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38853E2B-61FF-F6BE-B202-D2E11AF1B475}"/>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335039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089CE0AD-1632-D41E-7688-0D830834DE93}"/>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4CF3301F-CF7B-81FF-2F2A-D51615489E67}"/>
              </a:ext>
            </a:extLst>
          </p:cNvPr>
          <p:cNvSpPr/>
          <p:nvPr/>
        </p:nvSpPr>
        <p:spPr>
          <a:xfrm>
            <a:off x="1424293" y="0"/>
            <a:ext cx="13517834" cy="5527538"/>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65EE114C-0AA1-0CF6-A9FF-C97F9EAF2C81}"/>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2" name="Google Shape;112;p3">
            <a:extLst>
              <a:ext uri="{FF2B5EF4-FFF2-40B4-BE49-F238E27FC236}">
                <a16:creationId xmlns:a16="http://schemas.microsoft.com/office/drawing/2014/main" id="{7ED8F766-3497-B184-DA18-C575AA4FADBE}"/>
              </a:ext>
            </a:extLst>
          </p:cNvPr>
          <p:cNvSpPr txBox="1"/>
          <p:nvPr/>
        </p:nvSpPr>
        <p:spPr>
          <a:xfrm>
            <a:off x="1030287" y="514244"/>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Monitoring, Evaluation and Financing</a:t>
            </a:r>
            <a:endParaRPr lang="en-US" sz="7200" dirty="0"/>
          </a:p>
        </p:txBody>
      </p:sp>
      <p:sp>
        <p:nvSpPr>
          <p:cNvPr id="113" name="Google Shape;113;p3">
            <a:extLst>
              <a:ext uri="{FF2B5EF4-FFF2-40B4-BE49-F238E27FC236}">
                <a16:creationId xmlns:a16="http://schemas.microsoft.com/office/drawing/2014/main" id="{30203008-F43F-64EB-1A52-22E413933CDD}"/>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94AAEDC6-8202-F7C1-788D-FADE20B2EEBF}"/>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4046F88E-2D17-C702-604F-16392A844978}"/>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pic>
        <p:nvPicPr>
          <p:cNvPr id="3" name="Immagine 2">
            <a:extLst>
              <a:ext uri="{FF2B5EF4-FFF2-40B4-BE49-F238E27FC236}">
                <a16:creationId xmlns:a16="http://schemas.microsoft.com/office/drawing/2014/main" id="{DB1F979B-1CDD-12FC-B3AC-12984FEE53A0}"/>
              </a:ext>
            </a:extLst>
          </p:cNvPr>
          <p:cNvPicPr>
            <a:picLocks noChangeAspect="1"/>
          </p:cNvPicPr>
          <p:nvPr/>
        </p:nvPicPr>
        <p:blipFill>
          <a:blip r:embed="rId6"/>
          <a:stretch>
            <a:fillRect/>
          </a:stretch>
        </p:blipFill>
        <p:spPr>
          <a:xfrm>
            <a:off x="3007895" y="2022349"/>
            <a:ext cx="11213431" cy="6270116"/>
          </a:xfrm>
          <a:prstGeom prst="rect">
            <a:avLst/>
          </a:prstGeom>
        </p:spPr>
      </p:pic>
    </p:spTree>
    <p:extLst>
      <p:ext uri="{BB962C8B-B14F-4D97-AF65-F5344CB8AC3E}">
        <p14:creationId xmlns:p14="http://schemas.microsoft.com/office/powerpoint/2010/main" val="220515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p:cNvGrpSpPr/>
        <p:nvPr/>
      </p:nvGrpSpPr>
      <p:grpSpPr>
        <a:xfrm>
          <a:off x="0" y="0"/>
          <a:ext cx="0" cy="0"/>
          <a:chOff x="0" y="0"/>
          <a:chExt cx="0" cy="0"/>
        </a:xfrm>
      </p:grpSpPr>
      <p:sp>
        <p:nvSpPr>
          <p:cNvPr id="109" name="Google Shape;109;p3"/>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p:cNvSpPr txBox="1"/>
          <p:nvPr/>
        </p:nvSpPr>
        <p:spPr>
          <a:xfrm>
            <a:off x="1424293" y="2427749"/>
            <a:ext cx="15606114" cy="8200899"/>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endParaRPr lang="en-US" sz="2299" dirty="0">
              <a:latin typeface="Roboto"/>
              <a:ea typeface="Roboto"/>
              <a:cs typeface="Roboto"/>
              <a:sym typeface="Roboto"/>
            </a:endParaRPr>
          </a:p>
          <a:p>
            <a:pPr marR="0" lvl="0" algn="just" rtl="0">
              <a:lnSpc>
                <a:spcPct val="150000"/>
              </a:lnSpc>
              <a:spcBef>
                <a:spcPts val="0"/>
              </a:spcBef>
              <a:spcAft>
                <a:spcPts val="0"/>
              </a:spcAft>
            </a:pPr>
            <a:r>
              <a:rPr lang="en-US" sz="2400" dirty="0">
                <a:latin typeface="Roboto"/>
                <a:ea typeface="Roboto"/>
                <a:cs typeface="Roboto"/>
                <a:sym typeface="Roboto"/>
              </a:rPr>
              <a:t>The </a:t>
            </a:r>
            <a:r>
              <a:rPr lang="en-US" sz="2400" b="1" dirty="0">
                <a:latin typeface="Roboto"/>
                <a:ea typeface="Roboto"/>
                <a:cs typeface="Roboto"/>
                <a:sym typeface="Roboto"/>
              </a:rPr>
              <a:t>primary objectives </a:t>
            </a:r>
            <a:r>
              <a:rPr lang="en-US" sz="2400" dirty="0">
                <a:latin typeface="Roboto"/>
                <a:ea typeface="Roboto"/>
                <a:cs typeface="Roboto"/>
                <a:sym typeface="Roboto"/>
              </a:rPr>
              <a:t>of the initiative are centered around fostering economic growth while also promoting the rich cultural heritage of the local area. By focusing on these important pillars, the initiative aims to create a sustainable future that benefits both the economy and the community. </a:t>
            </a:r>
          </a:p>
          <a:p>
            <a:pPr marR="0" lvl="0" algn="just" rtl="0">
              <a:lnSpc>
                <a:spcPct val="150000"/>
              </a:lnSpc>
              <a:spcBef>
                <a:spcPts val="0"/>
              </a:spcBef>
              <a:spcAft>
                <a:spcPts val="0"/>
              </a:spcAft>
            </a:pPr>
            <a:r>
              <a:rPr lang="en-US" sz="2400" dirty="0">
                <a:latin typeface="Roboto"/>
                <a:ea typeface="Roboto"/>
                <a:cs typeface="Roboto"/>
                <a:sym typeface="Roboto"/>
              </a:rPr>
              <a:t>A </a:t>
            </a:r>
            <a:r>
              <a:rPr lang="en-US" sz="2400" b="1" dirty="0">
                <a:latin typeface="Roboto"/>
                <a:ea typeface="Roboto"/>
                <a:cs typeface="Roboto"/>
                <a:sym typeface="Roboto"/>
              </a:rPr>
              <a:t>key focus </a:t>
            </a:r>
            <a:r>
              <a:rPr lang="en-US" sz="2400" dirty="0">
                <a:latin typeface="Roboto"/>
                <a:ea typeface="Roboto"/>
                <a:cs typeface="Roboto"/>
                <a:sym typeface="Roboto"/>
              </a:rPr>
              <a:t>of the project is placed on advancing economic development, with a strong emphasis on ensuring that this growth is achieved in a way that supports environmental sustainability. The initiative aims to prove that it is possible to grow economically while also respecting and preserving the environment.</a:t>
            </a:r>
          </a:p>
          <a:p>
            <a:pPr marR="0" lvl="0" algn="just" rtl="0">
              <a:lnSpc>
                <a:spcPct val="150000"/>
              </a:lnSpc>
              <a:spcBef>
                <a:spcPts val="0"/>
              </a:spcBef>
              <a:spcAft>
                <a:spcPts val="0"/>
              </a:spcAft>
            </a:pPr>
            <a:r>
              <a:rPr lang="en-US" sz="2400" dirty="0">
                <a:latin typeface="Roboto"/>
                <a:ea typeface="Roboto"/>
                <a:cs typeface="Roboto"/>
                <a:sym typeface="Roboto"/>
              </a:rPr>
              <a:t>The project was initiated by </a:t>
            </a:r>
            <a:r>
              <a:rPr kumimoji="0" lang="en-US" sz="2400" b="0" i="1" u="none" strike="noStrike" kern="0" cap="none" spc="0" normalizeH="0" baseline="0" noProof="0" dirty="0">
                <a:ln>
                  <a:noFill/>
                </a:ln>
                <a:solidFill>
                  <a:srgbClr val="000000"/>
                </a:solidFill>
                <a:effectLst/>
                <a:uLnTx/>
                <a:uFillTx/>
                <a:latin typeface="Roboto"/>
                <a:ea typeface="Roboto"/>
                <a:cs typeface="Roboto"/>
                <a:sym typeface="Roboto"/>
              </a:rPr>
              <a:t>I Carusi </a:t>
            </a:r>
            <a:r>
              <a:rPr kumimoji="0" lang="en-US" sz="2400" b="0" i="1" u="none" strike="noStrike" kern="0" cap="none" spc="0" normalizeH="0" baseline="0" noProof="0" dirty="0" err="1">
                <a:ln>
                  <a:noFill/>
                </a:ln>
                <a:solidFill>
                  <a:srgbClr val="000000"/>
                </a:solidFill>
                <a:effectLst/>
                <a:uLnTx/>
                <a:uFillTx/>
                <a:latin typeface="Roboto"/>
                <a:ea typeface="Roboto"/>
                <a:cs typeface="Roboto"/>
                <a:sym typeface="Roboto"/>
              </a:rPr>
              <a:t>S.s.a</a:t>
            </a:r>
            <a:r>
              <a:rPr kumimoji="0" lang="en-US" sz="2400" b="0" i="1"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US" sz="2400" b="0" u="none" strike="noStrike" kern="0" cap="none" spc="0" normalizeH="0" baseline="0" noProof="0" dirty="0">
                <a:ln>
                  <a:noFill/>
                </a:ln>
                <a:solidFill>
                  <a:srgbClr val="000000"/>
                </a:solidFill>
                <a:effectLst/>
                <a:uLnTx/>
                <a:uFillTx/>
                <a:latin typeface="Roboto"/>
                <a:ea typeface="Roboto"/>
                <a:cs typeface="Roboto"/>
                <a:sym typeface="Roboto"/>
              </a:rPr>
              <a:t>in 2006 and has since become an ongoing effort to contribute positively to the Sicilian territory.</a:t>
            </a:r>
            <a:endParaRPr lang="en-US" sz="2400" dirty="0">
              <a:latin typeface="Roboto"/>
              <a:ea typeface="Roboto"/>
              <a:cs typeface="Roboto"/>
              <a:sym typeface="Roboto"/>
            </a:endParaRPr>
          </a:p>
          <a:p>
            <a:pPr marL="0" marR="0" lvl="0" indent="0" algn="just" rtl="0">
              <a:lnSpc>
                <a:spcPct val="140017"/>
              </a:lnSpc>
              <a:spcBef>
                <a:spcPts val="0"/>
              </a:spcBef>
              <a:spcAft>
                <a:spcPts val="0"/>
              </a:spcAft>
              <a:buNone/>
            </a:pPr>
            <a:endParaRPr lang="en-US" sz="2299" dirty="0">
              <a:latin typeface="Roboto"/>
              <a:ea typeface="Roboto"/>
              <a:cs typeface="Roboto"/>
              <a:sym typeface="Roboto"/>
            </a:endParaRPr>
          </a:p>
          <a:p>
            <a:pPr marL="0" marR="0" lvl="0" indent="0" algn="just" rtl="0">
              <a:lnSpc>
                <a:spcPct val="140017"/>
              </a:lnSpc>
              <a:spcBef>
                <a:spcPts val="0"/>
              </a:spcBef>
              <a:spcAft>
                <a:spcPts val="0"/>
              </a:spcAft>
              <a:buNone/>
            </a:pPr>
            <a:endParaRPr lang="en-US" sz="2299" dirty="0">
              <a:latin typeface="Roboto"/>
              <a:ea typeface="Roboto"/>
              <a:cs typeface="Roboto"/>
              <a:sym typeface="Roboto"/>
            </a:endParaRPr>
          </a:p>
          <a:p>
            <a:pPr marL="0" marR="0" lvl="0" indent="0" algn="just" rtl="0">
              <a:lnSpc>
                <a:spcPct val="140017"/>
              </a:lnSpc>
              <a:spcBef>
                <a:spcPts val="0"/>
              </a:spcBef>
              <a:spcAft>
                <a:spcPts val="0"/>
              </a:spcAft>
              <a:buNone/>
            </a:pPr>
            <a:endParaRPr lang="en-US" sz="2299" dirty="0">
              <a:latin typeface="Roboto"/>
              <a:ea typeface="Roboto"/>
              <a:cs typeface="Roboto"/>
              <a:sym typeface="Roboto"/>
            </a:endParaRPr>
          </a:p>
          <a:p>
            <a:pPr marL="0" marR="0" lvl="0" indent="0" algn="just" rtl="0">
              <a:lnSpc>
                <a:spcPct val="140017"/>
              </a:lnSpc>
              <a:spcBef>
                <a:spcPts val="0"/>
              </a:spcBef>
              <a:spcAft>
                <a:spcPts val="0"/>
              </a:spcAft>
              <a:buNone/>
            </a:pPr>
            <a:endParaRPr lang="en-US" sz="2299" dirty="0">
              <a:latin typeface="Roboto"/>
              <a:ea typeface="Roboto"/>
              <a:cs typeface="Roboto"/>
              <a:sym typeface="Roboto"/>
            </a:endParaRPr>
          </a:p>
          <a:p>
            <a:pPr marL="0" marR="0" lvl="0" indent="0" algn="just" rtl="0">
              <a:lnSpc>
                <a:spcPct val="140017"/>
              </a:lnSpc>
              <a:spcBef>
                <a:spcPts val="0"/>
              </a:spcBef>
              <a:spcAft>
                <a:spcPts val="0"/>
              </a:spcAft>
              <a:buNone/>
            </a:pPr>
            <a:endParaRPr dirty="0"/>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Introduction</a:t>
            </a:r>
            <a:endParaRPr dirty="0"/>
          </a:p>
        </p:txBody>
      </p:sp>
      <p:sp>
        <p:nvSpPr>
          <p:cNvPr id="113" name="Google Shape;113;p3"/>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86782575-12D5-1C85-8DFA-55EC8F723196}"/>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F328A03C-83BA-BE29-C310-5E111B68D852}"/>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8942E37B-1DC1-CF36-9C9C-4E1FADE0FFAF}"/>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254A1517-D58C-75AE-ED4D-A0CEC7A125CF}"/>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F9870CD3-567A-1B6B-76B6-C79E2CCFA05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Replicability and Scalability</a:t>
            </a:r>
            <a:endParaRPr dirty="0"/>
          </a:p>
        </p:txBody>
      </p:sp>
      <p:sp>
        <p:nvSpPr>
          <p:cNvPr id="103" name="Google Shape;103;p2">
            <a:extLst>
              <a:ext uri="{FF2B5EF4-FFF2-40B4-BE49-F238E27FC236}">
                <a16:creationId xmlns:a16="http://schemas.microsoft.com/office/drawing/2014/main" id="{A3874828-A0AA-BD1A-0459-B37EB5015CB5}"/>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07BB8E22-7852-32AA-8A20-3AF9DC40A942}"/>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CE0FF2A8-4917-6BE3-4766-F44A78391096}"/>
              </a:ext>
            </a:extLst>
          </p:cNvPr>
          <p:cNvSpPr txBox="1"/>
          <p:nvPr/>
        </p:nvSpPr>
        <p:spPr>
          <a:xfrm>
            <a:off x="1236518" y="2644388"/>
            <a:ext cx="16230600" cy="5396349"/>
          </a:xfrm>
          <a:prstGeom prst="rect">
            <a:avLst/>
          </a:prstGeom>
          <a:noFill/>
          <a:ln>
            <a:noFill/>
          </a:ln>
        </p:spPr>
        <p:txBody>
          <a:bodyPr spcFirstLastPara="1" wrap="square" lIns="0" tIns="0" rIns="0" bIns="0" anchor="t" anchorCtr="0">
            <a:spAutoFit/>
          </a:bodyPr>
          <a:lstStyle/>
          <a:p>
            <a:pPr algn="ctr">
              <a:lnSpc>
                <a:spcPct val="150000"/>
              </a:lnSpc>
              <a:spcAft>
                <a:spcPts val="800"/>
              </a:spcAft>
            </a:pPr>
            <a:r>
              <a:rPr lang="en-GB" sz="2400" b="1" u="sng" dirty="0">
                <a:latin typeface="Roboto"/>
                <a:ea typeface="Roboto"/>
                <a:cs typeface="Roboto"/>
              </a:rPr>
              <a:t>Transferability and potential for expansion:</a:t>
            </a:r>
          </a:p>
          <a:p>
            <a:pPr algn="ctr">
              <a:lnSpc>
                <a:spcPct val="150000"/>
              </a:lnSpc>
              <a:spcAft>
                <a:spcPts val="800"/>
              </a:spcAft>
            </a:pPr>
            <a:endParaRPr lang="en-GB" sz="2400" b="1" u="sng" dirty="0">
              <a:latin typeface="Roboto"/>
              <a:ea typeface="Roboto"/>
              <a:cs typeface="Roboto"/>
            </a:endParaRPr>
          </a:p>
          <a:p>
            <a:pPr algn="just">
              <a:lnSpc>
                <a:spcPct val="150000"/>
              </a:lnSpc>
              <a:spcAft>
                <a:spcPts val="800"/>
              </a:spcAft>
            </a:pPr>
            <a:r>
              <a:rPr lang="en-GB" sz="2400" dirty="0">
                <a:latin typeface="Roboto"/>
                <a:ea typeface="Roboto"/>
                <a:cs typeface="Roboto"/>
              </a:rPr>
              <a:t>The model’s emphasis on local engagement, sustainable practices, and cultural preservation has the potential to be </a:t>
            </a:r>
            <a:r>
              <a:rPr lang="en-GB" sz="2400" b="1" dirty="0">
                <a:latin typeface="Roboto"/>
                <a:ea typeface="Roboto"/>
                <a:cs typeface="Roboto"/>
              </a:rPr>
              <a:t>replicated</a:t>
            </a:r>
            <a:r>
              <a:rPr lang="en-GB" sz="2400" dirty="0">
                <a:latin typeface="Roboto"/>
                <a:ea typeface="Roboto"/>
                <a:cs typeface="Roboto"/>
              </a:rPr>
              <a:t> in communities across the world. This initiative shows how development can be both sustainable and socially responsible. Moreover, it ensures that the local community is equipped with the skills and knowledge needed to sustain the project over the long term.</a:t>
            </a:r>
          </a:p>
          <a:p>
            <a:pPr algn="just">
              <a:lnSpc>
                <a:spcPct val="150000"/>
              </a:lnSpc>
              <a:spcAft>
                <a:spcPts val="800"/>
              </a:spcAft>
            </a:pPr>
            <a:r>
              <a:rPr lang="en-GB" sz="2400" dirty="0">
                <a:latin typeface="Roboto"/>
                <a:ea typeface="Roboto"/>
                <a:cs typeface="Roboto"/>
              </a:rPr>
              <a:t>The potential for </a:t>
            </a:r>
            <a:r>
              <a:rPr lang="en-GB" sz="2400" b="1" dirty="0">
                <a:latin typeface="Roboto"/>
                <a:ea typeface="Roboto"/>
                <a:cs typeface="Roboto"/>
              </a:rPr>
              <a:t>expanding</a:t>
            </a:r>
            <a:r>
              <a:rPr lang="en-GB" sz="2400" dirty="0">
                <a:latin typeface="Roboto"/>
                <a:ea typeface="Roboto"/>
                <a:cs typeface="Roboto"/>
              </a:rPr>
              <a:t> the </a:t>
            </a:r>
            <a:r>
              <a:rPr lang="en-GB" sz="2400" i="1" dirty="0">
                <a:latin typeface="Roboto"/>
                <a:ea typeface="Roboto"/>
                <a:cs typeface="Roboto"/>
              </a:rPr>
              <a:t>I Carusi </a:t>
            </a:r>
            <a:r>
              <a:rPr lang="en-GB" sz="2400" dirty="0">
                <a:latin typeface="Roboto"/>
                <a:ea typeface="Roboto"/>
                <a:cs typeface="Roboto"/>
              </a:rPr>
              <a:t>model is immense, both within Sicily and on an international scale. In Sicily, there are numerous regions that could benefit from the same approach, each with its own unique cultural heritage and socio-economic challenges. </a:t>
            </a:r>
          </a:p>
        </p:txBody>
      </p:sp>
    </p:spTree>
    <p:extLst>
      <p:ext uri="{BB962C8B-B14F-4D97-AF65-F5344CB8AC3E}">
        <p14:creationId xmlns:p14="http://schemas.microsoft.com/office/powerpoint/2010/main" val="376876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2D922F44-1C44-FFD9-2934-48B73CEE98D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B1ACD488-7D73-186E-27E4-87EBF265012C}"/>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17A73C09-E977-6621-D1A2-6813C15B1671}"/>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5E2A4229-BBF8-56EB-023A-CAC38A9EBBE3}"/>
              </a:ext>
            </a:extLst>
          </p:cNvPr>
          <p:cNvSpPr txBox="1"/>
          <p:nvPr/>
        </p:nvSpPr>
        <p:spPr>
          <a:xfrm>
            <a:off x="1028700" y="2608221"/>
            <a:ext cx="16230600" cy="6656822"/>
          </a:xfrm>
          <a:prstGeom prst="rect">
            <a:avLst/>
          </a:prstGeom>
          <a:noFill/>
          <a:ln>
            <a:noFill/>
          </a:ln>
        </p:spPr>
        <p:txBody>
          <a:bodyPr spcFirstLastPara="1" wrap="square" lIns="0" tIns="0" rIns="0" bIns="0" anchor="t" anchorCtr="0">
            <a:spAutoFit/>
          </a:bodyPr>
          <a:lstStyle/>
          <a:p>
            <a:pPr marL="0" marR="0" lvl="0" indent="0" algn="ctr" rtl="0">
              <a:lnSpc>
                <a:spcPct val="140017"/>
              </a:lnSpc>
              <a:spcBef>
                <a:spcPts val="0"/>
              </a:spcBef>
              <a:spcAft>
                <a:spcPts val="0"/>
              </a:spcAft>
              <a:buNone/>
            </a:pPr>
            <a:r>
              <a:rPr lang="it-IT" sz="2400" b="1" dirty="0">
                <a:latin typeface="Roboto"/>
                <a:ea typeface="Roboto"/>
                <a:cs typeface="Roboto"/>
                <a:sym typeface="Roboto"/>
              </a:rPr>
              <a:t>Sustainability Measures</a:t>
            </a:r>
          </a:p>
          <a:p>
            <a:pPr marL="285750" marR="0" lvl="0" indent="-285750" algn="just" rtl="0">
              <a:lnSpc>
                <a:spcPct val="140017"/>
              </a:lnSpc>
              <a:spcBef>
                <a:spcPts val="0"/>
              </a:spcBef>
              <a:spcAft>
                <a:spcPts val="0"/>
              </a:spcAft>
              <a:buFont typeface="Arial" panose="020B0604020202020204" pitchFamily="34" charset="0"/>
              <a:buChar char="•"/>
            </a:pPr>
            <a:r>
              <a:rPr lang="it-IT" sz="2400" b="1" dirty="0">
                <a:latin typeface="Roboto" panose="02000000000000000000" pitchFamily="2" charset="0"/>
                <a:ea typeface="Roboto" panose="02000000000000000000" pitchFamily="2" charset="0"/>
                <a:cs typeface="Roboto" panose="02000000000000000000" pitchFamily="2" charset="0"/>
              </a:rPr>
              <a:t>Cultural</a:t>
            </a:r>
            <a:r>
              <a:rPr lang="it-IT" sz="2400" dirty="0">
                <a:latin typeface="Roboto" panose="02000000000000000000" pitchFamily="2" charset="0"/>
                <a:ea typeface="Roboto" panose="02000000000000000000" pitchFamily="2" charset="0"/>
                <a:cs typeface="Roboto" panose="02000000000000000000" pitchFamily="2" charset="0"/>
              </a:rPr>
              <a:t>: </a:t>
            </a:r>
            <a:r>
              <a:rPr lang="it-IT" sz="2400" dirty="0" err="1">
                <a:latin typeface="Roboto" panose="02000000000000000000" pitchFamily="2" charset="0"/>
                <a:ea typeface="Roboto" panose="02000000000000000000" pitchFamily="2" charset="0"/>
                <a:cs typeface="Roboto" panose="02000000000000000000" pitchFamily="2" charset="0"/>
              </a:rPr>
              <a:t>Proximity</a:t>
            </a:r>
            <a:r>
              <a:rPr lang="it-IT" sz="2400" dirty="0">
                <a:latin typeface="Roboto" panose="02000000000000000000" pitchFamily="2" charset="0"/>
                <a:ea typeface="Roboto" panose="02000000000000000000" pitchFamily="2" charset="0"/>
                <a:cs typeface="Roboto" panose="02000000000000000000" pitchFamily="2" charset="0"/>
              </a:rPr>
              <a:t> to </a:t>
            </a:r>
            <a:r>
              <a:rPr lang="it-IT" sz="2400" dirty="0" err="1">
                <a:latin typeface="Roboto" panose="02000000000000000000" pitchFamily="2" charset="0"/>
                <a:ea typeface="Roboto" panose="02000000000000000000" pitchFamily="2" charset="0"/>
                <a:cs typeface="Roboto" panose="02000000000000000000" pitchFamily="2" charset="0"/>
              </a:rPr>
              <a:t>Baroque</a:t>
            </a:r>
            <a:r>
              <a:rPr lang="it-IT" sz="2400" dirty="0">
                <a:latin typeface="Roboto" panose="02000000000000000000" pitchFamily="2" charset="0"/>
                <a:ea typeface="Roboto" panose="02000000000000000000" pitchFamily="2" charset="0"/>
                <a:cs typeface="Roboto" panose="02000000000000000000" pitchFamily="2" charset="0"/>
              </a:rPr>
              <a:t> </a:t>
            </a:r>
            <a:r>
              <a:rPr lang="it-IT" sz="2400" dirty="0" err="1">
                <a:latin typeface="Roboto" panose="02000000000000000000" pitchFamily="2" charset="0"/>
                <a:ea typeface="Roboto" panose="02000000000000000000" pitchFamily="2" charset="0"/>
                <a:cs typeface="Roboto" panose="02000000000000000000" pitchFamily="2" charset="0"/>
              </a:rPr>
              <a:t>towns</a:t>
            </a:r>
            <a:r>
              <a:rPr lang="it-IT" sz="2400" dirty="0">
                <a:latin typeface="Roboto" panose="02000000000000000000" pitchFamily="2" charset="0"/>
                <a:ea typeface="Roboto" panose="02000000000000000000" pitchFamily="2" charset="0"/>
                <a:cs typeface="Roboto" panose="02000000000000000000" pitchFamily="2" charset="0"/>
              </a:rPr>
              <a:t>, Etna </a:t>
            </a:r>
            <a:r>
              <a:rPr lang="it-IT" sz="2400" dirty="0" err="1">
                <a:latin typeface="Roboto" panose="02000000000000000000" pitchFamily="2" charset="0"/>
                <a:ea typeface="Roboto" panose="02000000000000000000" pitchFamily="2" charset="0"/>
                <a:cs typeface="Roboto" panose="02000000000000000000" pitchFamily="2" charset="0"/>
              </a:rPr>
              <a:t>volcano</a:t>
            </a:r>
            <a:r>
              <a:rPr lang="it-IT" sz="2400" dirty="0">
                <a:latin typeface="Roboto" panose="02000000000000000000" pitchFamily="2" charset="0"/>
                <a:ea typeface="Roboto" panose="02000000000000000000" pitchFamily="2" charset="0"/>
                <a:cs typeface="Roboto" panose="02000000000000000000" pitchFamily="2" charset="0"/>
              </a:rPr>
              <a:t>, local </a:t>
            </a:r>
            <a:r>
              <a:rPr lang="it-IT" sz="2400" dirty="0" err="1">
                <a:latin typeface="Roboto" panose="02000000000000000000" pitchFamily="2" charset="0"/>
                <a:ea typeface="Roboto" panose="02000000000000000000" pitchFamily="2" charset="0"/>
                <a:cs typeface="Roboto" panose="02000000000000000000" pitchFamily="2" charset="0"/>
              </a:rPr>
              <a:t>heritage</a:t>
            </a:r>
            <a:endParaRPr lang="it-IT" sz="2400" dirty="0">
              <a:latin typeface="Roboto" panose="02000000000000000000" pitchFamily="2" charset="0"/>
              <a:ea typeface="Roboto" panose="02000000000000000000" pitchFamily="2" charset="0"/>
              <a:cs typeface="Roboto" panose="02000000000000000000" pitchFamily="2" charset="0"/>
            </a:endParaRPr>
          </a:p>
          <a:p>
            <a:pPr marL="285750" marR="0" lvl="0" indent="-285750" algn="just" rtl="0">
              <a:lnSpc>
                <a:spcPct val="140017"/>
              </a:lnSpc>
              <a:spcBef>
                <a:spcPts val="0"/>
              </a:spcBef>
              <a:spcAft>
                <a:spcPts val="0"/>
              </a:spcAft>
              <a:buFont typeface="Arial" panose="020B0604020202020204" pitchFamily="34" charset="0"/>
              <a:buChar char="•"/>
            </a:pPr>
            <a:r>
              <a:rPr lang="it-IT" sz="2400" b="1" dirty="0">
                <a:latin typeface="Roboto" panose="02000000000000000000" pitchFamily="2" charset="0"/>
                <a:ea typeface="Roboto" panose="02000000000000000000" pitchFamily="2" charset="0"/>
                <a:cs typeface="Roboto" panose="02000000000000000000" pitchFamily="2" charset="0"/>
              </a:rPr>
              <a:t>Resource</a:t>
            </a:r>
            <a:r>
              <a:rPr lang="it-IT" sz="2400" dirty="0">
                <a:latin typeface="Roboto" panose="02000000000000000000" pitchFamily="2" charset="0"/>
                <a:ea typeface="Roboto" panose="02000000000000000000" pitchFamily="2" charset="0"/>
                <a:cs typeface="Roboto" panose="02000000000000000000" pitchFamily="2" charset="0"/>
              </a:rPr>
              <a:t>: </a:t>
            </a:r>
            <a:r>
              <a:rPr lang="it-IT" sz="2400" dirty="0" err="1">
                <a:latin typeface="Roboto" panose="02000000000000000000" pitchFamily="2" charset="0"/>
                <a:ea typeface="Roboto" panose="02000000000000000000" pitchFamily="2" charset="0"/>
                <a:cs typeface="Roboto" panose="02000000000000000000" pitchFamily="2" charset="0"/>
              </a:rPr>
              <a:t>Organic</a:t>
            </a:r>
            <a:r>
              <a:rPr lang="it-IT" sz="2400" dirty="0">
                <a:latin typeface="Roboto" panose="02000000000000000000" pitchFamily="2" charset="0"/>
                <a:ea typeface="Roboto" panose="02000000000000000000" pitchFamily="2" charset="0"/>
                <a:cs typeface="Roboto" panose="02000000000000000000" pitchFamily="2" charset="0"/>
              </a:rPr>
              <a:t>, local, and </a:t>
            </a:r>
            <a:r>
              <a:rPr lang="it-IT" sz="2400" dirty="0" err="1">
                <a:latin typeface="Roboto" panose="02000000000000000000" pitchFamily="2" charset="0"/>
                <a:ea typeface="Roboto" panose="02000000000000000000" pitchFamily="2" charset="0"/>
                <a:cs typeface="Roboto" panose="02000000000000000000" pitchFamily="2" charset="0"/>
              </a:rPr>
              <a:t>seasnoal</a:t>
            </a:r>
            <a:r>
              <a:rPr lang="it-IT" sz="2400" dirty="0">
                <a:latin typeface="Roboto" panose="02000000000000000000" pitchFamily="2" charset="0"/>
                <a:ea typeface="Roboto" panose="02000000000000000000" pitchFamily="2" charset="0"/>
                <a:cs typeface="Roboto" panose="02000000000000000000" pitchFamily="2" charset="0"/>
              </a:rPr>
              <a:t> food, </a:t>
            </a:r>
            <a:r>
              <a:rPr lang="it-IT" sz="2400" dirty="0" err="1">
                <a:latin typeface="Roboto" panose="02000000000000000000" pitchFamily="2" charset="0"/>
                <a:ea typeface="Roboto" panose="02000000000000000000" pitchFamily="2" charset="0"/>
                <a:cs typeface="Roboto" panose="02000000000000000000" pitchFamily="2" charset="0"/>
              </a:rPr>
              <a:t>reducing</a:t>
            </a:r>
            <a:r>
              <a:rPr lang="it-IT" sz="2400" dirty="0">
                <a:latin typeface="Roboto" panose="02000000000000000000" pitchFamily="2" charset="0"/>
                <a:ea typeface="Roboto" panose="02000000000000000000" pitchFamily="2" charset="0"/>
                <a:cs typeface="Roboto" panose="02000000000000000000" pitchFamily="2" charset="0"/>
              </a:rPr>
              <a:t> environmental impact</a:t>
            </a:r>
          </a:p>
          <a:p>
            <a:pPr marL="285750" marR="0" lvl="0" indent="-285750" algn="just" rtl="0">
              <a:lnSpc>
                <a:spcPct val="140017"/>
              </a:lnSpc>
              <a:spcBef>
                <a:spcPts val="0"/>
              </a:spcBef>
              <a:spcAft>
                <a:spcPts val="0"/>
              </a:spcAft>
              <a:buFont typeface="Arial" panose="020B0604020202020204" pitchFamily="34" charset="0"/>
              <a:buChar char="•"/>
            </a:pPr>
            <a:endParaRPr lang="it-IT" sz="2400" dirty="0">
              <a:latin typeface="Roboto" panose="02000000000000000000" pitchFamily="2" charset="0"/>
              <a:ea typeface="Roboto" panose="02000000000000000000" pitchFamily="2" charset="0"/>
              <a:cs typeface="Roboto" panose="02000000000000000000" pitchFamily="2" charset="0"/>
            </a:endParaRPr>
          </a:p>
          <a:p>
            <a:pPr marL="285750" marR="0" lvl="0" indent="-285750" algn="just" rtl="0">
              <a:lnSpc>
                <a:spcPct val="140017"/>
              </a:lnSpc>
              <a:spcBef>
                <a:spcPts val="0"/>
              </a:spcBef>
              <a:spcAft>
                <a:spcPts val="0"/>
              </a:spcAft>
              <a:buFont typeface="Arial" panose="020B0604020202020204" pitchFamily="34" charset="0"/>
              <a:buChar char="•"/>
            </a:pPr>
            <a:endParaRPr lang="it-IT" sz="2400" dirty="0">
              <a:latin typeface="Roboto" panose="02000000000000000000" pitchFamily="2" charset="0"/>
              <a:ea typeface="Roboto" panose="02000000000000000000" pitchFamily="2" charset="0"/>
              <a:cs typeface="Roboto" panose="02000000000000000000" pitchFamily="2" charset="0"/>
            </a:endParaRPr>
          </a:p>
          <a:p>
            <a:pPr marL="285750" marR="0" lvl="0" indent="-285750" rtl="0">
              <a:lnSpc>
                <a:spcPct val="140017"/>
              </a:lnSpc>
              <a:spcBef>
                <a:spcPts val="0"/>
              </a:spcBef>
              <a:spcAft>
                <a:spcPts val="0"/>
              </a:spcAft>
              <a:buFont typeface="Arial" panose="020B0604020202020204" pitchFamily="34" charset="0"/>
              <a:buChar char="•"/>
            </a:pPr>
            <a:r>
              <a:rPr lang="it-IT" sz="2400" dirty="0">
                <a:latin typeface="Roboto" panose="02000000000000000000" pitchFamily="2" charset="0"/>
                <a:ea typeface="Roboto" panose="02000000000000000000" pitchFamily="2" charset="0"/>
                <a:cs typeface="Roboto" panose="02000000000000000000" pitchFamily="2" charset="0"/>
              </a:rPr>
              <a:t>Media coverage:  </a:t>
            </a:r>
            <a:r>
              <a:rPr lang="it-IT" sz="2400" dirty="0">
                <a:latin typeface="Roboto" panose="02000000000000000000" pitchFamily="2" charset="0"/>
                <a:ea typeface="Roboto" panose="02000000000000000000" pitchFamily="2" charset="0"/>
                <a:cs typeface="Roboto" panose="02000000000000000000" pitchFamily="2" charset="0"/>
                <a:hlinkClick r:id="rId4"/>
              </a:rPr>
              <a:t>https://www.icarusi.it/en/</a:t>
            </a:r>
            <a:r>
              <a:rPr lang="it-IT" sz="2400" dirty="0">
                <a:latin typeface="Roboto" panose="02000000000000000000" pitchFamily="2" charset="0"/>
                <a:ea typeface="Roboto" panose="02000000000000000000" pitchFamily="2" charset="0"/>
                <a:cs typeface="Roboto" panose="02000000000000000000" pitchFamily="2" charset="0"/>
              </a:rPr>
              <a:t> </a:t>
            </a:r>
          </a:p>
          <a:p>
            <a:pPr marL="285750" marR="0" lvl="0" indent="-285750" rtl="0">
              <a:lnSpc>
                <a:spcPct val="140017"/>
              </a:lnSpc>
              <a:spcBef>
                <a:spcPts val="0"/>
              </a:spcBef>
              <a:spcAft>
                <a:spcPts val="0"/>
              </a:spcAft>
              <a:buFont typeface="Arial" panose="020B0604020202020204" pitchFamily="34" charset="0"/>
              <a:buChar char="•"/>
            </a:pPr>
            <a:r>
              <a:rPr lang="it-IT" sz="2400" dirty="0">
                <a:latin typeface="Roboto" panose="02000000000000000000" pitchFamily="2" charset="0"/>
                <a:ea typeface="Roboto" panose="02000000000000000000" pitchFamily="2" charset="0"/>
                <a:cs typeface="Roboto" panose="02000000000000000000" pitchFamily="2" charset="0"/>
              </a:rPr>
              <a:t>Reports/Studies: </a:t>
            </a:r>
            <a:r>
              <a:rPr lang="it-IT" sz="2400" dirty="0">
                <a:latin typeface="Roboto" panose="02000000000000000000" pitchFamily="2" charset="0"/>
                <a:ea typeface="Roboto" panose="02000000000000000000" pitchFamily="2" charset="0"/>
                <a:cs typeface="Roboto" panose="02000000000000000000" pitchFamily="2" charset="0"/>
                <a:hlinkClick r:id="rId5"/>
              </a:rPr>
              <a:t>https://siciliadagustare.com/i-carusi-bio-relais-quando-e-la-connessione-con-la-natura-a-dare-la-carica/</a:t>
            </a:r>
            <a:r>
              <a:rPr lang="it-IT" sz="2400" dirty="0">
                <a:latin typeface="Roboto" panose="02000000000000000000" pitchFamily="2" charset="0"/>
                <a:ea typeface="Roboto" panose="02000000000000000000" pitchFamily="2" charset="0"/>
                <a:cs typeface="Roboto" panose="02000000000000000000" pitchFamily="2" charset="0"/>
              </a:rPr>
              <a:t>  </a:t>
            </a:r>
          </a:p>
          <a:p>
            <a:pPr marL="285750" marR="0" lvl="0" indent="-285750" rtl="0">
              <a:lnSpc>
                <a:spcPct val="140017"/>
              </a:lnSpc>
              <a:spcBef>
                <a:spcPts val="0"/>
              </a:spcBef>
              <a:spcAft>
                <a:spcPts val="0"/>
              </a:spcAft>
              <a:buFont typeface="Arial" panose="020B0604020202020204" pitchFamily="34" charset="0"/>
              <a:buChar char="•"/>
            </a:pPr>
            <a:r>
              <a:rPr lang="it-IT" sz="2400" dirty="0">
                <a:latin typeface="Roboto" panose="02000000000000000000" pitchFamily="2" charset="0"/>
                <a:ea typeface="Roboto" panose="02000000000000000000" pitchFamily="2" charset="0"/>
                <a:cs typeface="Roboto" panose="02000000000000000000" pitchFamily="2" charset="0"/>
              </a:rPr>
              <a:t>Testimonials: </a:t>
            </a:r>
            <a:r>
              <a:rPr lang="it-IT" sz="2400" dirty="0">
                <a:latin typeface="Roboto" panose="02000000000000000000" pitchFamily="2" charset="0"/>
                <a:ea typeface="Roboto" panose="02000000000000000000" pitchFamily="2" charset="0"/>
                <a:cs typeface="Roboto" panose="02000000000000000000" pitchFamily="2" charset="0"/>
                <a:hlinkClick r:id="rId6"/>
              </a:rPr>
              <a:t>https://www.tripadvisor.it/Hotel_Review-g12501328-d21160197-Reviews-I_Carusi_Bio_Relais-Lido_di_Noto_Noto_Province_of_Syracuse_Sicily.html</a:t>
            </a:r>
            <a:r>
              <a:rPr lang="it-IT" sz="2400" dirty="0">
                <a:latin typeface="Roboto" panose="02000000000000000000" pitchFamily="2" charset="0"/>
                <a:ea typeface="Roboto" panose="02000000000000000000" pitchFamily="2" charset="0"/>
                <a:cs typeface="Roboto" panose="02000000000000000000" pitchFamily="2" charset="0"/>
              </a:rPr>
              <a:t> </a:t>
            </a:r>
          </a:p>
          <a:p>
            <a:pPr marL="285750" marR="0" lvl="0" indent="-285750" algn="just" rtl="0">
              <a:lnSpc>
                <a:spcPct val="140017"/>
              </a:lnSpc>
              <a:spcBef>
                <a:spcPts val="0"/>
              </a:spcBef>
              <a:spcAft>
                <a:spcPts val="0"/>
              </a:spcAft>
              <a:buFont typeface="Arial" panose="020B0604020202020204" pitchFamily="34" charset="0"/>
              <a:buChar char="•"/>
            </a:pPr>
            <a:endParaRPr sz="2300" dirty="0">
              <a:latin typeface="Roboto" panose="02000000000000000000" pitchFamily="2" charset="0"/>
              <a:ea typeface="Roboto" panose="02000000000000000000" pitchFamily="2" charset="0"/>
              <a:cs typeface="Roboto" panose="02000000000000000000" pitchFamily="2" charset="0"/>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id="{E2FC0ABE-13EC-8C79-1A3D-D7E8938D57B6}"/>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Key </a:t>
            </a:r>
            <a:r>
              <a:rPr lang="en-US" sz="7000" b="1" i="0" u="none" strike="noStrike" cap="none" dirty="0" err="1">
                <a:solidFill>
                  <a:srgbClr val="6550A3"/>
                </a:solidFill>
                <a:latin typeface="Roboto"/>
                <a:ea typeface="Roboto"/>
                <a:cs typeface="Roboto"/>
                <a:sym typeface="Roboto"/>
              </a:rPr>
              <a:t>Conclusions&amp;Takeaways</a:t>
            </a:r>
            <a:endParaRPr dirty="0"/>
          </a:p>
        </p:txBody>
      </p:sp>
      <p:sp>
        <p:nvSpPr>
          <p:cNvPr id="113" name="Google Shape;113;p3">
            <a:extLst>
              <a:ext uri="{FF2B5EF4-FFF2-40B4-BE49-F238E27FC236}">
                <a16:creationId xmlns:a16="http://schemas.microsoft.com/office/drawing/2014/main" id="{55BC7190-20BF-9981-751F-AF6ACAE03440}"/>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7">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932AC311-5D77-2B04-A143-571C85F1A75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8">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75321FC4-EE3B-FECC-36A9-8FE5C74CE049}"/>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97103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129"/>
        <p:cNvGrpSpPr/>
        <p:nvPr/>
      </p:nvGrpSpPr>
      <p:grpSpPr>
        <a:xfrm>
          <a:off x="0" y="0"/>
          <a:ext cx="0" cy="0"/>
          <a:chOff x="0" y="0"/>
          <a:chExt cx="0" cy="0"/>
        </a:xfrm>
      </p:grpSpPr>
      <p:sp>
        <p:nvSpPr>
          <p:cNvPr id="130" name="Google Shape;130;p5"/>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31" name="Google Shape;131;p5"/>
          <p:cNvSpPr txBox="1"/>
          <p:nvPr/>
        </p:nvSpPr>
        <p:spPr>
          <a:xfrm>
            <a:off x="3566240" y="3907425"/>
            <a:ext cx="11155519" cy="2406650"/>
          </a:xfrm>
          <a:prstGeom prst="rect">
            <a:avLst/>
          </a:prstGeom>
          <a:noFill/>
          <a:ln>
            <a:noFill/>
          </a:ln>
        </p:spPr>
        <p:txBody>
          <a:bodyPr spcFirstLastPara="1" wrap="square" lIns="0" tIns="0" rIns="0" bIns="0" anchor="t" anchorCtr="0">
            <a:spAutoFit/>
          </a:bodyPr>
          <a:lstStyle/>
          <a:p>
            <a:pPr marL="0" marR="0" lvl="0" indent="0" algn="ctr" rtl="0">
              <a:lnSpc>
                <a:spcPct val="140002"/>
              </a:lnSpc>
              <a:spcBef>
                <a:spcPts val="0"/>
              </a:spcBef>
              <a:spcAft>
                <a:spcPts val="0"/>
              </a:spcAft>
              <a:buNone/>
            </a:pPr>
            <a:r>
              <a:rPr lang="en-US" sz="13999" b="1" i="0" u="none" strike="noStrike" cap="none">
                <a:solidFill>
                  <a:srgbClr val="6550A3"/>
                </a:solidFill>
                <a:latin typeface="Roboto"/>
                <a:ea typeface="Roboto"/>
                <a:cs typeface="Roboto"/>
                <a:sym typeface="Roboto"/>
              </a:rPr>
              <a:t>Thank You !</a:t>
            </a:r>
            <a:endParaRPr/>
          </a:p>
        </p:txBody>
      </p:sp>
      <p:sp>
        <p:nvSpPr>
          <p:cNvPr id="132" name="Google Shape;132;p5"/>
          <p:cNvSpPr/>
          <p:nvPr/>
        </p:nvSpPr>
        <p:spPr>
          <a:xfrm>
            <a:off x="5770504" y="1860267"/>
            <a:ext cx="6254426" cy="1120196"/>
          </a:xfrm>
          <a:custGeom>
            <a:avLst/>
            <a:gdLst/>
            <a:ahLst/>
            <a:cxnLst/>
            <a:rect l="l" t="t" r="r" b="b"/>
            <a:pathLst>
              <a:path w="6254426" h="1120196" extrusionOk="0">
                <a:moveTo>
                  <a:pt x="0" y="0"/>
                </a:moveTo>
                <a:lnTo>
                  <a:pt x="6254426" y="0"/>
                </a:lnTo>
                <a:lnTo>
                  <a:pt x="6254426" y="1120196"/>
                </a:lnTo>
                <a:lnTo>
                  <a:pt x="0" y="1120196"/>
                </a:lnTo>
                <a:lnTo>
                  <a:pt x="0" y="0"/>
                </a:lnTo>
                <a:close/>
              </a:path>
            </a:pathLst>
          </a:custGeom>
          <a:blipFill rotWithShape="1">
            <a:blip r:embed="rId4">
              <a:alphaModFix/>
            </a:blip>
            <a:stretch>
              <a:fillRect/>
            </a:stretch>
          </a:blipFill>
          <a:ln>
            <a:noFill/>
          </a:ln>
        </p:spPr>
        <p:txBody>
          <a:bodyPr/>
          <a:lstStyle/>
          <a:p>
            <a:endParaRPr lang="en-US"/>
          </a:p>
        </p:txBody>
      </p:sp>
      <p:sp>
        <p:nvSpPr>
          <p:cNvPr id="133" name="Google Shape;133;p5"/>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5">
              <a:alphaModFix/>
            </a:blip>
            <a:stretch>
              <a:fillRect t="-42947"/>
            </a:stretch>
          </a:blipFill>
          <a:ln>
            <a:noFill/>
          </a:ln>
        </p:spPr>
        <p:txBody>
          <a:bodyPr/>
          <a:lstStyle/>
          <a:p>
            <a:endParaRPr lang="en-US"/>
          </a:p>
        </p:txBody>
      </p:sp>
      <p:sp>
        <p:nvSpPr>
          <p:cNvPr id="134" name="Google Shape;134;p5"/>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6">
              <a:alphaModFix/>
            </a:blip>
            <a:stretch>
              <a:fillRect/>
            </a:stretch>
          </a:blipFill>
          <a:ln>
            <a:noFill/>
          </a:ln>
        </p:spPr>
        <p:txBody>
          <a:bodyPr/>
          <a:lstStyle/>
          <a:p>
            <a:endParaRPr lang="en-US"/>
          </a:p>
        </p:txBody>
      </p:sp>
      <p:sp>
        <p:nvSpPr>
          <p:cNvPr id="135" name="Google Shape;135;p5"/>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7A824D35-1D46-3BB6-6253-782D7CBDB79A}"/>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0D0E7778-9DEB-EF90-BD4B-BA373AF9A175}"/>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2BC347D6-43BD-EA9C-A94A-B49C23CCEA45}"/>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618292FD-19CB-B84B-3574-859FAA2F1335}"/>
              </a:ext>
            </a:extLst>
          </p:cNvPr>
          <p:cNvSpPr txBox="1"/>
          <p:nvPr/>
        </p:nvSpPr>
        <p:spPr>
          <a:xfrm>
            <a:off x="1482823" y="3081707"/>
            <a:ext cx="14925174" cy="4868640"/>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endParaRPr lang="en-US" sz="2299" dirty="0">
              <a:latin typeface="Roboto"/>
              <a:ea typeface="Roboto"/>
              <a:cs typeface="Roboto"/>
              <a:sym typeface="Roboto"/>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1" u="none" strike="noStrike" kern="0" cap="none" spc="0" normalizeH="0" baseline="0" noProof="0" dirty="0">
                <a:ln>
                  <a:noFill/>
                </a:ln>
                <a:solidFill>
                  <a:srgbClr val="000000"/>
                </a:solidFill>
                <a:effectLst/>
                <a:uLnTx/>
                <a:uFillTx/>
                <a:latin typeface="Roboto"/>
                <a:ea typeface="Roboto"/>
                <a:cs typeface="Roboto"/>
                <a:sym typeface="Roboto"/>
              </a:rPr>
              <a:t>I Carusi </a:t>
            </a:r>
            <a:r>
              <a:rPr kumimoji="0" lang="en-US" sz="2400" b="0" i="0" u="none" strike="noStrike" kern="0" cap="none" spc="0" normalizeH="0" baseline="0" noProof="0" dirty="0">
                <a:ln>
                  <a:noFill/>
                </a:ln>
                <a:solidFill>
                  <a:srgbClr val="000000"/>
                </a:solidFill>
                <a:effectLst/>
                <a:uLnTx/>
                <a:uFillTx/>
                <a:latin typeface="Roboto"/>
                <a:ea typeface="Roboto"/>
                <a:cs typeface="Roboto"/>
                <a:sym typeface="Roboto"/>
              </a:rPr>
              <a:t>is a social and cultural initiative aimed at addressing youth unemployment, preserving local traditions, and revitalizing communities in Sicily. By engaging young people with their rich cultural heritage, the hotel not only helps empower them but also encourages entrepreneurship and sustainable development. </a:t>
            </a:r>
            <a:r>
              <a:rPr kumimoji="0" lang="en-US" sz="2400" b="1" i="0" u="none" strike="noStrike" kern="0" cap="none" spc="0" normalizeH="0" baseline="0" noProof="0" dirty="0">
                <a:ln>
                  <a:noFill/>
                </a:ln>
                <a:solidFill>
                  <a:srgbClr val="000000"/>
                </a:solidFill>
                <a:effectLst/>
                <a:uLnTx/>
                <a:uFillTx/>
                <a:latin typeface="Roboto"/>
                <a:ea typeface="Roboto"/>
                <a:cs typeface="Roboto"/>
                <a:sym typeface="Roboto"/>
              </a:rPr>
              <a:t>The goal </a:t>
            </a:r>
            <a:r>
              <a:rPr kumimoji="0" lang="en-US" sz="2400" b="0" i="0" u="none" strike="noStrike" kern="0" cap="none" spc="0" normalizeH="0" baseline="0" noProof="0" dirty="0">
                <a:ln>
                  <a:noFill/>
                </a:ln>
                <a:solidFill>
                  <a:srgbClr val="000000"/>
                </a:solidFill>
                <a:effectLst/>
                <a:uLnTx/>
                <a:uFillTx/>
                <a:latin typeface="Roboto"/>
                <a:ea typeface="Roboto"/>
                <a:cs typeface="Roboto"/>
                <a:sym typeface="Roboto"/>
              </a:rPr>
              <a:t>is to create a bridge between the younger generation and the tradition skills, crafts, and values that form the foundation of the region’s identify, all while fostering economic growth though sustainable practices. In fact, in the buildings, everything is designed to be eco-sustainable and reduce the environmental impact to a minimum.</a:t>
            </a:r>
            <a:endParaRPr sz="2400"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id="{AB8C64CA-26A9-0608-82B7-78AF49AFBE4F}"/>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Introduction</a:t>
            </a:r>
            <a:endParaRPr dirty="0"/>
          </a:p>
        </p:txBody>
      </p:sp>
      <p:sp>
        <p:nvSpPr>
          <p:cNvPr id="113" name="Google Shape;113;p3">
            <a:extLst>
              <a:ext uri="{FF2B5EF4-FFF2-40B4-BE49-F238E27FC236}">
                <a16:creationId xmlns:a16="http://schemas.microsoft.com/office/drawing/2014/main" id="{D543CEFA-F528-0C2F-EEE3-59CC4038D3F1}"/>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043F6541-011D-ADF5-2A13-899603D46C37}"/>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BDA998D6-1089-CA64-7FE6-6C65D416F2A0}"/>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21220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DFCBD77F-26FD-5ABE-012F-564B149B3BDF}"/>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7EA925DB-BD11-55D3-8246-69B8ED0BEE68}"/>
              </a:ext>
            </a:extLst>
          </p:cNvPr>
          <p:cNvSpPr/>
          <p:nvPr/>
        </p:nvSpPr>
        <p:spPr>
          <a:xfrm>
            <a:off x="1425880" y="-221937"/>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38FB4F3F-0A56-F998-CCE4-345984EC8ACC}"/>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A08BB899-F146-14DA-3BBA-EF61189096D3}"/>
              </a:ext>
            </a:extLst>
          </p:cNvPr>
          <p:cNvSpPr txBox="1"/>
          <p:nvPr/>
        </p:nvSpPr>
        <p:spPr>
          <a:xfrm>
            <a:off x="1482823" y="3787241"/>
            <a:ext cx="14925174" cy="3102388"/>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400" dirty="0">
                <a:latin typeface="Roboto"/>
                <a:ea typeface="Roboto"/>
                <a:cs typeface="Roboto"/>
                <a:sym typeface="Roboto"/>
              </a:rPr>
              <a:t>The boutique hotel operates on </a:t>
            </a:r>
            <a:r>
              <a:rPr lang="en-US" sz="2400" b="1" dirty="0">
                <a:latin typeface="Roboto"/>
                <a:ea typeface="Roboto"/>
                <a:cs typeface="Roboto"/>
                <a:sym typeface="Roboto"/>
              </a:rPr>
              <a:t>clean energy</a:t>
            </a:r>
            <a:r>
              <a:rPr lang="en-US" sz="2400" dirty="0">
                <a:latin typeface="Roboto"/>
                <a:ea typeface="Roboto"/>
                <a:cs typeface="Roboto"/>
                <a:sym typeface="Roboto"/>
              </a:rPr>
              <a:t>, ensuring that guests enjoy all the comforts of modern living without contributing to global warming. The energy required for the building is provided by state-of-the-art solar panel technology. Additionally, heating and air-conditioning systems rely on natural energy, sourced from the photovoltaic installation on the roof. Wastewater is filtered and repurposed for irrigation, contributing to waste reduction and creating a sustainable, closed-loop system that minimizes consumption and benefits the environment.</a:t>
            </a:r>
            <a:endParaRPr sz="2400"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id="{C65E6DEC-9549-D4FB-22E4-0E98F91F249E}"/>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Introduction</a:t>
            </a:r>
            <a:endParaRPr dirty="0"/>
          </a:p>
        </p:txBody>
      </p:sp>
      <p:sp>
        <p:nvSpPr>
          <p:cNvPr id="113" name="Google Shape;113;p3">
            <a:extLst>
              <a:ext uri="{FF2B5EF4-FFF2-40B4-BE49-F238E27FC236}">
                <a16:creationId xmlns:a16="http://schemas.microsoft.com/office/drawing/2014/main" id="{A11AD35F-02DD-3C44-8298-CDEC85D9059C}"/>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B8D78C2A-67F9-BDA0-6929-3B5B3107E685}"/>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882053CC-86A2-8D9C-80C0-3B1DD1CD56FE}"/>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349759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62085AE3-6778-D26B-7339-3FDC35B7E3A0}"/>
            </a:ext>
          </a:extLst>
        </p:cNvPr>
        <p:cNvGrpSpPr/>
        <p:nvPr/>
      </p:nvGrpSpPr>
      <p:grpSpPr>
        <a:xfrm>
          <a:off x="0" y="0"/>
          <a:ext cx="0" cy="0"/>
          <a:chOff x="0" y="0"/>
          <a:chExt cx="0" cy="0"/>
        </a:xfrm>
      </p:grpSpPr>
      <p:sp>
        <p:nvSpPr>
          <p:cNvPr id="110" name="Google Shape;110;p3">
            <a:extLst>
              <a:ext uri="{FF2B5EF4-FFF2-40B4-BE49-F238E27FC236}">
                <a16:creationId xmlns:a16="http://schemas.microsoft.com/office/drawing/2014/main" id="{A1066CE0-B83D-2CCD-A61C-0F2E5374D64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9F5F401B-1655-9B2B-EF94-702CB4A4DD2A}"/>
              </a:ext>
            </a:extLst>
          </p:cNvPr>
          <p:cNvSpPr txBox="1"/>
          <p:nvPr/>
        </p:nvSpPr>
        <p:spPr>
          <a:xfrm>
            <a:off x="773443" y="1283466"/>
            <a:ext cx="16230600" cy="855619"/>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endParaRPr dirty="0"/>
          </a:p>
          <a:p>
            <a:pPr marL="0" marR="0" lvl="0" indent="0" algn="ctr" rtl="0">
              <a:lnSpc>
                <a:spcPct val="150000"/>
              </a:lnSpc>
              <a:spcBef>
                <a:spcPts val="0"/>
              </a:spcBef>
              <a:spcAft>
                <a:spcPts val="0"/>
              </a:spcAft>
              <a:buNone/>
            </a:pPr>
            <a:r>
              <a:rPr lang="en-US" sz="2400" b="1" dirty="0">
                <a:latin typeface="Roboto"/>
                <a:ea typeface="Roboto"/>
                <a:cs typeface="Roboto"/>
                <a:sym typeface="Roboto"/>
              </a:rPr>
              <a:t>Activities involved:</a:t>
            </a:r>
          </a:p>
        </p:txBody>
      </p:sp>
      <p:sp>
        <p:nvSpPr>
          <p:cNvPr id="112" name="Google Shape;112;p3">
            <a:extLst>
              <a:ext uri="{FF2B5EF4-FFF2-40B4-BE49-F238E27FC236}">
                <a16:creationId xmlns:a16="http://schemas.microsoft.com/office/drawing/2014/main" id="{AEADFA0B-0FFB-72A1-D875-3B21BD717638}"/>
              </a:ext>
            </a:extLst>
          </p:cNvPr>
          <p:cNvSpPr txBox="1"/>
          <p:nvPr/>
        </p:nvSpPr>
        <p:spPr>
          <a:xfrm>
            <a:off x="1028700" y="72845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id="{D8B8EB14-00FA-95F8-7CEC-A418D72BFEFC}"/>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3">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CBF02356-AACC-49DE-4283-6BC8DE8D63B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4">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CFC3C789-EEE6-EFD9-FF6A-C8AB7D303933}"/>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grpSp>
        <p:nvGrpSpPr>
          <p:cNvPr id="2" name="Google Shape;183;p25">
            <a:extLst>
              <a:ext uri="{FF2B5EF4-FFF2-40B4-BE49-F238E27FC236}">
                <a16:creationId xmlns:a16="http://schemas.microsoft.com/office/drawing/2014/main" id="{3E2D181A-73DA-20BE-EAF7-F752483E8B94}"/>
              </a:ext>
            </a:extLst>
          </p:cNvPr>
          <p:cNvGrpSpPr/>
          <p:nvPr/>
        </p:nvGrpSpPr>
        <p:grpSpPr>
          <a:xfrm>
            <a:off x="374073" y="2139086"/>
            <a:ext cx="17470254" cy="5916640"/>
            <a:chOff x="7608" y="1636663"/>
            <a:chExt cx="9565909" cy="3512887"/>
          </a:xfrm>
        </p:grpSpPr>
        <p:sp>
          <p:nvSpPr>
            <p:cNvPr id="3" name="Google Shape;184;p25">
              <a:extLst>
                <a:ext uri="{FF2B5EF4-FFF2-40B4-BE49-F238E27FC236}">
                  <a16:creationId xmlns:a16="http://schemas.microsoft.com/office/drawing/2014/main" id="{D5F72429-2F06-B331-9873-4AA37A6C6298}"/>
                </a:ext>
              </a:extLst>
            </p:cNvPr>
            <p:cNvSpPr/>
            <p:nvPr/>
          </p:nvSpPr>
          <p:spPr>
            <a:xfrm>
              <a:off x="7608" y="1636663"/>
              <a:ext cx="2916435" cy="1039641"/>
            </a:xfrm>
            <a:prstGeom prst="rect">
              <a:avLst/>
            </a:prstGeom>
            <a:solidFill>
              <a:srgbClr val="89BE93"/>
            </a:solidFill>
            <a:ln w="25400" cap="flat" cmpd="sng">
              <a:solidFill>
                <a:srgbClr val="89B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85;p25">
              <a:extLst>
                <a:ext uri="{FF2B5EF4-FFF2-40B4-BE49-F238E27FC236}">
                  <a16:creationId xmlns:a16="http://schemas.microsoft.com/office/drawing/2014/main" id="{B04F5300-5BED-4BAC-130E-EADDBD0BABC4}"/>
                </a:ext>
              </a:extLst>
            </p:cNvPr>
            <p:cNvSpPr txBox="1"/>
            <p:nvPr/>
          </p:nvSpPr>
          <p:spPr>
            <a:xfrm>
              <a:off x="7608" y="1636663"/>
              <a:ext cx="2916435" cy="1039641"/>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1" dirty="0">
                  <a:solidFill>
                    <a:schemeClr val="lt1"/>
                  </a:solidFill>
                  <a:latin typeface="Roboto" panose="02000000000000000000" pitchFamily="2" charset="0"/>
                  <a:ea typeface="Roboto" panose="02000000000000000000" pitchFamily="2" charset="0"/>
                  <a:cs typeface="Roboto" panose="02000000000000000000" pitchFamily="2" charset="0"/>
                </a:rPr>
                <a:t>Sensory experience</a:t>
              </a:r>
              <a:endParaRPr sz="2400" b="1" dirty="0">
                <a:solidFill>
                  <a:schemeClr val="lt1"/>
                </a:solidFill>
                <a:latin typeface="Roboto" panose="02000000000000000000" pitchFamily="2" charset="0"/>
                <a:ea typeface="Roboto" panose="02000000000000000000" pitchFamily="2" charset="0"/>
                <a:cs typeface="Roboto" panose="02000000000000000000" pitchFamily="2" charset="0"/>
              </a:endParaRPr>
            </a:p>
          </p:txBody>
        </p:sp>
        <p:sp>
          <p:nvSpPr>
            <p:cNvPr id="5" name="Google Shape;186;p25">
              <a:extLst>
                <a:ext uri="{FF2B5EF4-FFF2-40B4-BE49-F238E27FC236}">
                  <a16:creationId xmlns:a16="http://schemas.microsoft.com/office/drawing/2014/main" id="{72D73420-EB00-13D0-293C-CBF814CAC0D1}"/>
                </a:ext>
              </a:extLst>
            </p:cNvPr>
            <p:cNvSpPr/>
            <p:nvPr/>
          </p:nvSpPr>
          <p:spPr>
            <a:xfrm>
              <a:off x="7608" y="2676305"/>
              <a:ext cx="2916435" cy="2473245"/>
            </a:xfrm>
            <a:prstGeom prst="rect">
              <a:avLst/>
            </a:prstGeom>
            <a:noFill/>
            <a:ln w="25400" cap="flat" cmpd="sng">
              <a:solidFill>
                <a:srgbClr val="89BE9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7;p25">
              <a:extLst>
                <a:ext uri="{FF2B5EF4-FFF2-40B4-BE49-F238E27FC236}">
                  <a16:creationId xmlns:a16="http://schemas.microsoft.com/office/drawing/2014/main" id="{B03FD763-D0DA-7B8F-2CBB-72ADE1B887F8}"/>
                </a:ext>
              </a:extLst>
            </p:cNvPr>
            <p:cNvSpPr txBox="1"/>
            <p:nvPr/>
          </p:nvSpPr>
          <p:spPr>
            <a:xfrm>
              <a:off x="7608" y="2676305"/>
              <a:ext cx="2916435" cy="2473245"/>
            </a:xfrm>
            <a:prstGeom prst="rect">
              <a:avLst/>
            </a:prstGeom>
            <a:noFill/>
            <a:ln>
              <a:noFill/>
            </a:ln>
          </p:spPr>
          <p:txBody>
            <a:bodyPr spcFirstLastPara="1" wrap="square" lIns="90675" tIns="90675" rIns="120900" bIns="136000" anchor="t" anchorCtr="0">
              <a:noAutofit/>
            </a:bodyPr>
            <a:lstStyle/>
            <a:p>
              <a:pPr marR="0" lvl="1" algn="just" rtl="0">
                <a:lnSpc>
                  <a:spcPct val="150000"/>
                </a:lnSpc>
                <a:spcBef>
                  <a:spcPts val="0"/>
                </a:spcBef>
                <a:spcAft>
                  <a:spcPts val="0"/>
                </a:spcAft>
                <a:buClr>
                  <a:srgbClr val="000000"/>
                </a:buClr>
                <a:buSzPts val="1700"/>
              </a:pP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These are educational sessions focused on exploring the Sicilian environment. Young people not only reconnect with their cultural roots but also learn more about rue, helichrysum and salvia plants through an eco-friendly method.</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7" name="Google Shape;188;p25">
              <a:extLst>
                <a:ext uri="{FF2B5EF4-FFF2-40B4-BE49-F238E27FC236}">
                  <a16:creationId xmlns:a16="http://schemas.microsoft.com/office/drawing/2014/main" id="{F07CDAC9-19DD-A3C0-2596-849CAE41EA5F}"/>
                </a:ext>
              </a:extLst>
            </p:cNvPr>
            <p:cNvSpPr/>
            <p:nvPr/>
          </p:nvSpPr>
          <p:spPr>
            <a:xfrm>
              <a:off x="3332345" y="1636663"/>
              <a:ext cx="2916435" cy="1039641"/>
            </a:xfrm>
            <a:prstGeom prst="rect">
              <a:avLst/>
            </a:prstGeom>
            <a:solidFill>
              <a:srgbClr val="00507A"/>
            </a:solidFill>
            <a:ln w="25400" cap="flat" cmpd="sng">
              <a:solidFill>
                <a:srgbClr val="0050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9;p25">
              <a:extLst>
                <a:ext uri="{FF2B5EF4-FFF2-40B4-BE49-F238E27FC236}">
                  <a16:creationId xmlns:a16="http://schemas.microsoft.com/office/drawing/2014/main" id="{6C876174-6EFA-CD42-09A4-51B93407212E}"/>
                </a:ext>
              </a:extLst>
            </p:cNvPr>
            <p:cNvSpPr txBox="1"/>
            <p:nvPr/>
          </p:nvSpPr>
          <p:spPr>
            <a:xfrm>
              <a:off x="3332345" y="1636663"/>
              <a:ext cx="2916435" cy="1039641"/>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1"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Cultural Events</a:t>
              </a:r>
              <a:endParaRPr sz="2400" b="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9" name="Google Shape;190;p25">
              <a:extLst>
                <a:ext uri="{FF2B5EF4-FFF2-40B4-BE49-F238E27FC236}">
                  <a16:creationId xmlns:a16="http://schemas.microsoft.com/office/drawing/2014/main" id="{8A95C2DD-C15E-C440-7DA6-D124529EB88C}"/>
                </a:ext>
              </a:extLst>
            </p:cNvPr>
            <p:cNvSpPr/>
            <p:nvPr/>
          </p:nvSpPr>
          <p:spPr>
            <a:xfrm>
              <a:off x="3332345" y="2676305"/>
              <a:ext cx="2916435" cy="2473245"/>
            </a:xfrm>
            <a:prstGeom prst="rect">
              <a:avLst/>
            </a:prstGeom>
            <a:noFill/>
            <a:ln w="25400" cap="flat" cmpd="sng">
              <a:solidFill>
                <a:srgbClr val="00507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1;p25">
              <a:extLst>
                <a:ext uri="{FF2B5EF4-FFF2-40B4-BE49-F238E27FC236}">
                  <a16:creationId xmlns:a16="http://schemas.microsoft.com/office/drawing/2014/main" id="{5D04BF19-2DBE-027C-7D07-8B6192FC7900}"/>
                </a:ext>
              </a:extLst>
            </p:cNvPr>
            <p:cNvSpPr txBox="1"/>
            <p:nvPr/>
          </p:nvSpPr>
          <p:spPr>
            <a:xfrm>
              <a:off x="3319304" y="2676304"/>
              <a:ext cx="2916435" cy="2473245"/>
            </a:xfrm>
            <a:prstGeom prst="rect">
              <a:avLst/>
            </a:prstGeom>
            <a:noFill/>
            <a:ln>
              <a:noFill/>
            </a:ln>
          </p:spPr>
          <p:txBody>
            <a:bodyPr spcFirstLastPara="1" wrap="square" lIns="90675" tIns="90675" rIns="120900" bIns="136000" anchor="t" anchorCtr="0">
              <a:noAutofit/>
            </a:bodyPr>
            <a:lstStyle/>
            <a:p>
              <a:pPr marR="0" lvl="1" algn="just" rtl="0">
                <a:lnSpc>
                  <a:spcPct val="150000"/>
                </a:lnSpc>
                <a:spcBef>
                  <a:spcPts val="0"/>
                </a:spcBef>
                <a:spcAft>
                  <a:spcPts val="0"/>
                </a:spcAft>
                <a:buClr>
                  <a:srgbClr val="000000"/>
                </a:buClr>
                <a:buSzPts val="1700"/>
              </a:pP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The strategic position of the boutique hotel can help to reach the Baroque towns in the south-eastern Sicily </a:t>
              </a:r>
              <a:r>
                <a:rPr lang="en-US" sz="2400" dirty="0">
                  <a:latin typeface="Roboto" panose="02000000000000000000" pitchFamily="2" charset="0"/>
                  <a:ea typeface="Roboto" panose="02000000000000000000" pitchFamily="2" charset="0"/>
                  <a:cs typeface="Roboto" panose="02000000000000000000" pitchFamily="2" charset="0"/>
                </a:rPr>
                <a:t>giving the possibility to the guest to </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celebrate Sicilian traditions and know about the cultural heritage.</a:t>
              </a:r>
              <a:endParaRPr sz="2000" dirty="0">
                <a:latin typeface="Roboto" panose="02000000000000000000" pitchFamily="2" charset="0"/>
                <a:ea typeface="Roboto" panose="02000000000000000000" pitchFamily="2" charset="0"/>
                <a:cs typeface="Roboto" panose="02000000000000000000" pitchFamily="2" charset="0"/>
              </a:endParaRPr>
            </a:p>
          </p:txBody>
        </p:sp>
        <p:sp>
          <p:nvSpPr>
            <p:cNvPr id="11" name="Google Shape;192;p25">
              <a:extLst>
                <a:ext uri="{FF2B5EF4-FFF2-40B4-BE49-F238E27FC236}">
                  <a16:creationId xmlns:a16="http://schemas.microsoft.com/office/drawing/2014/main" id="{07422A90-A799-579F-694F-CE9C4E5A4653}"/>
                </a:ext>
              </a:extLst>
            </p:cNvPr>
            <p:cNvSpPr/>
            <p:nvPr/>
          </p:nvSpPr>
          <p:spPr>
            <a:xfrm>
              <a:off x="6657082" y="1636663"/>
              <a:ext cx="2916435" cy="1039641"/>
            </a:xfrm>
            <a:prstGeom prst="rect">
              <a:avLst/>
            </a:prstGeom>
            <a:solidFill>
              <a:srgbClr val="8A3219"/>
            </a:solidFill>
            <a:ln w="25400" cap="flat" cmpd="sng">
              <a:solidFill>
                <a:srgbClr val="8A32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3;p25">
              <a:extLst>
                <a:ext uri="{FF2B5EF4-FFF2-40B4-BE49-F238E27FC236}">
                  <a16:creationId xmlns:a16="http://schemas.microsoft.com/office/drawing/2014/main" id="{B0F205D2-08CF-7DE0-C37F-0303E8E44951}"/>
                </a:ext>
              </a:extLst>
            </p:cNvPr>
            <p:cNvSpPr txBox="1"/>
            <p:nvPr/>
          </p:nvSpPr>
          <p:spPr>
            <a:xfrm>
              <a:off x="6657082" y="1636663"/>
              <a:ext cx="2916435" cy="1039641"/>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1"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Guided Tours </a:t>
              </a:r>
              <a:endParaRPr sz="2400" b="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13" name="Google Shape;194;p25">
              <a:extLst>
                <a:ext uri="{FF2B5EF4-FFF2-40B4-BE49-F238E27FC236}">
                  <a16:creationId xmlns:a16="http://schemas.microsoft.com/office/drawing/2014/main" id="{5827E5B8-AA78-9DB1-E3E5-604F20A2DE1E}"/>
                </a:ext>
              </a:extLst>
            </p:cNvPr>
            <p:cNvSpPr/>
            <p:nvPr/>
          </p:nvSpPr>
          <p:spPr>
            <a:xfrm>
              <a:off x="6657082" y="2676305"/>
              <a:ext cx="2916435" cy="2473245"/>
            </a:xfrm>
            <a:prstGeom prst="rect">
              <a:avLst/>
            </a:prstGeom>
            <a:noFill/>
            <a:ln w="25400" cap="flat" cmpd="sng">
              <a:solidFill>
                <a:srgbClr val="8A321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5;p25">
              <a:extLst>
                <a:ext uri="{FF2B5EF4-FFF2-40B4-BE49-F238E27FC236}">
                  <a16:creationId xmlns:a16="http://schemas.microsoft.com/office/drawing/2014/main" id="{2FE44373-2144-2975-9E26-AEB95CC57BCF}"/>
                </a:ext>
              </a:extLst>
            </p:cNvPr>
            <p:cNvSpPr txBox="1"/>
            <p:nvPr/>
          </p:nvSpPr>
          <p:spPr>
            <a:xfrm>
              <a:off x="6657082" y="2676305"/>
              <a:ext cx="2916435" cy="2473245"/>
            </a:xfrm>
            <a:prstGeom prst="rect">
              <a:avLst/>
            </a:prstGeom>
            <a:noFill/>
            <a:ln>
              <a:noFill/>
            </a:ln>
          </p:spPr>
          <p:txBody>
            <a:bodyPr spcFirstLastPara="1" wrap="square" lIns="90675" tIns="90675" rIns="120900" bIns="136000" anchor="t" anchorCtr="0">
              <a:noAutofit/>
            </a:bodyPr>
            <a:lstStyle/>
            <a:p>
              <a:pPr marR="0" lvl="1" algn="just" rtl="0">
                <a:lnSpc>
                  <a:spcPct val="150000"/>
                </a:lnSpc>
                <a:spcBef>
                  <a:spcPts val="0"/>
                </a:spcBef>
                <a:spcAft>
                  <a:spcPts val="0"/>
                </a:spcAft>
                <a:buClr>
                  <a:srgbClr val="000000"/>
                </a:buClr>
                <a:buSzPts val="1700"/>
              </a:pP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These tours provide an opportunity to explore historical sites, giving both locals and visitors a deeper understanding of the island’s cultural and historical significance. One of the tours is the excursion on Mount Etna, Europe’s highest active volcano</a:t>
              </a:r>
              <a:r>
                <a:rPr lang="en-US" sz="2400" b="0" i="0" u="none" strike="noStrike" cap="none" dirty="0">
                  <a:solidFill>
                    <a:srgbClr val="000000"/>
                  </a:solidFill>
                  <a:latin typeface="Arial"/>
                  <a:ea typeface="Arial"/>
                  <a:cs typeface="Arial"/>
                  <a:sym typeface="Arial"/>
                </a:rPr>
                <a:t>. </a:t>
              </a:r>
              <a:endParaRPr sz="2000" dirty="0"/>
            </a:p>
          </p:txBody>
        </p:sp>
      </p:grpSp>
    </p:spTree>
    <p:extLst>
      <p:ext uri="{BB962C8B-B14F-4D97-AF65-F5344CB8AC3E}">
        <p14:creationId xmlns:p14="http://schemas.microsoft.com/office/powerpoint/2010/main" val="2287573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54ADFBE7-61C1-BDB6-5041-B43387F1CB49}"/>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4C94C63E-DBA9-E24A-9552-C641F73B9A4F}"/>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233A7C82-B804-0EE6-EAE9-0A5751A1A83F}"/>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D31DE987-24DE-810B-85AE-8AC550627ECE}"/>
              </a:ext>
            </a:extLst>
          </p:cNvPr>
          <p:cNvSpPr txBox="1"/>
          <p:nvPr/>
        </p:nvSpPr>
        <p:spPr>
          <a:xfrm>
            <a:off x="1028700" y="3260705"/>
            <a:ext cx="16230600" cy="4674934"/>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endParaRPr dirty="0"/>
          </a:p>
          <a:p>
            <a:pPr marL="0" marR="0" lvl="0" indent="0" algn="just" rtl="0">
              <a:lnSpc>
                <a:spcPct val="150000"/>
              </a:lnSpc>
              <a:spcBef>
                <a:spcPts val="0"/>
              </a:spcBef>
              <a:spcAft>
                <a:spcPts val="0"/>
              </a:spcAft>
              <a:buNone/>
            </a:pPr>
            <a:r>
              <a:rPr lang="en-US" sz="2400" dirty="0">
                <a:latin typeface="Roboto"/>
                <a:ea typeface="Roboto"/>
                <a:cs typeface="Roboto"/>
                <a:sym typeface="Roboto"/>
              </a:rPr>
              <a:t>The </a:t>
            </a:r>
            <a:r>
              <a:rPr lang="en-US" sz="2400" b="1" dirty="0">
                <a:latin typeface="Roboto"/>
                <a:ea typeface="Roboto"/>
                <a:cs typeface="Roboto"/>
                <a:sym typeface="Roboto"/>
              </a:rPr>
              <a:t>target groups </a:t>
            </a:r>
            <a:r>
              <a:rPr lang="en-US" sz="2400" dirty="0">
                <a:latin typeface="Roboto"/>
                <a:ea typeface="Roboto"/>
                <a:cs typeface="Roboto"/>
                <a:sym typeface="Roboto"/>
              </a:rPr>
              <a:t>for this initiative are diverse, with a focus on addressing the specific needs of different segments of the population in Sicily. </a:t>
            </a:r>
          </a:p>
          <a:p>
            <a:pPr marL="342900" marR="0" lvl="0" indent="-342900" algn="just" rtl="0">
              <a:lnSpc>
                <a:spcPct val="150000"/>
              </a:lnSpc>
              <a:spcBef>
                <a:spcPts val="0"/>
              </a:spcBef>
              <a:spcAft>
                <a:spcPts val="0"/>
              </a:spcAft>
              <a:buFont typeface="Wingdings" panose="05000000000000000000" pitchFamily="2" charset="2"/>
              <a:buChar char="q"/>
            </a:pPr>
            <a:r>
              <a:rPr lang="en-US" sz="2400" dirty="0">
                <a:latin typeface="Roboto"/>
                <a:ea typeface="Roboto"/>
                <a:cs typeface="Roboto"/>
                <a:sym typeface="Roboto"/>
              </a:rPr>
              <a:t>First and foremost, the initiative aims to support </a:t>
            </a:r>
            <a:r>
              <a:rPr lang="en-US" sz="2400" b="1" dirty="0">
                <a:latin typeface="Roboto"/>
                <a:ea typeface="Roboto"/>
                <a:cs typeface="Roboto"/>
                <a:sym typeface="Roboto"/>
              </a:rPr>
              <a:t>young people</a:t>
            </a:r>
            <a:r>
              <a:rPr lang="en-US" sz="2400" dirty="0">
                <a:latin typeface="Roboto"/>
                <a:ea typeface="Roboto"/>
                <a:cs typeface="Roboto"/>
                <a:sym typeface="Roboto"/>
              </a:rPr>
              <a:t>, particularly those facing challenges such as unemployment, by involving them in sustainable and cultural activities. </a:t>
            </a:r>
          </a:p>
          <a:p>
            <a:pPr marL="342900" marR="0" lvl="0" indent="-342900" algn="just" rtl="0">
              <a:lnSpc>
                <a:spcPct val="150000"/>
              </a:lnSpc>
              <a:spcBef>
                <a:spcPts val="0"/>
              </a:spcBef>
              <a:spcAft>
                <a:spcPts val="0"/>
              </a:spcAft>
              <a:buFont typeface="Wingdings" panose="05000000000000000000" pitchFamily="2" charset="2"/>
              <a:buChar char="q"/>
            </a:pPr>
            <a:r>
              <a:rPr lang="en-US" sz="2400" dirty="0">
                <a:latin typeface="Roboto"/>
                <a:ea typeface="Roboto"/>
                <a:cs typeface="Roboto"/>
                <a:sym typeface="Roboto"/>
              </a:rPr>
              <a:t>Another key target group is the </a:t>
            </a:r>
            <a:r>
              <a:rPr lang="en-US" sz="2400" b="1" dirty="0">
                <a:latin typeface="Roboto"/>
                <a:ea typeface="Roboto"/>
                <a:cs typeface="Roboto"/>
                <a:sym typeface="Roboto"/>
              </a:rPr>
              <a:t>local communities</a:t>
            </a:r>
            <a:r>
              <a:rPr lang="en-US" sz="2400" dirty="0">
                <a:latin typeface="Roboto"/>
                <a:ea typeface="Roboto"/>
                <a:cs typeface="Roboto"/>
                <a:sym typeface="Roboto"/>
              </a:rPr>
              <a:t>, particularly the residents of Noto area who are deeply invested in preserving their local traditions. These individuals are essential to the success of the initiative, as their active participation and support are crucial for maintaining the rich cultural identify of the region. </a:t>
            </a:r>
            <a:endParaRPr sz="2400"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id="{C99934B2-F80A-D411-F670-1D86E8504932}"/>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id="{64C4FA4C-9771-526C-FB30-22B38A3ADBDF}"/>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16A94F00-C181-D07D-5BAA-3AEE1B4DAD02}"/>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66DAEEE2-9CF6-FF2C-6B5C-A074FA21D5AB}"/>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312497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30C4AE40-156F-7CA8-F9B4-613FD9073835}"/>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799701CF-CF79-6772-7A7F-828A2FCF5CAF}"/>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07CBEA39-8D51-D58F-0341-BBB6E480ADD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BFB672E1-A5EC-697D-76BE-9B4D93A48837}"/>
              </a:ext>
            </a:extLst>
          </p:cNvPr>
          <p:cNvSpPr txBox="1"/>
          <p:nvPr/>
        </p:nvSpPr>
        <p:spPr>
          <a:xfrm>
            <a:off x="1028700" y="2632328"/>
            <a:ext cx="16230600" cy="5481309"/>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2400" dirty="0">
                <a:latin typeface="Roboto"/>
                <a:ea typeface="Roboto"/>
                <a:cs typeface="Roboto"/>
                <a:sym typeface="Roboto"/>
              </a:rPr>
              <a:t>The </a:t>
            </a:r>
            <a:r>
              <a:rPr lang="en-US" sz="2400" b="1" dirty="0">
                <a:latin typeface="Roboto"/>
                <a:ea typeface="Roboto"/>
                <a:cs typeface="Roboto"/>
                <a:sym typeface="Roboto"/>
              </a:rPr>
              <a:t>stakeholders</a:t>
            </a:r>
            <a:r>
              <a:rPr lang="en-US" sz="2400" dirty="0">
                <a:latin typeface="Roboto"/>
                <a:ea typeface="Roboto"/>
                <a:cs typeface="Roboto"/>
                <a:sym typeface="Roboto"/>
              </a:rPr>
              <a:t> involved in this project play an important role in its success:</a:t>
            </a:r>
          </a:p>
          <a:p>
            <a:pPr marL="342900" marR="0" lvl="0" indent="-342900" algn="just" rtl="0">
              <a:lnSpc>
                <a:spcPct val="150000"/>
              </a:lnSpc>
              <a:spcBef>
                <a:spcPts val="0"/>
              </a:spcBef>
              <a:spcAft>
                <a:spcPts val="0"/>
              </a:spcAft>
              <a:buFont typeface="Wingdings" panose="05000000000000000000" pitchFamily="2" charset="2"/>
              <a:buChar char="q"/>
            </a:pPr>
            <a:r>
              <a:rPr lang="en-US" sz="2400" b="1" dirty="0">
                <a:latin typeface="Roboto"/>
                <a:ea typeface="Roboto"/>
                <a:cs typeface="Roboto"/>
                <a:sym typeface="Roboto"/>
              </a:rPr>
              <a:t>Local authorities</a:t>
            </a:r>
            <a:r>
              <a:rPr lang="en-US" sz="2400" dirty="0">
                <a:latin typeface="Roboto"/>
                <a:ea typeface="Roboto"/>
                <a:cs typeface="Roboto"/>
                <a:sym typeface="Roboto"/>
              </a:rPr>
              <a:t>, including government bodies, are instrumental in supporting the social objectives of the project, proving the necessary backing to help it thrive.</a:t>
            </a:r>
          </a:p>
          <a:p>
            <a:pPr marL="342900" marR="0" lvl="0" indent="-342900" algn="just" rtl="0">
              <a:lnSpc>
                <a:spcPct val="150000"/>
              </a:lnSpc>
              <a:spcBef>
                <a:spcPts val="0"/>
              </a:spcBef>
              <a:spcAft>
                <a:spcPts val="0"/>
              </a:spcAft>
              <a:buFont typeface="Wingdings" panose="05000000000000000000" pitchFamily="2" charset="2"/>
              <a:buChar char="q"/>
            </a:pPr>
            <a:r>
              <a:rPr lang="en-US" sz="2400" b="1" dirty="0">
                <a:latin typeface="Roboto"/>
                <a:ea typeface="Roboto"/>
                <a:cs typeface="Roboto"/>
                <a:sym typeface="Roboto"/>
              </a:rPr>
              <a:t>Cultural organisations </a:t>
            </a:r>
            <a:r>
              <a:rPr lang="en-US" sz="2400" dirty="0" err="1">
                <a:latin typeface="Roboto"/>
                <a:ea typeface="Roboto"/>
                <a:cs typeface="Roboto"/>
                <a:sym typeface="Roboto"/>
              </a:rPr>
              <a:t>organise</a:t>
            </a:r>
            <a:r>
              <a:rPr lang="en-US" sz="2400" dirty="0">
                <a:latin typeface="Roboto"/>
                <a:ea typeface="Roboto"/>
                <a:cs typeface="Roboto"/>
                <a:sym typeface="Roboto"/>
              </a:rPr>
              <a:t> events and initiative that bring local traditions to the forefront and engage the wider community. </a:t>
            </a:r>
          </a:p>
          <a:p>
            <a:pPr marL="342900" marR="0" lvl="0" indent="-342900" algn="just" rtl="0">
              <a:lnSpc>
                <a:spcPct val="150000"/>
              </a:lnSpc>
              <a:spcBef>
                <a:spcPts val="0"/>
              </a:spcBef>
              <a:spcAft>
                <a:spcPts val="0"/>
              </a:spcAft>
              <a:buFont typeface="Wingdings" panose="05000000000000000000" pitchFamily="2" charset="2"/>
              <a:buChar char="q"/>
            </a:pPr>
            <a:r>
              <a:rPr lang="en-US" sz="2400" b="1" dirty="0">
                <a:latin typeface="Roboto"/>
                <a:ea typeface="Roboto"/>
                <a:cs typeface="Roboto"/>
                <a:sym typeface="Roboto"/>
              </a:rPr>
              <a:t>Private sector partners </a:t>
            </a:r>
            <a:r>
              <a:rPr lang="en-US" sz="2400" dirty="0">
                <a:latin typeface="Roboto"/>
                <a:ea typeface="Roboto"/>
                <a:cs typeface="Roboto"/>
                <a:sym typeface="Roboto"/>
              </a:rPr>
              <a:t>collaborate to offer training opportunities that benefit the participants. These companies help bridge the gap between cultural heritage and moder-day skills, ensuring that the youth have access to valuable resources and expertise.</a:t>
            </a:r>
          </a:p>
          <a:p>
            <a:pPr marL="342900" marR="0" lvl="0" indent="-342900" algn="just" rtl="0">
              <a:lnSpc>
                <a:spcPct val="150000"/>
              </a:lnSpc>
              <a:spcBef>
                <a:spcPts val="0"/>
              </a:spcBef>
              <a:spcAft>
                <a:spcPts val="0"/>
              </a:spcAft>
              <a:buFont typeface="Wingdings" panose="05000000000000000000" pitchFamily="2" charset="2"/>
              <a:buChar char="q"/>
            </a:pPr>
            <a:r>
              <a:rPr lang="en-US" sz="2400" b="1" dirty="0">
                <a:latin typeface="Roboto"/>
                <a:ea typeface="Roboto"/>
                <a:cs typeface="Roboto"/>
                <a:sym typeface="Roboto"/>
              </a:rPr>
              <a:t>Educators</a:t>
            </a:r>
            <a:r>
              <a:rPr lang="en-US" sz="2400" dirty="0">
                <a:latin typeface="Roboto"/>
                <a:ea typeface="Roboto"/>
                <a:cs typeface="Roboto"/>
                <a:sym typeface="Roboto"/>
              </a:rPr>
              <a:t> are vital stakeholders in guiding the youth through the process of learning and engagement. </a:t>
            </a: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id="{6F0743DE-9A91-A975-0DCF-3517DB42E7AC}"/>
              </a:ext>
            </a:extLst>
          </p:cNvPr>
          <p:cNvSpPr txBox="1"/>
          <p:nvPr/>
        </p:nvSpPr>
        <p:spPr>
          <a:xfrm>
            <a:off x="1028700" y="788943"/>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id="{9F78786E-1CBB-6622-7956-419B29772842}"/>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AF001972-2DE0-E76A-A8DE-59F0DA04FFC6}"/>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B7137AD1-0AC8-19FA-090E-3593164991BE}"/>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56870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p:cNvGrpSpPr/>
        <p:nvPr/>
      </p:nvGrpSpPr>
      <p:grpSpPr>
        <a:xfrm>
          <a:off x="0" y="0"/>
          <a:ext cx="0" cy="0"/>
          <a:chOff x="0" y="0"/>
          <a:chExt cx="0" cy="0"/>
        </a:xfrm>
      </p:grpSpPr>
      <p:sp>
        <p:nvSpPr>
          <p:cNvPr id="98" name="Google Shape;98;p2"/>
          <p:cNvSpPr/>
          <p:nvPr/>
        </p:nvSpPr>
        <p:spPr>
          <a:xfrm>
            <a:off x="2124239" y="-321717"/>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dirty="0"/>
          </a:p>
        </p:txBody>
      </p:sp>
      <p:sp>
        <p:nvSpPr>
          <p:cNvPr id="99" name="Google Shape;99;p2"/>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4" name="Google Shape;248;p2">
            <a:extLst>
              <a:ext uri="{FF2B5EF4-FFF2-40B4-BE49-F238E27FC236}">
                <a16:creationId xmlns:a16="http://schemas.microsoft.com/office/drawing/2014/main" id="{3F756757-EA77-835B-9276-F101E24DC477}"/>
              </a:ext>
            </a:extLst>
          </p:cNvPr>
          <p:cNvSpPr/>
          <p:nvPr/>
        </p:nvSpPr>
        <p:spPr>
          <a:xfrm>
            <a:off x="1318161" y="3153171"/>
            <a:ext cx="16230600" cy="5586344"/>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342900" marR="0" lvl="1" indent="-342900" algn="just" rtl="0">
              <a:lnSpc>
                <a:spcPct val="150000"/>
              </a:lnSpc>
              <a:spcBef>
                <a:spcPts val="315"/>
              </a:spcBef>
              <a:spcAft>
                <a:spcPts val="0"/>
              </a:spcAft>
              <a:buClr>
                <a:srgbClr val="00507A"/>
              </a:buClr>
              <a:buSzPts val="2100"/>
              <a:buFont typeface="Arial" panose="020B0604020202020204" pitchFamily="34" charset="0"/>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Job Creation:</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a:t>
            </a:r>
            <a:r>
              <a:rPr lang="en-US" sz="2400" dirty="0">
                <a:latin typeface="Roboto" panose="02000000000000000000" pitchFamily="2" charset="0"/>
                <a:ea typeface="Roboto" panose="02000000000000000000" pitchFamily="2" charset="0"/>
                <a:cs typeface="Roboto" panose="02000000000000000000" pitchFamily="2" charset="0"/>
                <a:sym typeface="Roboto"/>
              </a:rPr>
              <a:t>A</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s the hotel provides employment opportunities for local residents, offering them the chance to contribute to the region’s growing tourism sector.</a:t>
            </a:r>
            <a:endPar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228600" marR="0" lvl="1" indent="-228600" algn="just" rtl="0">
              <a:lnSpc>
                <a:spcPct val="150000"/>
              </a:lnSpc>
              <a:spcBef>
                <a:spcPts val="315"/>
              </a:spcBef>
              <a:spcAft>
                <a:spcPts val="0"/>
              </a:spcAft>
              <a:buClr>
                <a:srgbClr val="00507A"/>
              </a:buClr>
              <a:buSzPts val="2100"/>
              <a:buFont typeface="Arial"/>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Sustainable Business Models:</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T</a:t>
            </a:r>
            <a:r>
              <a:rPr lang="en-US" sz="2400" dirty="0">
                <a:latin typeface="Roboto" panose="02000000000000000000" pitchFamily="2" charset="0"/>
                <a:ea typeface="Roboto" panose="02000000000000000000" pitchFamily="2" charset="0"/>
                <a:cs typeface="Roboto" panose="02000000000000000000" pitchFamily="2" charset="0"/>
                <a:sym typeface="Roboto"/>
              </a:rPr>
              <a:t>he hotel’s sustainable practices, such as recycling of </a:t>
            </a:r>
            <a:r>
              <a:rPr lang="en-US" sz="2400" dirty="0" err="1">
                <a:latin typeface="Roboto" panose="02000000000000000000" pitchFamily="2" charset="0"/>
                <a:ea typeface="Roboto" panose="02000000000000000000" pitchFamily="2" charset="0"/>
                <a:cs typeface="Roboto" panose="02000000000000000000" pitchFamily="2" charset="0"/>
                <a:sym typeface="Roboto"/>
              </a:rPr>
              <a:t>wasterwater</a:t>
            </a:r>
            <a:r>
              <a:rPr lang="en-US" sz="2400" dirty="0">
                <a:latin typeface="Roboto" panose="02000000000000000000" pitchFamily="2" charset="0"/>
                <a:ea typeface="Roboto" panose="02000000000000000000" pitchFamily="2" charset="0"/>
                <a:cs typeface="Roboto" panose="02000000000000000000" pitchFamily="2" charset="0"/>
                <a:sym typeface="Roboto"/>
              </a:rPr>
              <a:t>, have a positive economic effect. This not only helps the environment but also fosters a more self-sustaining local economy, benefiting both the hotel and the wider community.</a:t>
            </a:r>
          </a:p>
          <a:p>
            <a:pPr marL="228600" marR="0" lvl="1" indent="-228600" algn="just" rtl="0">
              <a:lnSpc>
                <a:spcPct val="150000"/>
              </a:lnSpc>
              <a:spcBef>
                <a:spcPts val="315"/>
              </a:spcBef>
              <a:spcAft>
                <a:spcPts val="0"/>
              </a:spcAft>
              <a:buClr>
                <a:srgbClr val="00507A"/>
              </a:buClr>
              <a:buSzPts val="2100"/>
              <a:buFont typeface="Arial"/>
              <a:buChar char="•"/>
            </a:pPr>
            <a:r>
              <a:rPr lang="en-US" sz="2400" b="1" u="sng" dirty="0">
                <a:latin typeface="Roboto" panose="02000000000000000000" pitchFamily="2" charset="0"/>
                <a:ea typeface="Roboto" panose="02000000000000000000" pitchFamily="2" charset="0"/>
                <a:cs typeface="Roboto" panose="02000000000000000000" pitchFamily="2" charset="0"/>
                <a:sym typeface="Roboto"/>
              </a:rPr>
              <a:t>Revenue generated</a:t>
            </a:r>
            <a:r>
              <a:rPr lang="en-US" sz="2400" dirty="0">
                <a:latin typeface="Roboto" panose="02000000000000000000" pitchFamily="2" charset="0"/>
                <a:ea typeface="Roboto" panose="02000000000000000000" pitchFamily="2" charset="0"/>
                <a:cs typeface="Roboto" panose="02000000000000000000" pitchFamily="2" charset="0"/>
                <a:sym typeface="Roboto"/>
              </a:rPr>
              <a:t>: The products of </a:t>
            </a:r>
            <a:r>
              <a:rPr lang="en-US" sz="2400" i="1" dirty="0">
                <a:latin typeface="Roboto" panose="02000000000000000000" pitchFamily="2" charset="0"/>
                <a:ea typeface="Roboto" panose="02000000000000000000" pitchFamily="2" charset="0"/>
                <a:cs typeface="Roboto" panose="02000000000000000000" pitchFamily="2" charset="0"/>
                <a:sym typeface="Roboto"/>
              </a:rPr>
              <a:t>I Carusi</a:t>
            </a:r>
            <a:r>
              <a:rPr lang="en-US" sz="2400" dirty="0">
                <a:latin typeface="Roboto" panose="02000000000000000000" pitchFamily="2" charset="0"/>
                <a:ea typeface="Roboto" panose="02000000000000000000" pitchFamily="2" charset="0"/>
                <a:cs typeface="Roboto" panose="02000000000000000000" pitchFamily="2" charset="0"/>
                <a:sym typeface="Roboto"/>
              </a:rPr>
              <a:t>’s farm business are the most important revenue. They produce conserves and extra-virgin olive which are truly zero-</a:t>
            </a:r>
            <a:r>
              <a:rPr lang="en-US" sz="2400" dirty="0" err="1">
                <a:latin typeface="Roboto" panose="02000000000000000000" pitchFamily="2" charset="0"/>
                <a:ea typeface="Roboto" panose="02000000000000000000" pitchFamily="2" charset="0"/>
                <a:cs typeface="Roboto" panose="02000000000000000000" pitchFamily="2" charset="0"/>
                <a:sym typeface="Roboto"/>
              </a:rPr>
              <a:t>kilometre</a:t>
            </a:r>
            <a:r>
              <a:rPr lang="en-US" sz="2400" dirty="0">
                <a:latin typeface="Roboto" panose="02000000000000000000" pitchFamily="2" charset="0"/>
                <a:ea typeface="Roboto" panose="02000000000000000000" pitchFamily="2" charset="0"/>
                <a:cs typeface="Roboto" panose="02000000000000000000" pitchFamily="2" charset="0"/>
                <a:sym typeface="Roboto"/>
              </a:rPr>
              <a:t> and they sell to not only guests but also to the ones who want to try the products by their website.</a:t>
            </a:r>
          </a:p>
        </p:txBody>
      </p:sp>
      <p:sp>
        <p:nvSpPr>
          <p:cNvPr id="2" name="CasellaDiTesto 1">
            <a:extLst>
              <a:ext uri="{FF2B5EF4-FFF2-40B4-BE49-F238E27FC236}">
                <a16:creationId xmlns:a16="http://schemas.microsoft.com/office/drawing/2014/main" id="{5871809A-920C-3809-3E1D-F2BD4C998D8A}"/>
              </a:ext>
            </a:extLst>
          </p:cNvPr>
          <p:cNvSpPr txBox="1"/>
          <p:nvPr/>
        </p:nvSpPr>
        <p:spPr>
          <a:xfrm>
            <a:off x="6691091" y="2514289"/>
            <a:ext cx="4891083" cy="461665"/>
          </a:xfrm>
          <a:prstGeom prst="rect">
            <a:avLst/>
          </a:prstGeom>
          <a:noFill/>
        </p:spPr>
        <p:txBody>
          <a:bodyPr wrap="none" rtlCol="0">
            <a:spAutoFit/>
          </a:bodyPr>
          <a:lstStyle/>
          <a:p>
            <a:r>
              <a:rPr lang="it-IT" sz="2400" b="1" i="1" u="sng" dirty="0" err="1">
                <a:latin typeface="Roboto" panose="02000000000000000000" pitchFamily="2" charset="0"/>
                <a:ea typeface="Roboto" panose="02000000000000000000" pitchFamily="2" charset="0"/>
                <a:cs typeface="Roboto" panose="02000000000000000000" pitchFamily="2" charset="0"/>
              </a:rPr>
              <a:t>What</a:t>
            </a:r>
            <a:r>
              <a:rPr lang="it-IT" sz="2400" b="1" i="1" u="sng" dirty="0">
                <a:latin typeface="Roboto" panose="02000000000000000000" pitchFamily="2" charset="0"/>
                <a:ea typeface="Roboto" panose="02000000000000000000" pitchFamily="2" charset="0"/>
                <a:cs typeface="Roboto" panose="02000000000000000000" pitchFamily="2" charset="0"/>
              </a:rPr>
              <a:t> about the Economic Impact?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BD4DC644-3B7A-2A17-6673-CEDC25F9B4AB}"/>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1BD776BA-E778-1C1F-C1EB-10BC0C62B5A1}"/>
              </a:ext>
            </a:extLst>
          </p:cNvPr>
          <p:cNvSpPr/>
          <p:nvPr/>
        </p:nvSpPr>
        <p:spPr>
          <a:xfrm>
            <a:off x="2005502" y="-690554"/>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112D9BCB-636A-D9E1-30AC-25C2D1306BFF}"/>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76B0D5F4-4037-B2FE-B269-072A0BE9C77B}"/>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3271629D-1D5A-53D6-CC44-400B4FA74C60}"/>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a:extLst>
              <a:ext uri="{FF2B5EF4-FFF2-40B4-BE49-F238E27FC236}">
                <a16:creationId xmlns:a16="http://schemas.microsoft.com/office/drawing/2014/main" id="{376751EE-40B7-4B27-3642-BFCD0D100589}"/>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5D8810AD-741D-C8E6-3978-F0A386E180FD}"/>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9" name="Google Shape;264;p28">
            <a:extLst>
              <a:ext uri="{FF2B5EF4-FFF2-40B4-BE49-F238E27FC236}">
                <a16:creationId xmlns:a16="http://schemas.microsoft.com/office/drawing/2014/main" id="{AD126DA3-A61E-0225-A12A-E3830300D84E}"/>
              </a:ext>
            </a:extLst>
          </p:cNvPr>
          <p:cNvSpPr/>
          <p:nvPr/>
        </p:nvSpPr>
        <p:spPr>
          <a:xfrm>
            <a:off x="760973" y="3014960"/>
            <a:ext cx="9796192" cy="5396491"/>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R="0" lvl="1" algn="just" rtl="0">
              <a:lnSpc>
                <a:spcPct val="150000"/>
              </a:lnSpc>
              <a:spcBef>
                <a:spcPts val="285"/>
              </a:spcBef>
              <a:spcAft>
                <a:spcPts val="0"/>
              </a:spcAft>
              <a:buClr>
                <a:srgbClr val="8A3219"/>
              </a:buClr>
              <a:buSzPts val="1900"/>
            </a:pPr>
            <a:r>
              <a:rPr lang="en-US" sz="2400" i="0"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The cultural impact o</a:t>
            </a:r>
            <a:r>
              <a:rPr lang="en-US" sz="2400" dirty="0">
                <a:latin typeface="Roboto" panose="02000000000000000000" pitchFamily="2" charset="0"/>
                <a:ea typeface="Roboto" panose="02000000000000000000" pitchFamily="2" charset="0"/>
                <a:cs typeface="Roboto" panose="02000000000000000000" pitchFamily="2" charset="0"/>
                <a:sym typeface="Roboto"/>
              </a:rPr>
              <a:t>f the hotel extends beyond simply offering a place to stay, it plays a crucial role in preserving and promoting the rich cultural heritage of the region.</a:t>
            </a:r>
            <a:endParaRPr lang="en-US" sz="2400" i="0"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endParaRPr>
          </a:p>
          <a:p>
            <a:pPr marL="171450" marR="0" lvl="1" indent="-171450" algn="just" rtl="0">
              <a:lnSpc>
                <a:spcPct val="150000"/>
              </a:lnSpc>
              <a:spcBef>
                <a:spcPts val="285"/>
              </a:spcBef>
              <a:spcAft>
                <a:spcPts val="0"/>
              </a:spcAft>
              <a:buClr>
                <a:srgbClr val="8A3219"/>
              </a:buClr>
              <a:buSzPts val="1900"/>
              <a:buFont typeface="Arial"/>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Preservation of Heritage Sites:</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Rather than treating </a:t>
            </a:r>
            <a:r>
              <a:rPr lang="en-US" sz="2400" dirty="0">
                <a:latin typeface="Roboto" panose="02000000000000000000" pitchFamily="2" charset="0"/>
                <a:ea typeface="Roboto" panose="02000000000000000000" pitchFamily="2" charset="0"/>
                <a:cs typeface="Roboto" panose="02000000000000000000" pitchFamily="2" charset="0"/>
                <a:sym typeface="Roboto"/>
              </a:rPr>
              <a:t>these sites as distant relics of the past, the hotel fosters an ongoing connection between guests and the nature around it.</a:t>
            </a:r>
          </a:p>
          <a:p>
            <a:pPr marL="171450" marR="0" lvl="1" indent="-171450" algn="just" rtl="0">
              <a:lnSpc>
                <a:spcPct val="150000"/>
              </a:lnSpc>
              <a:spcBef>
                <a:spcPts val="285"/>
              </a:spcBef>
              <a:spcAft>
                <a:spcPts val="0"/>
              </a:spcAft>
              <a:buClr>
                <a:srgbClr val="8A3219"/>
              </a:buClr>
              <a:buSzPts val="1900"/>
              <a:buFont typeface="Arial"/>
              <a:buChar char="•"/>
            </a:pPr>
            <a:r>
              <a:rPr lang="en-US" sz="2400" b="1" i="0" u="sng"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Cultural Preservation:</a:t>
            </a:r>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a:t>
            </a:r>
            <a:r>
              <a:rPr lang="en-US" sz="2400" i="0"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The hotel becomes a space where the cultural elements (traditions and ways of life) are not only protected but celebrated.</a:t>
            </a:r>
            <a:endParaRPr lang="en-US" sz="2400" i="0"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0" lvl="0" indent="0" algn="l" rtl="0">
              <a:spcBef>
                <a:spcPts val="0"/>
              </a:spcBef>
              <a:spcAft>
                <a:spcPts val="0"/>
              </a:spcAft>
              <a:buNone/>
            </a:pPr>
            <a:endParaRPr dirty="0"/>
          </a:p>
        </p:txBody>
      </p:sp>
      <p:pic>
        <p:nvPicPr>
          <p:cNvPr id="3" name="Immagine 2">
            <a:extLst>
              <a:ext uri="{FF2B5EF4-FFF2-40B4-BE49-F238E27FC236}">
                <a16:creationId xmlns:a16="http://schemas.microsoft.com/office/drawing/2014/main" id="{1EDA8738-0C79-32CB-9181-E87F9EBBF226}"/>
              </a:ext>
            </a:extLst>
          </p:cNvPr>
          <p:cNvPicPr>
            <a:picLocks noChangeAspect="1"/>
          </p:cNvPicPr>
          <p:nvPr/>
        </p:nvPicPr>
        <p:blipFill>
          <a:blip r:embed="rId6"/>
          <a:stretch>
            <a:fillRect/>
          </a:stretch>
        </p:blipFill>
        <p:spPr>
          <a:xfrm>
            <a:off x="10972649" y="2697535"/>
            <a:ext cx="6554379" cy="5881056"/>
          </a:xfrm>
          <a:prstGeom prst="rect">
            <a:avLst/>
          </a:prstGeom>
        </p:spPr>
      </p:pic>
      <p:sp>
        <p:nvSpPr>
          <p:cNvPr id="4" name="CasellaDiTesto 3">
            <a:extLst>
              <a:ext uri="{FF2B5EF4-FFF2-40B4-BE49-F238E27FC236}">
                <a16:creationId xmlns:a16="http://schemas.microsoft.com/office/drawing/2014/main" id="{4735596F-72E9-F120-FCB0-7FB5612E7C42}"/>
              </a:ext>
            </a:extLst>
          </p:cNvPr>
          <p:cNvSpPr txBox="1"/>
          <p:nvPr/>
        </p:nvSpPr>
        <p:spPr>
          <a:xfrm>
            <a:off x="4520503" y="2302710"/>
            <a:ext cx="4504759" cy="461665"/>
          </a:xfrm>
          <a:prstGeom prst="rect">
            <a:avLst/>
          </a:prstGeom>
          <a:noFill/>
        </p:spPr>
        <p:txBody>
          <a:bodyPr wrap="none" rtlCol="0">
            <a:spAutoFit/>
          </a:bodyPr>
          <a:lstStyle/>
          <a:p>
            <a:r>
              <a:rPr lang="it-IT" sz="2400" b="1" i="1" u="sng" dirty="0" err="1">
                <a:latin typeface="Roboto" panose="02000000000000000000" pitchFamily="2" charset="0"/>
                <a:ea typeface="Roboto" panose="02000000000000000000" pitchFamily="2" charset="0"/>
                <a:cs typeface="Roboto" panose="02000000000000000000" pitchFamily="2" charset="0"/>
              </a:rPr>
              <a:t>What</a:t>
            </a:r>
            <a:r>
              <a:rPr lang="it-IT" sz="2400" b="1" i="1" u="sng" dirty="0">
                <a:latin typeface="Roboto" panose="02000000000000000000" pitchFamily="2" charset="0"/>
                <a:ea typeface="Roboto" panose="02000000000000000000" pitchFamily="2" charset="0"/>
                <a:cs typeface="Roboto" panose="02000000000000000000" pitchFamily="2" charset="0"/>
              </a:rPr>
              <a:t> about the Cultural Impact?</a:t>
            </a:r>
          </a:p>
        </p:txBody>
      </p:sp>
      <p:sp>
        <p:nvSpPr>
          <p:cNvPr id="5" name="CasellaDiTesto 4">
            <a:extLst>
              <a:ext uri="{FF2B5EF4-FFF2-40B4-BE49-F238E27FC236}">
                <a16:creationId xmlns:a16="http://schemas.microsoft.com/office/drawing/2014/main" id="{757416E9-E75F-CF34-DBC8-58F4FFFA1DFA}"/>
              </a:ext>
            </a:extLst>
          </p:cNvPr>
          <p:cNvSpPr txBox="1"/>
          <p:nvPr/>
        </p:nvSpPr>
        <p:spPr>
          <a:xfrm>
            <a:off x="10647730" y="8664056"/>
            <a:ext cx="7204216" cy="615553"/>
          </a:xfrm>
          <a:prstGeom prst="rect">
            <a:avLst/>
          </a:prstGeom>
          <a:noFill/>
        </p:spPr>
        <p:txBody>
          <a:bodyPr wrap="none" rtlCol="0">
            <a:spAutoFit/>
          </a:bodyPr>
          <a:lstStyle/>
          <a:p>
            <a:r>
              <a:rPr lang="it-IT" sz="2000" dirty="0">
                <a:latin typeface="Roboto"/>
                <a:ea typeface="Roboto"/>
                <a:cs typeface="Roboto"/>
              </a:rPr>
              <a:t>Photo taken from I Carusi website: </a:t>
            </a:r>
            <a:r>
              <a:rPr lang="it-IT" sz="2000" dirty="0">
                <a:latin typeface="Roboto"/>
                <a:ea typeface="Roboto"/>
                <a:cs typeface="Roboto"/>
                <a:hlinkClick r:id="rId7"/>
              </a:rPr>
              <a:t>https://www.icarusi.it/en/</a:t>
            </a:r>
            <a:r>
              <a:rPr lang="it-IT" sz="2000" dirty="0">
                <a:latin typeface="Roboto"/>
                <a:ea typeface="Roboto"/>
                <a:cs typeface="Roboto"/>
              </a:rPr>
              <a:t> </a:t>
            </a:r>
          </a:p>
          <a:p>
            <a:endParaRPr lang="it-IT" dirty="0"/>
          </a:p>
        </p:txBody>
      </p:sp>
    </p:spTree>
    <p:extLst>
      <p:ext uri="{BB962C8B-B14F-4D97-AF65-F5344CB8AC3E}">
        <p14:creationId xmlns:p14="http://schemas.microsoft.com/office/powerpoint/2010/main" val="102398367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0D29B3F-4561-476E-9AFF-DE5F5B7567DF}"/>
</file>

<file path=customXml/itemProps2.xml><?xml version="1.0" encoding="utf-8"?>
<ds:datastoreItem xmlns:ds="http://schemas.openxmlformats.org/officeDocument/2006/customXml" ds:itemID="{1B1A5348-A329-4881-8748-2D9A5CA1D9E8}"/>
</file>

<file path=customXml/itemProps3.xml><?xml version="1.0" encoding="utf-8"?>
<ds:datastoreItem xmlns:ds="http://schemas.openxmlformats.org/officeDocument/2006/customXml" ds:itemID="{26DE4289-4B1B-4BC0-A97F-F454204CD3D2}"/>
</file>

<file path=docProps/app.xml><?xml version="1.0" encoding="utf-8"?>
<Properties xmlns="http://schemas.openxmlformats.org/officeDocument/2006/extended-properties" xmlns:vt="http://schemas.openxmlformats.org/officeDocument/2006/docPropsVTypes">
  <TotalTime>913</TotalTime>
  <Words>2285</Words>
  <Application>Microsoft Office PowerPoint</Application>
  <PresentationFormat>Personalizzato</PresentationFormat>
  <Paragraphs>174</Paragraphs>
  <Slides>22</Slides>
  <Notes>22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Wingdings</vt:lpstr>
      <vt:lpstr>Roboto</vt:lpstr>
      <vt:lpstr>Calibri</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Ewa Kopczynska</dc:creator>
  <cp:lastModifiedBy>Tirocinante</cp:lastModifiedBy>
  <cp:revision>111</cp:revision>
  <dcterms:created xsi:type="dcterms:W3CDTF">2006-08-16T00:00:00Z</dcterms:created>
  <dcterms:modified xsi:type="dcterms:W3CDTF">2025-04-08T08:29:48Z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