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8" r:id="rId3"/>
    <p:sldId id="274" r:id="rId4"/>
    <p:sldId id="262" r:id="rId5"/>
    <p:sldId id="268" r:id="rId6"/>
    <p:sldId id="275" r:id="rId7"/>
    <p:sldId id="257" r:id="rId8"/>
    <p:sldId id="277" r:id="rId9"/>
    <p:sldId id="278" r:id="rId10"/>
    <p:sldId id="279" r:id="rId11"/>
    <p:sldId id="263" r:id="rId12"/>
    <p:sldId id="280" r:id="rId13"/>
    <p:sldId id="270" r:id="rId14"/>
    <p:sldId id="272" r:id="rId15"/>
    <p:sldId id="264" r:id="rId16"/>
    <p:sldId id="259" r:id="rId17"/>
    <p:sldId id="281" r:id="rId18"/>
    <p:sldId id="265" r:id="rId19"/>
    <p:sldId id="273" r:id="rId20"/>
    <p:sldId id="266" r:id="rId21"/>
    <p:sldId id="267" r:id="rId22"/>
    <p:sldId id="260" r:id="rId23"/>
  </p:sldIdLst>
  <p:sldSz cx="18288000" cy="10287000"/>
  <p:notesSz cx="6858000" cy="9144000"/>
  <p:embeddedFontLs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FG4HRB0zjzEulQLdIRTS+/IfT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5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CCFB4129-BB47-AF40-F783-768D89FC8433}"/>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2C9ADE8A-2E93-8C3C-7BDA-83C1E94B16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56A133B0-622D-EA82-20CE-466C8B02F6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074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E495B82-9715-1433-8C69-2106738A60BC}"/>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39DA945D-750A-F214-9385-0C5BE1CE1E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47D0F0C5-DB36-A7AF-C397-7B78D9F761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EB108C2-1C10-D49E-3A19-C50DD075B5BF}"/>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EDF0418E-F909-5FDC-BD01-E6F765834A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0D5C8004-58F7-9E49-E4A8-1BAF37475B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48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545CFCD-99C2-4E78-D834-E9388E3BEF32}"/>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20EE8986-2DAF-B978-9983-6A2A398E91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6D42D7F4-32F5-10B1-AD7B-76F87E11AA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68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BBD5E35-B6AE-CC2F-627D-BA08711A2B81}"/>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ADE7E806-16CD-EDDE-88B2-9CD6ED276F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32A210A2-441E-26D2-3CEC-950EDEE9A1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248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CFA01A14-7A02-5730-7A6C-50348715A78F}"/>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BBC5DEA3-3E25-1FA0-FA21-371526D194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99772425-738A-D05D-1BFF-80EB980A4D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238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61CC20AE-4DC2-EBA7-7415-C8260E089DED}"/>
            </a:ext>
          </a:extLst>
        </p:cNvPr>
        <p:cNvGrpSpPr/>
        <p:nvPr/>
      </p:nvGrpSpPr>
      <p:grpSpPr>
        <a:xfrm>
          <a:off x="0" y="0"/>
          <a:ext cx="0" cy="0"/>
          <a:chOff x="0" y="0"/>
          <a:chExt cx="0" cy="0"/>
        </a:xfrm>
      </p:grpSpPr>
      <p:sp>
        <p:nvSpPr>
          <p:cNvPr id="117" name="Google Shape;117;p4:notes">
            <a:extLst>
              <a:ext uri="{FF2B5EF4-FFF2-40B4-BE49-F238E27FC236}">
                <a16:creationId xmlns:a16="http://schemas.microsoft.com/office/drawing/2014/main" id="{51F37413-4D42-7AB2-B0F9-BB46898CA5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a:extLst>
              <a:ext uri="{FF2B5EF4-FFF2-40B4-BE49-F238E27FC236}">
                <a16:creationId xmlns:a16="http://schemas.microsoft.com/office/drawing/2014/main" id="{2365AA00-E1C7-5305-C8B0-AD2A852761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398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D6FE3FC-6880-2B33-30B4-E4F940106C57}"/>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A9DA3959-8963-1914-A4FB-8463389338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E310D301-6FE6-A8B1-2A3D-4B136E50DD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545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DB51B328-2B11-C1AB-A619-6EE96EA7136A}"/>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EC863057-AE38-061A-D619-51623A3B29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4F41DBC9-32F7-7781-B913-4B3675436A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19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29B76B84-E02D-4866-7C6D-1A0DA1BD93E8}"/>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C5BABF3C-1E95-33E9-B550-1211638768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7AEF5329-91E1-0987-1489-A9588102C9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394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F633735-6D75-F8B0-0978-9A87C47F43E1}"/>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E7E36A63-5755-FB3F-C5D8-405F27F435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0F205E09-5849-3DD8-108D-DFE4981169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508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AC93E6F2-DDAF-EA42-E47C-7E38DF719530}"/>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70829D2E-A2E8-B9EE-8633-F91F08E090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752F01DF-9520-517A-2D92-B0A6FD9BD2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02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55B4355-C635-8B26-2823-7CB81BA9CFF7}"/>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D2028163-58F2-134A-A0F2-23A1006744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2A655506-AE01-902E-6DB6-46F31D014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2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342008D8-EC59-E952-4915-ECB6731E86FA}"/>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2A3E6257-D177-DDD0-1980-71F1BBD849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CA39FF19-85C8-2B44-B8F6-BBABF99956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60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CAE0371-5A09-F934-36F7-36C4D47362DA}"/>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8C5365F0-CB92-61A8-2445-30A820A601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E95F8365-10E7-F8DA-3AAF-154B686976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06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A0DCEA09-DF43-67CC-FC35-D94833E237DE}"/>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623263B4-1A34-E942-6545-506C16AC6F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06C61187-A346-3150-BB15-4A5645C59C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86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B31BF9E5-9172-8D00-11CB-BE4A5ABCDDBB}"/>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E938930B-847A-70F9-0C27-1C7A9C080F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E87BF383-3881-B029-5B1E-A0C9D4226F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693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1792288" y="612775"/>
            <a:ext cx="5486400" cy="4114800"/>
          </a:xfrm>
          <a:prstGeom prst="rect">
            <a:avLst/>
          </a:prstGeom>
          <a:noFill/>
          <a:ln>
            <a:noFill/>
          </a:ln>
        </p:spPr>
      </p:sp>
      <p:sp>
        <p:nvSpPr>
          <p:cNvPr id="64" name="Google Shape;64;p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ontatagrande.it/"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montatagrande.i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montatagrande.it/"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montatagrande.it/en/"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google.com/search?sca_esv=d4a19772c7ef6077&amp;hl=en-IT&amp;sxsrf=AHTn8zqymbXlkyFQ5CMUYxD74efNwzPk4w:1737716296368&amp;uds=ABqPDvztZD_Nu18FR6tNPw2cK_RROLU6SwVE8STq85NNEyTxMnKkxH-4qj308rBmnorwz_PQuixhqQL7hdOan4HB4UD65DdHKuE2oLA5PGhu4uMubxqhK4GVpVQ6xTzPtZ22mfb2YmxtvjRCxJegfETScLvi6SdbtKhzgOApkBcihjGhCQOq6c8qrz1EZ9QLfHS8BVOlAMvL&amp;si=APYL9bs7Hg2KMLB-4tSoTdxuOx8BdRvHbByC_AuVpNyh0x2KzUBasQCtKlUwNkpL3e-YwNhKAUIILSm7ZblQxGOzE4jjYUUmBFoTUS8F_l3A2ydnb59iA7E%3D&amp;q=MontataGrande+-+AgricolTour+%26+Gusteria+dell%E2%80%99Etna+Reviews&amp;sa=X&amp;ved=2ahUKEwjh1cLUmY6LAxW6nf0HHag5FqwQ3PALegQIRxAF&amp;biw=1366&amp;bih=607&amp;dpr=1" TargetMode="External"/><Relationship Id="rId5" Type="http://schemas.openxmlformats.org/officeDocument/2006/relationships/hyperlink" Target="https://www.cataniatoday.it/eventi/esperienza-rurale-tra-filari-di-viti-ulivi-e-alberi-da-frutto-ai-piedi-dell-etna-sicilia-gaia-eventi-9379277.html" TargetMode="External"/><Relationship Id="rId4" Type="http://schemas.openxmlformats.org/officeDocument/2006/relationships/hyperlink" Target="https://www.montatagrande.i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montatagrande.i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F4E7"/>
        </a:solidFill>
        <a:effectLst/>
      </p:bgPr>
    </p:bg>
    <p:spTree>
      <p:nvGrpSpPr>
        <p:cNvPr id="1" name="Shape 83"/>
        <p:cNvGrpSpPr/>
        <p:nvPr/>
      </p:nvGrpSpPr>
      <p:grpSpPr>
        <a:xfrm>
          <a:off x="0" y="0"/>
          <a:ext cx="0" cy="0"/>
          <a:chOff x="0" y="0"/>
          <a:chExt cx="0" cy="0"/>
        </a:xfrm>
      </p:grpSpPr>
      <p:sp>
        <p:nvSpPr>
          <p:cNvPr id="84" name="Google Shape;84;p1"/>
          <p:cNvSpPr/>
          <p:nvPr/>
        </p:nvSpPr>
        <p:spPr>
          <a:xfrm>
            <a:off x="2831909" y="499736"/>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85" name="Google Shape;85;p1"/>
          <p:cNvSpPr/>
          <p:nvPr/>
        </p:nvSpPr>
        <p:spPr>
          <a:xfrm>
            <a:off x="6331482" y="8139421"/>
            <a:ext cx="5359807" cy="644409"/>
          </a:xfrm>
          <a:custGeom>
            <a:avLst/>
            <a:gdLst/>
            <a:ahLst/>
            <a:cxnLst/>
            <a:rect l="l" t="t" r="r" b="b"/>
            <a:pathLst>
              <a:path w="9109870" h="1107440" extrusionOk="0">
                <a:moveTo>
                  <a:pt x="8556149" y="45720"/>
                </a:moveTo>
                <a:cubicBezTo>
                  <a:pt x="8835549" y="45720"/>
                  <a:pt x="9062879" y="273050"/>
                  <a:pt x="9062879" y="552450"/>
                </a:cubicBezTo>
                <a:cubicBezTo>
                  <a:pt x="9062879" y="831850"/>
                  <a:pt x="8835549" y="1059180"/>
                  <a:pt x="8556149" y="1059180"/>
                </a:cubicBezTo>
                <a:lnTo>
                  <a:pt x="553720" y="1059180"/>
                </a:lnTo>
                <a:cubicBezTo>
                  <a:pt x="274320" y="1059180"/>
                  <a:pt x="46990" y="831850"/>
                  <a:pt x="46990" y="552450"/>
                </a:cubicBezTo>
                <a:cubicBezTo>
                  <a:pt x="46990" y="273050"/>
                  <a:pt x="274320" y="45720"/>
                  <a:pt x="553720" y="45720"/>
                </a:cubicBezTo>
                <a:lnTo>
                  <a:pt x="8556149" y="45720"/>
                </a:lnTo>
                <a:moveTo>
                  <a:pt x="8556149" y="0"/>
                </a:moveTo>
                <a:lnTo>
                  <a:pt x="553720" y="0"/>
                </a:lnTo>
                <a:cubicBezTo>
                  <a:pt x="247650" y="0"/>
                  <a:pt x="0" y="247650"/>
                  <a:pt x="0" y="553720"/>
                </a:cubicBezTo>
                <a:cubicBezTo>
                  <a:pt x="0" y="859790"/>
                  <a:pt x="247650" y="1107440"/>
                  <a:pt x="553720" y="1107440"/>
                </a:cubicBezTo>
                <a:lnTo>
                  <a:pt x="8556149" y="1107440"/>
                </a:lnTo>
                <a:cubicBezTo>
                  <a:pt x="8862220" y="1107440"/>
                  <a:pt x="9109870" y="859790"/>
                  <a:pt x="9109870" y="553720"/>
                </a:cubicBezTo>
                <a:cubicBezTo>
                  <a:pt x="9108599" y="247650"/>
                  <a:pt x="8860949" y="0"/>
                  <a:pt x="85561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88" name="Google Shape;88;p1"/>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89" name="Google Shape;89;p1"/>
          <p:cNvSpPr/>
          <p:nvPr/>
        </p:nvSpPr>
        <p:spPr>
          <a:xfrm>
            <a:off x="11162069" y="280132"/>
            <a:ext cx="6974331" cy="1120196"/>
          </a:xfrm>
          <a:custGeom>
            <a:avLst/>
            <a:gdLst/>
            <a:ahLst/>
            <a:cxnLst/>
            <a:rect l="l" t="t" r="r" b="b"/>
            <a:pathLst>
              <a:path w="6974331" h="1120196" extrusionOk="0">
                <a:moveTo>
                  <a:pt x="0" y="0"/>
                </a:moveTo>
                <a:lnTo>
                  <a:pt x="6974331" y="0"/>
                </a:lnTo>
                <a:lnTo>
                  <a:pt x="6974331" y="1120195"/>
                </a:lnTo>
                <a:lnTo>
                  <a:pt x="0" y="1120195"/>
                </a:lnTo>
                <a:lnTo>
                  <a:pt x="0" y="0"/>
                </a:lnTo>
                <a:close/>
              </a:path>
            </a:pathLst>
          </a:custGeom>
          <a:blipFill rotWithShape="1">
            <a:blip r:embed="rId6">
              <a:alphaModFix/>
            </a:blip>
            <a:stretch>
              <a:fillRect t="-5753" b="-5753"/>
            </a:stretch>
          </a:blipFill>
          <a:ln>
            <a:noFill/>
          </a:ln>
        </p:spPr>
        <p:txBody>
          <a:bodyPr/>
          <a:lstStyle/>
          <a:p>
            <a:endParaRPr lang="en-US"/>
          </a:p>
        </p:txBody>
      </p:sp>
      <p:sp>
        <p:nvSpPr>
          <p:cNvPr id="90" name="Google Shape;90;p1"/>
          <p:cNvSpPr txBox="1"/>
          <p:nvPr/>
        </p:nvSpPr>
        <p:spPr>
          <a:xfrm>
            <a:off x="6034180" y="8325233"/>
            <a:ext cx="5741176"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i="1" dirty="0" err="1">
                <a:latin typeface="Roboto"/>
                <a:ea typeface="Roboto"/>
                <a:cs typeface="Roboto"/>
                <a:sym typeface="Roboto"/>
              </a:rPr>
              <a:t>Trecastagni</a:t>
            </a:r>
            <a:r>
              <a:rPr lang="en-US" sz="2000" i="1" dirty="0">
                <a:latin typeface="Roboto"/>
                <a:ea typeface="Roboto"/>
                <a:cs typeface="Roboto"/>
                <a:sym typeface="Roboto"/>
              </a:rPr>
              <a:t>, Sicily, Italy</a:t>
            </a:r>
            <a:endParaRPr lang="en-US" sz="1400" i="1" dirty="0">
              <a:latin typeface="Roboto"/>
              <a:ea typeface="Roboto"/>
              <a:cs typeface="Roboto"/>
              <a:sym typeface="Roboto"/>
            </a:endParaRPr>
          </a:p>
        </p:txBody>
      </p:sp>
      <p:sp>
        <p:nvSpPr>
          <p:cNvPr id="92" name="Google Shape;92;p1"/>
          <p:cNvSpPr txBox="1"/>
          <p:nvPr/>
        </p:nvSpPr>
        <p:spPr>
          <a:xfrm>
            <a:off x="16031146"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93" name="Google Shape;93;p1"/>
          <p:cNvSpPr txBox="1"/>
          <p:nvPr/>
        </p:nvSpPr>
        <p:spPr>
          <a:xfrm>
            <a:off x="5461809" y="1137304"/>
            <a:ext cx="6885919" cy="60305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799" b="1" i="0" u="none" strike="noStrike" cap="none" dirty="0" err="1">
                <a:solidFill>
                  <a:srgbClr val="000000"/>
                </a:solidFill>
                <a:latin typeface="Roboto"/>
                <a:ea typeface="Roboto"/>
                <a:cs typeface="Roboto"/>
                <a:sym typeface="Roboto"/>
              </a:rPr>
              <a:t>Montata</a:t>
            </a:r>
            <a:r>
              <a:rPr lang="en-US" sz="2799" b="1" i="0" u="none" strike="noStrike" cap="none" dirty="0">
                <a:solidFill>
                  <a:srgbClr val="000000"/>
                </a:solidFill>
                <a:latin typeface="Roboto"/>
                <a:ea typeface="Roboto"/>
                <a:cs typeface="Roboto"/>
                <a:sym typeface="Roboto"/>
              </a:rPr>
              <a:t> Grande Etna </a:t>
            </a:r>
            <a:r>
              <a:rPr lang="en-US" sz="2799" b="1" i="0" u="none" strike="noStrike" cap="none" dirty="0" err="1">
                <a:solidFill>
                  <a:srgbClr val="000000"/>
                </a:solidFill>
                <a:latin typeface="Roboto"/>
                <a:ea typeface="Roboto"/>
                <a:cs typeface="Roboto"/>
                <a:sym typeface="Roboto"/>
              </a:rPr>
              <a:t>Agricoltour</a:t>
            </a:r>
            <a:r>
              <a:rPr lang="en-US" sz="2799" b="1" i="0" u="none" strike="noStrike" cap="none" dirty="0">
                <a:solidFill>
                  <a:srgbClr val="000000"/>
                </a:solidFill>
                <a:latin typeface="Roboto"/>
                <a:ea typeface="Roboto"/>
                <a:cs typeface="Roboto"/>
                <a:sym typeface="Roboto"/>
              </a:rPr>
              <a:t> </a:t>
            </a:r>
            <a:endParaRPr dirty="0"/>
          </a:p>
        </p:txBody>
      </p:sp>
      <p:pic>
        <p:nvPicPr>
          <p:cNvPr id="3" name="Immagine 2">
            <a:extLst>
              <a:ext uri="{FF2B5EF4-FFF2-40B4-BE49-F238E27FC236}">
                <a16:creationId xmlns:a16="http://schemas.microsoft.com/office/drawing/2014/main" id="{65E9CD2E-710B-4516-E085-8A9DA2E5B8E7}"/>
              </a:ext>
            </a:extLst>
          </p:cNvPr>
          <p:cNvPicPr>
            <a:picLocks noChangeAspect="1"/>
          </p:cNvPicPr>
          <p:nvPr/>
        </p:nvPicPr>
        <p:blipFill>
          <a:blip r:embed="rId7"/>
          <a:stretch>
            <a:fillRect/>
          </a:stretch>
        </p:blipFill>
        <p:spPr>
          <a:xfrm>
            <a:off x="5175589" y="2145360"/>
            <a:ext cx="7936822" cy="5640086"/>
          </a:xfrm>
          <a:prstGeom prst="rect">
            <a:avLst/>
          </a:prstGeom>
        </p:spPr>
      </p:pic>
      <p:sp>
        <p:nvSpPr>
          <p:cNvPr id="2" name="CasellaDiTesto 1">
            <a:extLst>
              <a:ext uri="{FF2B5EF4-FFF2-40B4-BE49-F238E27FC236}">
                <a16:creationId xmlns:a16="http://schemas.microsoft.com/office/drawing/2014/main" id="{E31F8E73-2F64-FFA0-B9C6-DB27C36E3F6C}"/>
              </a:ext>
            </a:extLst>
          </p:cNvPr>
          <p:cNvSpPr txBox="1"/>
          <p:nvPr/>
        </p:nvSpPr>
        <p:spPr>
          <a:xfrm>
            <a:off x="4717147" y="7762050"/>
            <a:ext cx="8853706" cy="615553"/>
          </a:xfrm>
          <a:prstGeom prst="rect">
            <a:avLst/>
          </a:prstGeom>
          <a:noFill/>
        </p:spPr>
        <p:txBody>
          <a:bodyPr wrap="none" rtlCol="0">
            <a:spAutoFit/>
          </a:bodyPr>
          <a:lstStyle/>
          <a:p>
            <a:r>
              <a:rPr lang="it-IT" sz="2000" dirty="0">
                <a:latin typeface="Roboto"/>
                <a:ea typeface="Roboto"/>
                <a:cs typeface="Roboto"/>
              </a:rPr>
              <a:t>Photo taken from Montata Grande web site: </a:t>
            </a:r>
            <a:r>
              <a:rPr lang="it-IT" sz="2000" dirty="0">
                <a:latin typeface="Roboto"/>
                <a:ea typeface="Roboto"/>
                <a:cs typeface="Roboto"/>
                <a:hlinkClick r:id="rId8"/>
              </a:rPr>
              <a:t>https://www.montatagrande.it/</a:t>
            </a:r>
            <a:r>
              <a:rPr lang="it-IT" sz="2000" dirty="0">
                <a:latin typeface="Roboto"/>
                <a:ea typeface="Roboto"/>
                <a:cs typeface="Roboto"/>
              </a:rPr>
              <a:t> </a:t>
            </a:r>
          </a:p>
          <a:p>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9089B61C-AA1B-5186-AF45-0CAFDA30D2AE}"/>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F2DA63B2-7B4B-1DC4-E46E-42E11A230BA1}"/>
              </a:ext>
            </a:extLst>
          </p:cNvPr>
          <p:cNvSpPr/>
          <p:nvPr/>
        </p:nvSpPr>
        <p:spPr>
          <a:xfrm>
            <a:off x="2124240" y="659283"/>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72469E8C-011D-6A44-FAD6-0BB0C934C762}"/>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9BCB9A28-4890-D6A0-12ED-60F5B4BFACC5}"/>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6A3B21DC-8581-FBA5-7C6F-FB3F806DE4B3}"/>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a:extLst>
              <a:ext uri="{FF2B5EF4-FFF2-40B4-BE49-F238E27FC236}">
                <a16:creationId xmlns:a16="http://schemas.microsoft.com/office/drawing/2014/main" id="{9B9797B2-301C-611C-C384-132CD6EDC51F}"/>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A23BEC5D-B201-846B-10A6-C322C2EC3D43}"/>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3" name="CasellaDiTesto 2">
            <a:extLst>
              <a:ext uri="{FF2B5EF4-FFF2-40B4-BE49-F238E27FC236}">
                <a16:creationId xmlns:a16="http://schemas.microsoft.com/office/drawing/2014/main" id="{5087AA0F-B3D2-23BE-CA73-C3F7D3D41699}"/>
              </a:ext>
            </a:extLst>
          </p:cNvPr>
          <p:cNvSpPr txBox="1"/>
          <p:nvPr/>
        </p:nvSpPr>
        <p:spPr>
          <a:xfrm>
            <a:off x="6656894" y="2370589"/>
            <a:ext cx="4273927" cy="461665"/>
          </a:xfrm>
          <a:prstGeom prst="rect">
            <a:avLst/>
          </a:prstGeom>
          <a:noFill/>
        </p:spPr>
        <p:txBody>
          <a:bodyPr wrap="none" rtlCol="0">
            <a:spAutoFit/>
          </a:bodyPr>
          <a:lstStyle/>
          <a:p>
            <a:r>
              <a:rPr lang="it-IT" sz="2400" b="1" i="1" u="sng" dirty="0" err="1">
                <a:latin typeface="Roboto" panose="02000000000000000000" pitchFamily="2" charset="0"/>
                <a:ea typeface="Roboto" panose="02000000000000000000" pitchFamily="2" charset="0"/>
                <a:cs typeface="Roboto" panose="02000000000000000000" pitchFamily="2" charset="0"/>
              </a:rPr>
              <a:t>What</a:t>
            </a:r>
            <a:r>
              <a:rPr lang="it-IT" sz="2400" b="1" i="1" u="sng" dirty="0">
                <a:latin typeface="Roboto" panose="02000000000000000000" pitchFamily="2" charset="0"/>
                <a:ea typeface="Roboto" panose="02000000000000000000" pitchFamily="2" charset="0"/>
                <a:cs typeface="Roboto" panose="02000000000000000000" pitchFamily="2" charset="0"/>
              </a:rPr>
              <a:t> about the Social Impact?</a:t>
            </a:r>
          </a:p>
        </p:txBody>
      </p:sp>
      <p:sp>
        <p:nvSpPr>
          <p:cNvPr id="5" name="Google Shape;248;p2">
            <a:extLst>
              <a:ext uri="{FF2B5EF4-FFF2-40B4-BE49-F238E27FC236}">
                <a16:creationId xmlns:a16="http://schemas.microsoft.com/office/drawing/2014/main" id="{E90E733E-370E-1166-2B02-923E9CE93EC2}"/>
              </a:ext>
            </a:extLst>
          </p:cNvPr>
          <p:cNvSpPr/>
          <p:nvPr/>
        </p:nvSpPr>
        <p:spPr>
          <a:xfrm>
            <a:off x="1028700" y="3092237"/>
            <a:ext cx="7004076" cy="5357668"/>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400" dirty="0">
                <a:latin typeface="Roboto" panose="02000000000000000000" pitchFamily="2" charset="0"/>
                <a:ea typeface="Roboto" panose="02000000000000000000" pitchFamily="2" charset="0"/>
                <a:cs typeface="Roboto" panose="02000000000000000000" pitchFamily="2" charset="0"/>
              </a:rPr>
              <a:t>In addition to its environmental efforts, </a:t>
            </a:r>
            <a:r>
              <a:rPr lang="en-US" sz="2400" dirty="0" err="1">
                <a:latin typeface="Roboto" panose="02000000000000000000" pitchFamily="2" charset="0"/>
                <a:ea typeface="Roboto" panose="02000000000000000000" pitchFamily="2" charset="0"/>
                <a:cs typeface="Roboto" panose="02000000000000000000" pitchFamily="2" charset="0"/>
              </a:rPr>
              <a:t>MontataGrande</a:t>
            </a:r>
            <a:r>
              <a:rPr lang="en-US" sz="2400" dirty="0">
                <a:latin typeface="Roboto" panose="02000000000000000000" pitchFamily="2" charset="0"/>
                <a:ea typeface="Roboto" panose="02000000000000000000" pitchFamily="2" charset="0"/>
                <a:cs typeface="Roboto" panose="02000000000000000000" pitchFamily="2" charset="0"/>
              </a:rPr>
              <a:t> Etna </a:t>
            </a:r>
            <a:r>
              <a:rPr lang="en-US" sz="2400" dirty="0" err="1">
                <a:latin typeface="Roboto" panose="02000000000000000000" pitchFamily="2" charset="0"/>
                <a:ea typeface="Roboto" panose="02000000000000000000" pitchFamily="2" charset="0"/>
                <a:cs typeface="Roboto" panose="02000000000000000000" pitchFamily="2" charset="0"/>
              </a:rPr>
              <a:t>Agricoltour</a:t>
            </a:r>
            <a:r>
              <a:rPr lang="en-US" sz="2400" dirty="0">
                <a:latin typeface="Roboto" panose="02000000000000000000" pitchFamily="2" charset="0"/>
                <a:ea typeface="Roboto" panose="02000000000000000000" pitchFamily="2" charset="0"/>
                <a:cs typeface="Roboto" panose="02000000000000000000" pitchFamily="2" charset="0"/>
              </a:rPr>
              <a:t> also places a strong emphasis on inclusivity, community well-being, and the empowerment of youth, all of which contribute to sustainable and equitable growth</a:t>
            </a:r>
            <a:endParaRPr sz="2400" dirty="0">
              <a:latin typeface="Roboto" panose="02000000000000000000" pitchFamily="2" charset="0"/>
              <a:ea typeface="Roboto" panose="02000000000000000000" pitchFamily="2" charset="0"/>
              <a:cs typeface="Roboto" panose="02000000000000000000" pitchFamily="2" charset="0"/>
            </a:endParaRPr>
          </a:p>
        </p:txBody>
      </p:sp>
      <p:pic>
        <p:nvPicPr>
          <p:cNvPr id="4" name="Immagine 3">
            <a:extLst>
              <a:ext uri="{FF2B5EF4-FFF2-40B4-BE49-F238E27FC236}">
                <a16:creationId xmlns:a16="http://schemas.microsoft.com/office/drawing/2014/main" id="{C0BD8828-FE04-1D5D-A9BC-EE7B7F4F21FE}"/>
              </a:ext>
            </a:extLst>
          </p:cNvPr>
          <p:cNvPicPr>
            <a:picLocks noChangeAspect="1"/>
          </p:cNvPicPr>
          <p:nvPr/>
        </p:nvPicPr>
        <p:blipFill>
          <a:blip r:embed="rId6"/>
          <a:stretch>
            <a:fillRect/>
          </a:stretch>
        </p:blipFill>
        <p:spPr>
          <a:xfrm>
            <a:off x="9374727" y="3092237"/>
            <a:ext cx="8089794" cy="5216638"/>
          </a:xfrm>
          <a:prstGeom prst="rect">
            <a:avLst/>
          </a:prstGeom>
        </p:spPr>
      </p:pic>
      <p:sp>
        <p:nvSpPr>
          <p:cNvPr id="2" name="CasellaDiTesto 1">
            <a:extLst>
              <a:ext uri="{FF2B5EF4-FFF2-40B4-BE49-F238E27FC236}">
                <a16:creationId xmlns:a16="http://schemas.microsoft.com/office/drawing/2014/main" id="{25632505-9740-7404-61DF-B7148211A1D8}"/>
              </a:ext>
            </a:extLst>
          </p:cNvPr>
          <p:cNvSpPr txBox="1"/>
          <p:nvPr/>
        </p:nvSpPr>
        <p:spPr>
          <a:xfrm>
            <a:off x="9144000" y="8234893"/>
            <a:ext cx="8853706" cy="615553"/>
          </a:xfrm>
          <a:prstGeom prst="rect">
            <a:avLst/>
          </a:prstGeom>
          <a:noFill/>
        </p:spPr>
        <p:txBody>
          <a:bodyPr wrap="none" rtlCol="0">
            <a:spAutoFit/>
          </a:bodyPr>
          <a:lstStyle/>
          <a:p>
            <a:r>
              <a:rPr lang="it-IT" sz="2000" dirty="0">
                <a:latin typeface="Roboto"/>
                <a:ea typeface="Roboto"/>
                <a:cs typeface="Roboto"/>
              </a:rPr>
              <a:t>Photo taken from Montata Grande web site: </a:t>
            </a:r>
            <a:r>
              <a:rPr lang="it-IT" sz="2000" dirty="0">
                <a:latin typeface="Roboto"/>
                <a:ea typeface="Roboto"/>
                <a:cs typeface="Roboto"/>
                <a:hlinkClick r:id="rId7"/>
              </a:rPr>
              <a:t>https://www.montatagrande.it/</a:t>
            </a:r>
            <a:r>
              <a:rPr lang="it-IT" sz="2000" dirty="0">
                <a:latin typeface="Roboto"/>
                <a:ea typeface="Roboto"/>
                <a:cs typeface="Roboto"/>
              </a:rPr>
              <a:t> </a:t>
            </a:r>
          </a:p>
          <a:p>
            <a:endParaRPr lang="it-IT" dirty="0"/>
          </a:p>
        </p:txBody>
      </p:sp>
    </p:spTree>
    <p:extLst>
      <p:ext uri="{BB962C8B-B14F-4D97-AF65-F5344CB8AC3E}">
        <p14:creationId xmlns:p14="http://schemas.microsoft.com/office/powerpoint/2010/main" val="396775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3D3276A2-7543-D49D-683B-8222CBBA156D}"/>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FD553D9E-E4DD-B220-836C-72D60CE5EF2D}"/>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FD0874D8-0DD3-2ABA-A476-7C66FCAAF3FC}"/>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F8BC605F-E776-31B6-B071-4BCA4C7B0F4C}"/>
              </a:ext>
            </a:extLst>
          </p:cNvPr>
          <p:cNvSpPr txBox="1"/>
          <p:nvPr/>
        </p:nvSpPr>
        <p:spPr>
          <a:xfrm>
            <a:off x="1028700" y="3011049"/>
            <a:ext cx="16230600" cy="5209183"/>
          </a:xfrm>
          <a:prstGeom prst="rect">
            <a:avLst/>
          </a:prstGeom>
          <a:noFill/>
          <a:ln>
            <a:noFill/>
          </a:ln>
        </p:spPr>
        <p:txBody>
          <a:bodyPr spcFirstLastPara="1" wrap="square" lIns="0" tIns="0" rIns="0" bIns="0" anchor="t" anchorCtr="0">
            <a:spAutoFit/>
          </a:bodyPr>
          <a:lstStyle/>
          <a:p>
            <a:pPr algn="ctr">
              <a:lnSpc>
                <a:spcPct val="150000"/>
              </a:lnSpc>
              <a:spcAft>
                <a:spcPts val="800"/>
              </a:spcAft>
            </a:pPr>
            <a:r>
              <a:rPr lang="en-GB" sz="2400" b="1" u="sng" dirty="0">
                <a:latin typeface="Roboto"/>
                <a:ea typeface="Roboto"/>
                <a:cs typeface="Roboto"/>
              </a:rPr>
              <a:t>Cultural engagement and education: </a:t>
            </a:r>
          </a:p>
          <a:p>
            <a:pPr algn="just">
              <a:lnSpc>
                <a:spcPct val="150000"/>
              </a:lnSpc>
              <a:spcAft>
                <a:spcPts val="800"/>
              </a:spcAft>
            </a:pPr>
            <a:br>
              <a:rPr lang="en-US" sz="2400" dirty="0">
                <a:latin typeface="Roboto" panose="02000000000000000000" pitchFamily="2" charset="0"/>
                <a:ea typeface="Roboto" panose="02000000000000000000" pitchFamily="2" charset="0"/>
                <a:cs typeface="Roboto" panose="02000000000000000000" pitchFamily="2" charset="0"/>
              </a:rPr>
            </a:br>
            <a:r>
              <a:rPr lang="en-US" sz="2400" dirty="0" err="1">
                <a:latin typeface="Roboto" panose="02000000000000000000" pitchFamily="2" charset="0"/>
                <a:ea typeface="Roboto" panose="02000000000000000000" pitchFamily="2" charset="0"/>
                <a:cs typeface="Roboto" panose="02000000000000000000" pitchFamily="2" charset="0"/>
              </a:rPr>
              <a:t>MontataGrande</a:t>
            </a:r>
            <a:r>
              <a:rPr lang="en-US" sz="2400" dirty="0">
                <a:latin typeface="Roboto" panose="02000000000000000000" pitchFamily="2" charset="0"/>
                <a:ea typeface="Roboto" panose="02000000000000000000" pitchFamily="2" charset="0"/>
                <a:cs typeface="Roboto" panose="02000000000000000000" pitchFamily="2" charset="0"/>
              </a:rPr>
              <a:t> is an ideal place for educational activities dedicated to students of all levels. The landowners, who are qualified nature guides, will lead school groups through the countryside, explaining in simple and clear language the many curiosities hidden in the nature of the countryside and the relationship with agriculture</a:t>
            </a:r>
            <a:r>
              <a:rPr lang="en-GB" sz="2400" dirty="0">
                <a:latin typeface="Roboto" panose="02000000000000000000" pitchFamily="2" charset="0"/>
                <a:ea typeface="Roboto" panose="02000000000000000000" pitchFamily="2" charset="0"/>
                <a:cs typeface="Roboto" panose="02000000000000000000" pitchFamily="2" charset="0"/>
              </a:rPr>
              <a:t>.</a:t>
            </a:r>
          </a:p>
          <a:p>
            <a:pPr>
              <a:lnSpc>
                <a:spcPct val="150000"/>
              </a:lnSpc>
              <a:spcAft>
                <a:spcPts val="800"/>
              </a:spcAft>
            </a:pPr>
            <a:endParaRPr lang="it-IT" sz="2299" dirty="0">
              <a:latin typeface="Roboto"/>
              <a:ea typeface="Roboto"/>
              <a:cs typeface="Roboto"/>
            </a:endParaRPr>
          </a:p>
          <a:p>
            <a:pPr>
              <a:lnSpc>
                <a:spcPct val="150000"/>
              </a:lnSpc>
              <a:spcAft>
                <a:spcPts val="800"/>
              </a:spcAft>
            </a:pPr>
            <a:endParaRPr lang="it-IT" sz="2299" dirty="0">
              <a:latin typeface="Roboto"/>
              <a:ea typeface="Roboto"/>
              <a:cs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id="{E1B21A04-E0A0-3705-F50F-63243D2E7401}"/>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V</a:t>
            </a:r>
            <a:r>
              <a:rPr lang="en-US" sz="7000" b="1" i="0" u="none" strike="noStrike" cap="none" dirty="0">
                <a:solidFill>
                  <a:srgbClr val="6550A3"/>
                </a:solidFill>
                <a:latin typeface="Roboto"/>
                <a:ea typeface="Roboto"/>
                <a:cs typeface="Roboto"/>
                <a:sym typeface="Roboto"/>
              </a:rPr>
              <a:t>isitors </a:t>
            </a:r>
            <a:r>
              <a:rPr lang="en-US" sz="7000" b="1" dirty="0">
                <a:solidFill>
                  <a:srgbClr val="6550A3"/>
                </a:solidFill>
                <a:latin typeface="Roboto"/>
                <a:ea typeface="Roboto"/>
                <a:cs typeface="Roboto"/>
                <a:sym typeface="Roboto"/>
              </a:rPr>
              <a:t>B</a:t>
            </a:r>
            <a:r>
              <a:rPr lang="en-US" sz="7000" b="1" i="0" u="none" strike="noStrike" cap="none" dirty="0">
                <a:solidFill>
                  <a:srgbClr val="6550A3"/>
                </a:solidFill>
                <a:latin typeface="Roboto"/>
                <a:ea typeface="Roboto"/>
                <a:cs typeface="Roboto"/>
                <a:sym typeface="Roboto"/>
              </a:rPr>
              <a:t>enefits and Impact</a:t>
            </a:r>
            <a:endParaRPr lang="en-US" sz="7200" dirty="0"/>
          </a:p>
        </p:txBody>
      </p:sp>
      <p:sp>
        <p:nvSpPr>
          <p:cNvPr id="113" name="Google Shape;113;p3">
            <a:extLst>
              <a:ext uri="{FF2B5EF4-FFF2-40B4-BE49-F238E27FC236}">
                <a16:creationId xmlns:a16="http://schemas.microsoft.com/office/drawing/2014/main" id="{AA0EB329-0F04-6ED5-1C5B-BFB0B09BBA01}"/>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72BFB1A0-9662-1BD7-164E-F84B629E62C7}"/>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6582DDA2-512D-0C62-E817-890FB9B951B1}"/>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185324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A50CCD3D-AC1E-33C5-968C-658FD216FB50}"/>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10F0A517-AE0C-52A1-A8AC-7509B859798F}"/>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E7B7F040-B611-417E-154B-2844B8C1D367}"/>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E523998E-794F-DA38-F09E-23D3D01A33CE}"/>
              </a:ext>
            </a:extLst>
          </p:cNvPr>
          <p:cNvSpPr txBox="1"/>
          <p:nvPr/>
        </p:nvSpPr>
        <p:spPr>
          <a:xfrm>
            <a:off x="1028700" y="2987567"/>
            <a:ext cx="16230600" cy="4701736"/>
          </a:xfrm>
          <a:prstGeom prst="rect">
            <a:avLst/>
          </a:prstGeom>
          <a:noFill/>
          <a:ln>
            <a:noFill/>
          </a:ln>
        </p:spPr>
        <p:txBody>
          <a:bodyPr spcFirstLastPara="1" wrap="square" lIns="0" tIns="0" rIns="0" bIns="0" anchor="t" anchorCtr="0">
            <a:spAutoFit/>
          </a:bodyPr>
          <a:lstStyle/>
          <a:p>
            <a:pPr algn="ctr">
              <a:lnSpc>
                <a:spcPct val="150000"/>
              </a:lnSpc>
              <a:spcAft>
                <a:spcPts val="800"/>
              </a:spcAft>
            </a:pPr>
            <a:r>
              <a:rPr lang="en-GB" sz="2400" b="1" u="sng" dirty="0" err="1">
                <a:latin typeface="Roboto"/>
                <a:ea typeface="Roboto"/>
                <a:cs typeface="Roboto"/>
              </a:rPr>
              <a:t>Behavioral</a:t>
            </a:r>
            <a:r>
              <a:rPr lang="en-GB" sz="2400" b="1" u="sng" dirty="0">
                <a:latin typeface="Roboto"/>
                <a:ea typeface="Roboto"/>
                <a:cs typeface="Roboto"/>
              </a:rPr>
              <a:t> impact on visitors:</a:t>
            </a:r>
          </a:p>
          <a:p>
            <a:pPr algn="ctr">
              <a:lnSpc>
                <a:spcPct val="150000"/>
              </a:lnSpc>
              <a:spcAft>
                <a:spcPts val="800"/>
              </a:spcAft>
            </a:pPr>
            <a:endParaRPr lang="en-GB" sz="2400" b="1" dirty="0">
              <a:latin typeface="Roboto"/>
              <a:ea typeface="Roboto"/>
              <a:cs typeface="Roboto"/>
            </a:endParaRPr>
          </a:p>
          <a:p>
            <a:pPr algn="just">
              <a:lnSpc>
                <a:spcPct val="150000"/>
              </a:lnSpc>
              <a:spcAft>
                <a:spcPts val="800"/>
              </a:spcAft>
            </a:pPr>
            <a:r>
              <a:rPr lang="en-GB" sz="2400" dirty="0">
                <a:latin typeface="Roboto"/>
                <a:ea typeface="Roboto"/>
                <a:cs typeface="Roboto"/>
              </a:rPr>
              <a:t>Visitors can learn and adopt a range of agricultural and sustainable practices through their rural experience, including learning sustainable planting, animal care, and the creation of artisanal products like cheese, olive oil, and bread. Additionally, they can gain insights into water conservation methods and biodiversity protection practices.</a:t>
            </a:r>
          </a:p>
          <a:p>
            <a:pPr>
              <a:lnSpc>
                <a:spcPct val="150000"/>
              </a:lnSpc>
              <a:spcAft>
                <a:spcPts val="800"/>
              </a:spcAft>
            </a:pPr>
            <a:endParaRPr lang="it-IT" sz="2299" dirty="0">
              <a:latin typeface="Roboto"/>
              <a:ea typeface="Roboto"/>
              <a:cs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a:p>
            <a:pPr marL="0" marR="0" lvl="0" indent="0" algn="just" rtl="0">
              <a:lnSpc>
                <a:spcPct val="140017"/>
              </a:lnSpc>
              <a:spcBef>
                <a:spcPts val="0"/>
              </a:spcBef>
              <a:spcAft>
                <a:spcPts val="0"/>
              </a:spcAft>
              <a:buNone/>
            </a:pPr>
            <a:endParaRPr sz="2299" b="0" i="0" u="none" strike="noStrike" cap="none" dirty="0">
              <a:solidFill>
                <a:srgbClr val="000000"/>
              </a:solidFill>
              <a:latin typeface="Roboto"/>
              <a:ea typeface="Roboto"/>
              <a:cs typeface="Roboto"/>
              <a:sym typeface="Roboto"/>
            </a:endParaRPr>
          </a:p>
        </p:txBody>
      </p:sp>
      <p:sp>
        <p:nvSpPr>
          <p:cNvPr id="112" name="Google Shape;112;p3">
            <a:extLst>
              <a:ext uri="{FF2B5EF4-FFF2-40B4-BE49-F238E27FC236}">
                <a16:creationId xmlns:a16="http://schemas.microsoft.com/office/drawing/2014/main" id="{5E00F2B4-6522-D640-0E85-1B004579C2EA}"/>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V</a:t>
            </a:r>
            <a:r>
              <a:rPr lang="en-US" sz="7000" b="1" i="0" u="none" strike="noStrike" cap="none" dirty="0">
                <a:solidFill>
                  <a:srgbClr val="6550A3"/>
                </a:solidFill>
                <a:latin typeface="Roboto"/>
                <a:ea typeface="Roboto"/>
                <a:cs typeface="Roboto"/>
                <a:sym typeface="Roboto"/>
              </a:rPr>
              <a:t>isitors </a:t>
            </a:r>
            <a:r>
              <a:rPr lang="en-US" sz="7000" b="1" dirty="0">
                <a:solidFill>
                  <a:srgbClr val="6550A3"/>
                </a:solidFill>
                <a:latin typeface="Roboto"/>
                <a:ea typeface="Roboto"/>
                <a:cs typeface="Roboto"/>
                <a:sym typeface="Roboto"/>
              </a:rPr>
              <a:t>B</a:t>
            </a:r>
            <a:r>
              <a:rPr lang="en-US" sz="7000" b="1" i="0" u="none" strike="noStrike" cap="none" dirty="0">
                <a:solidFill>
                  <a:srgbClr val="6550A3"/>
                </a:solidFill>
                <a:latin typeface="Roboto"/>
                <a:ea typeface="Roboto"/>
                <a:cs typeface="Roboto"/>
                <a:sym typeface="Roboto"/>
              </a:rPr>
              <a:t>enefits and Impact</a:t>
            </a:r>
            <a:endParaRPr lang="en-US" sz="7200" dirty="0"/>
          </a:p>
        </p:txBody>
      </p:sp>
      <p:sp>
        <p:nvSpPr>
          <p:cNvPr id="113" name="Google Shape;113;p3">
            <a:extLst>
              <a:ext uri="{FF2B5EF4-FFF2-40B4-BE49-F238E27FC236}">
                <a16:creationId xmlns:a16="http://schemas.microsoft.com/office/drawing/2014/main" id="{A7728771-F079-1AD6-8459-B4F3156DD242}"/>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763B5069-97D8-2B1D-6410-B07F83364B3F}"/>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206920B7-3D4B-EA87-5C8E-B4E4F78A2CF4}"/>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22834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CB53E41E-D55D-B400-5E04-3AD382016B55}"/>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0AB41EAC-5614-ABF4-2C12-B2CF19FBC838}"/>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762F2B3B-3A11-534D-0704-0AEFD083378C}"/>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18FB48E5-F9A8-5882-90BE-416A49E202C6}"/>
              </a:ext>
            </a:extLst>
          </p:cNvPr>
          <p:cNvSpPr txBox="1"/>
          <p:nvPr/>
        </p:nvSpPr>
        <p:spPr>
          <a:xfrm>
            <a:off x="1028700" y="3260705"/>
            <a:ext cx="16230600" cy="30777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50000"/>
              </a:lnSpc>
              <a:spcBef>
                <a:spcPts val="0"/>
              </a:spcBef>
              <a:spcAft>
                <a:spcPts val="800"/>
              </a:spcAft>
              <a:buClr>
                <a:srgbClr val="000000"/>
              </a:buClr>
              <a:buSzTx/>
              <a:buFont typeface="Arial"/>
              <a:buNone/>
              <a:tabLst/>
              <a:defRPr/>
            </a:pPr>
            <a:r>
              <a:rPr kumimoji="0" lang="en-GB" sz="2400" b="1" i="0" u="sng" strike="noStrike" kern="0" cap="none" spc="0" normalizeH="0" baseline="0" noProof="0" dirty="0">
                <a:ln>
                  <a:noFill/>
                </a:ln>
                <a:solidFill>
                  <a:srgbClr val="000000"/>
                </a:solidFill>
                <a:effectLst/>
                <a:uLnTx/>
                <a:uFillTx/>
                <a:latin typeface="Roboto"/>
                <a:ea typeface="Roboto"/>
                <a:cs typeface="Roboto"/>
                <a:sym typeface="Arial"/>
              </a:rPr>
              <a:t>Immersive experience: </a:t>
            </a:r>
          </a:p>
          <a:p>
            <a:pPr marL="0" marR="0" lvl="0" indent="0" algn="ctr" defTabSz="914400" rtl="0" eaLnBrk="1" fontAlgn="auto" latinLnBrk="0" hangingPunct="1">
              <a:lnSpc>
                <a:spcPct val="150000"/>
              </a:lnSpc>
              <a:spcBef>
                <a:spcPts val="0"/>
              </a:spcBef>
              <a:spcAft>
                <a:spcPts val="800"/>
              </a:spcAft>
              <a:buClr>
                <a:srgbClr val="000000"/>
              </a:buClr>
              <a:buSzTx/>
              <a:buFont typeface="Arial"/>
              <a:buNone/>
              <a:tabLst/>
              <a:defRPr/>
            </a:pPr>
            <a:endParaRPr kumimoji="0" lang="en-GB" sz="2400" b="1" i="0" u="sng" strike="noStrike" kern="0" cap="none" spc="0" normalizeH="0" baseline="0" noProof="0" dirty="0">
              <a:ln>
                <a:noFill/>
              </a:ln>
              <a:solidFill>
                <a:srgbClr val="000000"/>
              </a:solidFill>
              <a:effectLst/>
              <a:uLnTx/>
              <a:uFillTx/>
              <a:latin typeface="Roboto"/>
              <a:ea typeface="Roboto"/>
              <a:cs typeface="Roboto"/>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GB" sz="2400" b="0" i="0" u="none" strike="noStrike" kern="0" cap="none" spc="0" normalizeH="0" baseline="0" noProof="0" dirty="0">
                <a:ln>
                  <a:noFill/>
                </a:ln>
                <a:solidFill>
                  <a:srgbClr val="000000"/>
                </a:solidFill>
                <a:effectLst/>
                <a:uLnTx/>
                <a:uFillTx/>
                <a:latin typeface="Roboto"/>
                <a:ea typeface="Roboto"/>
                <a:cs typeface="Roboto"/>
                <a:sym typeface="Arial"/>
              </a:rPr>
              <a:t>Guests at </a:t>
            </a:r>
            <a:r>
              <a:rPr kumimoji="0" lang="en-GB" sz="2400" b="0" i="1" u="none" strike="noStrike" kern="0" cap="none" spc="0" normalizeH="0" baseline="0" noProof="0" dirty="0" err="1">
                <a:ln>
                  <a:noFill/>
                </a:ln>
                <a:solidFill>
                  <a:srgbClr val="000000"/>
                </a:solidFill>
                <a:effectLst/>
                <a:uLnTx/>
                <a:uFillTx/>
                <a:latin typeface="Roboto"/>
                <a:ea typeface="Roboto"/>
                <a:cs typeface="Roboto"/>
                <a:sym typeface="Arial"/>
              </a:rPr>
              <a:t>MontataGrande</a:t>
            </a:r>
            <a:r>
              <a:rPr kumimoji="0" lang="en-GB" sz="2400" b="0" i="0" u="none" strike="noStrike" kern="0" cap="none" spc="0" normalizeH="0" baseline="0" noProof="0" dirty="0">
                <a:ln>
                  <a:noFill/>
                </a:ln>
                <a:solidFill>
                  <a:srgbClr val="000000"/>
                </a:solidFill>
                <a:effectLst/>
                <a:uLnTx/>
                <a:uFillTx/>
                <a:latin typeface="Roboto"/>
                <a:ea typeface="Roboto"/>
                <a:cs typeface="Roboto"/>
                <a:sym typeface="Arial"/>
              </a:rPr>
              <a:t> have immersive cultural experiences by participating in traditional farming activities, making artisanal products. Their involvement helps preserve local heritage and sustain the community’s economy. By engaging in sustainable practices, guests contribute to community development, fostering a respectful connection to the region.</a:t>
            </a:r>
            <a:endParaRPr kumimoji="0" lang="it-IT" sz="2400" b="0" i="0" u="none" strike="noStrike" kern="0" cap="none" spc="0" normalizeH="0" baseline="0" noProof="0" dirty="0">
              <a:ln>
                <a:noFill/>
              </a:ln>
              <a:solidFill>
                <a:srgbClr val="000000"/>
              </a:solidFill>
              <a:effectLst/>
              <a:uLnTx/>
              <a:uFillTx/>
              <a:latin typeface="Roboto"/>
              <a:ea typeface="Roboto"/>
              <a:cs typeface="Roboto"/>
              <a:sym typeface="Arial"/>
            </a:endParaRPr>
          </a:p>
        </p:txBody>
      </p:sp>
      <p:sp>
        <p:nvSpPr>
          <p:cNvPr id="112" name="Google Shape;112;p3">
            <a:extLst>
              <a:ext uri="{FF2B5EF4-FFF2-40B4-BE49-F238E27FC236}">
                <a16:creationId xmlns:a16="http://schemas.microsoft.com/office/drawing/2014/main" id="{D953B532-17CE-0BAA-2F41-50483132009F}"/>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V</a:t>
            </a:r>
            <a:r>
              <a:rPr lang="en-US" sz="7000" b="1" i="0" u="none" strike="noStrike" cap="none" dirty="0">
                <a:solidFill>
                  <a:srgbClr val="6550A3"/>
                </a:solidFill>
                <a:latin typeface="Roboto"/>
                <a:ea typeface="Roboto"/>
                <a:cs typeface="Roboto"/>
                <a:sym typeface="Roboto"/>
              </a:rPr>
              <a:t>isitors </a:t>
            </a:r>
            <a:r>
              <a:rPr lang="en-US" sz="7000" b="1" dirty="0">
                <a:solidFill>
                  <a:srgbClr val="6550A3"/>
                </a:solidFill>
                <a:latin typeface="Roboto"/>
                <a:ea typeface="Roboto"/>
                <a:cs typeface="Roboto"/>
                <a:sym typeface="Roboto"/>
              </a:rPr>
              <a:t>B</a:t>
            </a:r>
            <a:r>
              <a:rPr lang="en-US" sz="7000" b="1" i="0" u="none" strike="noStrike" cap="none" dirty="0">
                <a:solidFill>
                  <a:srgbClr val="6550A3"/>
                </a:solidFill>
                <a:latin typeface="Roboto"/>
                <a:ea typeface="Roboto"/>
                <a:cs typeface="Roboto"/>
                <a:sym typeface="Roboto"/>
              </a:rPr>
              <a:t>enefits and Impact</a:t>
            </a:r>
            <a:endParaRPr lang="en-US" sz="7200" dirty="0"/>
          </a:p>
        </p:txBody>
      </p:sp>
      <p:sp>
        <p:nvSpPr>
          <p:cNvPr id="113" name="Google Shape;113;p3">
            <a:extLst>
              <a:ext uri="{FF2B5EF4-FFF2-40B4-BE49-F238E27FC236}">
                <a16:creationId xmlns:a16="http://schemas.microsoft.com/office/drawing/2014/main" id="{96217EDF-DA3A-888E-DF61-919E61390AAF}"/>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C66712F0-DBCE-05A7-7139-58943477258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9AA1EE01-BE78-60D9-049F-9CB7CB2B85B6}"/>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249427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E1535736-6CFE-0D81-5675-3BD4213838DF}"/>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BC35AB6C-B2BF-6EA7-6DA9-BCA52B05CC48}"/>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5B1EBB80-BDC7-C421-DB85-173753998DDF}"/>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2" name="Google Shape;112;p3">
            <a:extLst>
              <a:ext uri="{FF2B5EF4-FFF2-40B4-BE49-F238E27FC236}">
                <a16:creationId xmlns:a16="http://schemas.microsoft.com/office/drawing/2014/main" id="{B919F4B6-99EC-191A-8009-5D9AB110A885}"/>
              </a:ext>
            </a:extLst>
          </p:cNvPr>
          <p:cNvSpPr txBox="1"/>
          <p:nvPr/>
        </p:nvSpPr>
        <p:spPr>
          <a:xfrm>
            <a:off x="1030287" y="37353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V</a:t>
            </a:r>
            <a:r>
              <a:rPr lang="en-US" sz="7000" b="1" i="0" u="none" strike="noStrike" cap="none" dirty="0">
                <a:solidFill>
                  <a:srgbClr val="6550A3"/>
                </a:solidFill>
                <a:latin typeface="Roboto"/>
                <a:ea typeface="Roboto"/>
                <a:cs typeface="Roboto"/>
                <a:sym typeface="Roboto"/>
              </a:rPr>
              <a:t>isitors </a:t>
            </a:r>
            <a:r>
              <a:rPr lang="en-US" sz="7000" b="1" dirty="0">
                <a:solidFill>
                  <a:srgbClr val="6550A3"/>
                </a:solidFill>
                <a:latin typeface="Roboto"/>
                <a:ea typeface="Roboto"/>
                <a:cs typeface="Roboto"/>
                <a:sym typeface="Roboto"/>
              </a:rPr>
              <a:t>B</a:t>
            </a:r>
            <a:r>
              <a:rPr lang="en-US" sz="7000" b="1" i="0" u="none" strike="noStrike" cap="none" dirty="0">
                <a:solidFill>
                  <a:srgbClr val="6550A3"/>
                </a:solidFill>
                <a:latin typeface="Roboto"/>
                <a:ea typeface="Roboto"/>
                <a:cs typeface="Roboto"/>
                <a:sym typeface="Roboto"/>
              </a:rPr>
              <a:t>enefits and Impact</a:t>
            </a:r>
            <a:endParaRPr lang="en-US" sz="7200" dirty="0"/>
          </a:p>
        </p:txBody>
      </p:sp>
      <p:sp>
        <p:nvSpPr>
          <p:cNvPr id="113" name="Google Shape;113;p3">
            <a:extLst>
              <a:ext uri="{FF2B5EF4-FFF2-40B4-BE49-F238E27FC236}">
                <a16:creationId xmlns:a16="http://schemas.microsoft.com/office/drawing/2014/main" id="{0506393F-5079-EE15-AE5F-DF01B579576F}"/>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F6884092-1962-59CC-9B0B-AE3450396949}"/>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46DDBC70-FECD-3D71-FE53-3DCC6B2AD5A8}"/>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pic>
        <p:nvPicPr>
          <p:cNvPr id="3" name="Immagine 2">
            <a:extLst>
              <a:ext uri="{FF2B5EF4-FFF2-40B4-BE49-F238E27FC236}">
                <a16:creationId xmlns:a16="http://schemas.microsoft.com/office/drawing/2014/main" id="{51F91985-A6E9-DB4C-524A-0300D36B96EB}"/>
              </a:ext>
            </a:extLst>
          </p:cNvPr>
          <p:cNvPicPr>
            <a:picLocks noChangeAspect="1"/>
          </p:cNvPicPr>
          <p:nvPr/>
        </p:nvPicPr>
        <p:blipFill>
          <a:blip r:embed="rId6"/>
          <a:stretch>
            <a:fillRect/>
          </a:stretch>
        </p:blipFill>
        <p:spPr>
          <a:xfrm>
            <a:off x="6018560" y="1596392"/>
            <a:ext cx="6850479" cy="6047320"/>
          </a:xfrm>
          <a:prstGeom prst="rect">
            <a:avLst/>
          </a:prstGeom>
        </p:spPr>
      </p:pic>
      <p:sp>
        <p:nvSpPr>
          <p:cNvPr id="4" name="CasellaDiTesto 3">
            <a:extLst>
              <a:ext uri="{FF2B5EF4-FFF2-40B4-BE49-F238E27FC236}">
                <a16:creationId xmlns:a16="http://schemas.microsoft.com/office/drawing/2014/main" id="{D98C5511-CD75-67DB-4AD5-EDD0331A2284}"/>
              </a:ext>
            </a:extLst>
          </p:cNvPr>
          <p:cNvSpPr txBox="1"/>
          <p:nvPr/>
        </p:nvSpPr>
        <p:spPr>
          <a:xfrm>
            <a:off x="4883192" y="7784931"/>
            <a:ext cx="8853706" cy="615553"/>
          </a:xfrm>
          <a:prstGeom prst="rect">
            <a:avLst/>
          </a:prstGeom>
          <a:noFill/>
        </p:spPr>
        <p:txBody>
          <a:bodyPr wrap="none" rtlCol="0">
            <a:spAutoFit/>
          </a:bodyPr>
          <a:lstStyle/>
          <a:p>
            <a:r>
              <a:rPr lang="it-IT" sz="2000" dirty="0">
                <a:latin typeface="Roboto"/>
                <a:ea typeface="Roboto"/>
                <a:cs typeface="Roboto"/>
              </a:rPr>
              <a:t>Photo taken from Montata Grande web site: </a:t>
            </a:r>
            <a:r>
              <a:rPr lang="it-IT" sz="2000" dirty="0">
                <a:latin typeface="Roboto"/>
                <a:ea typeface="Roboto"/>
                <a:cs typeface="Roboto"/>
                <a:hlinkClick r:id="rId7"/>
              </a:rPr>
              <a:t>https://www.montatagrande.it/</a:t>
            </a:r>
            <a:r>
              <a:rPr lang="it-IT" sz="2000" dirty="0">
                <a:latin typeface="Roboto"/>
                <a:ea typeface="Roboto"/>
                <a:cs typeface="Roboto"/>
              </a:rPr>
              <a:t> </a:t>
            </a:r>
          </a:p>
          <a:p>
            <a:endParaRPr lang="it-IT" dirty="0"/>
          </a:p>
        </p:txBody>
      </p:sp>
    </p:spTree>
    <p:extLst>
      <p:ext uri="{BB962C8B-B14F-4D97-AF65-F5344CB8AC3E}">
        <p14:creationId xmlns:p14="http://schemas.microsoft.com/office/powerpoint/2010/main" val="285371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C1509F18-3D33-9FFB-DA0F-CD300E4DF1D2}"/>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3BBE62B3-3405-8178-6913-B8D2F939FD49}"/>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0B4FC1D5-CAB2-6CA0-7EF9-0D5D4029FE75}"/>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BB82F983-2304-673E-F6E7-FA8CD9DE9294}"/>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C5706090-103B-5C21-D9F4-7709CF2D4C22}"/>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Sustainability Measures </a:t>
            </a:r>
            <a:endParaRPr dirty="0"/>
          </a:p>
        </p:txBody>
      </p:sp>
      <p:sp>
        <p:nvSpPr>
          <p:cNvPr id="103" name="Google Shape;103;p2">
            <a:extLst>
              <a:ext uri="{FF2B5EF4-FFF2-40B4-BE49-F238E27FC236}">
                <a16:creationId xmlns:a16="http://schemas.microsoft.com/office/drawing/2014/main" id="{7F671AB0-5C28-D2EF-8ABE-3CC54903C25B}"/>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6D3F4CA4-02D9-71E9-E27C-CDCFBFB634A8}"/>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AA16272D-001F-2848-1923-F26D750209E2}"/>
              </a:ext>
            </a:extLst>
          </p:cNvPr>
          <p:cNvSpPr txBox="1"/>
          <p:nvPr/>
        </p:nvSpPr>
        <p:spPr>
          <a:xfrm>
            <a:off x="4717473" y="2451354"/>
            <a:ext cx="12286569" cy="6401753"/>
          </a:xfrm>
          <a:prstGeom prst="rect">
            <a:avLst/>
          </a:prstGeom>
          <a:noFill/>
          <a:ln>
            <a:noFill/>
          </a:ln>
        </p:spPr>
        <p:txBody>
          <a:bodyPr spcFirstLastPara="1" wrap="square" lIns="0" tIns="0" rIns="0" bIns="0" anchor="t" anchorCtr="0">
            <a:spAutoFit/>
          </a:bodyPr>
          <a:lstStyle/>
          <a:p>
            <a:pPr algn="just">
              <a:lnSpc>
                <a:spcPct val="150000"/>
              </a:lnSpc>
              <a:spcAft>
                <a:spcPts val="800"/>
              </a:spcAft>
            </a:pPr>
            <a:r>
              <a:rPr lang="en-US" sz="2400" dirty="0" err="1">
                <a:latin typeface="Roboto"/>
                <a:ea typeface="Roboto"/>
                <a:cs typeface="Roboto"/>
              </a:rPr>
              <a:t>MontataGrande</a:t>
            </a:r>
            <a:r>
              <a:rPr lang="en-US" sz="2400" dirty="0">
                <a:latin typeface="Roboto"/>
                <a:ea typeface="Roboto"/>
                <a:cs typeface="Roboto"/>
              </a:rPr>
              <a:t> ensures that both the natural environment and the </a:t>
            </a:r>
            <a:r>
              <a:rPr lang="en-US" sz="2400" b="1" dirty="0">
                <a:latin typeface="Roboto"/>
                <a:ea typeface="Roboto"/>
                <a:cs typeface="Roboto"/>
              </a:rPr>
              <a:t>cultural identity </a:t>
            </a:r>
            <a:r>
              <a:rPr lang="en-US" sz="2400" dirty="0">
                <a:latin typeface="Roboto"/>
                <a:ea typeface="Roboto"/>
                <a:cs typeface="Roboto"/>
              </a:rPr>
              <a:t>of the region are protected, allowing future generations to experience and benefit from the same authentic Sicilian heritage that visitors enjoy today.</a:t>
            </a:r>
          </a:p>
          <a:p>
            <a:pPr algn="just">
              <a:lnSpc>
                <a:spcPct val="150000"/>
              </a:lnSpc>
              <a:spcAft>
                <a:spcPts val="800"/>
              </a:spcAft>
            </a:pPr>
            <a:r>
              <a:rPr lang="en-US" sz="2400" dirty="0">
                <a:latin typeface="Roboto" panose="02000000000000000000" pitchFamily="2" charset="0"/>
                <a:ea typeface="Roboto" panose="02000000000000000000" pitchFamily="2" charset="0"/>
                <a:cs typeface="Roboto" panose="02000000000000000000" pitchFamily="2" charset="0"/>
              </a:rPr>
              <a:t>By encouraging guests to purchase locally made products such as artisanal cheeses, olive oils, and fresh produce, the initiative directly benefits local farmers and artisans. This support for local businesses helps sustain the livelihoods of rural communities, ensuring that the </a:t>
            </a:r>
            <a:r>
              <a:rPr lang="en-US" sz="2400" b="1" dirty="0">
                <a:latin typeface="Roboto" panose="02000000000000000000" pitchFamily="2" charset="0"/>
                <a:ea typeface="Roboto" panose="02000000000000000000" pitchFamily="2" charset="0"/>
                <a:cs typeface="Roboto" panose="02000000000000000000" pitchFamily="2" charset="0"/>
              </a:rPr>
              <a:t>economic benefits </a:t>
            </a:r>
            <a:r>
              <a:rPr lang="en-US" sz="2400" dirty="0">
                <a:latin typeface="Roboto" panose="02000000000000000000" pitchFamily="2" charset="0"/>
                <a:ea typeface="Roboto" panose="02000000000000000000" pitchFamily="2" charset="0"/>
                <a:cs typeface="Roboto" panose="02000000000000000000" pitchFamily="2" charset="0"/>
              </a:rPr>
              <a:t>of tourism are reinvested into the region.</a:t>
            </a:r>
          </a:p>
          <a:p>
            <a:pPr algn="just">
              <a:lnSpc>
                <a:spcPct val="150000"/>
              </a:lnSpc>
              <a:spcAft>
                <a:spcPts val="800"/>
              </a:spcAft>
            </a:pPr>
            <a:r>
              <a:rPr lang="en-US" sz="2400" dirty="0">
                <a:latin typeface="Roboto"/>
                <a:ea typeface="Roboto"/>
                <a:cs typeface="Roboto"/>
              </a:rPr>
              <a:t>By emphasizing the importance of preserving natural resources, </a:t>
            </a:r>
            <a:r>
              <a:rPr lang="en-US" sz="2400" dirty="0" err="1">
                <a:latin typeface="Roboto"/>
                <a:ea typeface="Roboto"/>
                <a:cs typeface="Roboto"/>
              </a:rPr>
              <a:t>MontataGrande</a:t>
            </a:r>
            <a:r>
              <a:rPr lang="en-US" sz="2400" dirty="0">
                <a:latin typeface="Roboto"/>
                <a:ea typeface="Roboto"/>
                <a:cs typeface="Roboto"/>
              </a:rPr>
              <a:t> encourages visitors to become more conscious of their environmental footprint, ultimately contributing to the </a:t>
            </a:r>
            <a:r>
              <a:rPr lang="en-US" sz="2400" b="1" dirty="0">
                <a:latin typeface="Roboto"/>
                <a:ea typeface="Roboto"/>
                <a:cs typeface="Roboto"/>
              </a:rPr>
              <a:t>long-term</a:t>
            </a:r>
            <a:r>
              <a:rPr lang="en-US" sz="2400" dirty="0">
                <a:latin typeface="Roboto"/>
                <a:ea typeface="Roboto"/>
                <a:cs typeface="Roboto"/>
              </a:rPr>
              <a:t> </a:t>
            </a:r>
            <a:r>
              <a:rPr lang="en-US" sz="2400" b="1" dirty="0">
                <a:latin typeface="Roboto"/>
                <a:ea typeface="Roboto"/>
                <a:cs typeface="Roboto"/>
              </a:rPr>
              <a:t>protection</a:t>
            </a:r>
            <a:r>
              <a:rPr lang="en-US" sz="2400" dirty="0">
                <a:latin typeface="Roboto"/>
                <a:ea typeface="Roboto"/>
                <a:cs typeface="Roboto"/>
              </a:rPr>
              <a:t> of Sicily’s unique landscapes and cultural heritage.</a:t>
            </a:r>
            <a:endParaRPr lang="it-IT" sz="2400" dirty="0">
              <a:latin typeface="Roboto"/>
              <a:ea typeface="Roboto"/>
              <a:cs typeface="Roboto"/>
            </a:endParaRPr>
          </a:p>
        </p:txBody>
      </p:sp>
      <p:pic>
        <p:nvPicPr>
          <p:cNvPr id="3" name="Immagine 2">
            <a:extLst>
              <a:ext uri="{FF2B5EF4-FFF2-40B4-BE49-F238E27FC236}">
                <a16:creationId xmlns:a16="http://schemas.microsoft.com/office/drawing/2014/main" id="{B561ABBF-E579-F672-1927-A5CFDB86BF43}"/>
              </a:ext>
            </a:extLst>
          </p:cNvPr>
          <p:cNvPicPr>
            <a:picLocks noChangeAspect="1"/>
          </p:cNvPicPr>
          <p:nvPr/>
        </p:nvPicPr>
        <p:blipFill>
          <a:blip r:embed="rId6"/>
          <a:stretch>
            <a:fillRect/>
          </a:stretch>
        </p:blipFill>
        <p:spPr>
          <a:xfrm>
            <a:off x="702722" y="2384405"/>
            <a:ext cx="3310415" cy="1676545"/>
          </a:xfrm>
          <a:prstGeom prst="rect">
            <a:avLst/>
          </a:prstGeom>
        </p:spPr>
      </p:pic>
      <p:pic>
        <p:nvPicPr>
          <p:cNvPr id="4" name="Immagine 3">
            <a:extLst>
              <a:ext uri="{FF2B5EF4-FFF2-40B4-BE49-F238E27FC236}">
                <a16:creationId xmlns:a16="http://schemas.microsoft.com/office/drawing/2014/main" id="{267AAD8B-AA66-14E5-3B15-0D49BB975713}"/>
              </a:ext>
            </a:extLst>
          </p:cNvPr>
          <p:cNvPicPr>
            <a:picLocks noChangeAspect="1"/>
          </p:cNvPicPr>
          <p:nvPr/>
        </p:nvPicPr>
        <p:blipFill>
          <a:blip r:embed="rId7"/>
          <a:stretch>
            <a:fillRect/>
          </a:stretch>
        </p:blipFill>
        <p:spPr>
          <a:xfrm>
            <a:off x="702722" y="4262882"/>
            <a:ext cx="3310415" cy="2072820"/>
          </a:xfrm>
          <a:prstGeom prst="rect">
            <a:avLst/>
          </a:prstGeom>
        </p:spPr>
      </p:pic>
      <p:pic>
        <p:nvPicPr>
          <p:cNvPr id="5" name="Immagine 4">
            <a:extLst>
              <a:ext uri="{FF2B5EF4-FFF2-40B4-BE49-F238E27FC236}">
                <a16:creationId xmlns:a16="http://schemas.microsoft.com/office/drawing/2014/main" id="{5FEB5A28-BE71-D234-E53F-002C6C77B7C9}"/>
              </a:ext>
            </a:extLst>
          </p:cNvPr>
          <p:cNvPicPr>
            <a:picLocks noChangeAspect="1"/>
          </p:cNvPicPr>
          <p:nvPr/>
        </p:nvPicPr>
        <p:blipFill>
          <a:blip r:embed="rId8"/>
          <a:stretch>
            <a:fillRect/>
          </a:stretch>
        </p:blipFill>
        <p:spPr>
          <a:xfrm>
            <a:off x="702722" y="6537634"/>
            <a:ext cx="3359187" cy="1761897"/>
          </a:xfrm>
          <a:prstGeom prst="rect">
            <a:avLst/>
          </a:prstGeom>
        </p:spPr>
      </p:pic>
    </p:spTree>
    <p:extLst>
      <p:ext uri="{BB962C8B-B14F-4D97-AF65-F5344CB8AC3E}">
        <p14:creationId xmlns:p14="http://schemas.microsoft.com/office/powerpoint/2010/main" val="86209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99C86"/>
        </a:solidFill>
        <a:effectLst/>
      </p:bgPr>
    </p:bg>
    <p:spTree>
      <p:nvGrpSpPr>
        <p:cNvPr id="1" name="Shape 119"/>
        <p:cNvGrpSpPr/>
        <p:nvPr/>
      </p:nvGrpSpPr>
      <p:grpSpPr>
        <a:xfrm>
          <a:off x="0" y="0"/>
          <a:ext cx="0" cy="0"/>
          <a:chOff x="0" y="0"/>
          <a:chExt cx="0" cy="0"/>
        </a:xfrm>
      </p:grpSpPr>
      <p:sp>
        <p:nvSpPr>
          <p:cNvPr id="120" name="Google Shape;120;p4"/>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21" name="Google Shape;121;p4"/>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22" name="Google Shape;122;p4"/>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23" name="Google Shape;123;p4"/>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Community Involvement</a:t>
            </a:r>
            <a:endParaRPr dirty="0"/>
          </a:p>
        </p:txBody>
      </p:sp>
      <p:sp>
        <p:nvSpPr>
          <p:cNvPr id="124" name="Google Shape;124;p4"/>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25" name="Google Shape;125;p4"/>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CDBF8C17-1BCE-4CB0-D838-DAEFF25039BA}"/>
              </a:ext>
            </a:extLst>
          </p:cNvPr>
          <p:cNvSpPr txBox="1"/>
          <p:nvPr/>
        </p:nvSpPr>
        <p:spPr>
          <a:xfrm>
            <a:off x="1028700" y="3260705"/>
            <a:ext cx="16230600" cy="4185761"/>
          </a:xfrm>
          <a:prstGeom prst="rect">
            <a:avLst/>
          </a:prstGeom>
          <a:noFill/>
          <a:ln>
            <a:noFill/>
          </a:ln>
        </p:spPr>
        <p:txBody>
          <a:bodyPr spcFirstLastPara="1" wrap="square" lIns="0" tIns="0" rIns="0" bIns="0" anchor="t" anchorCtr="0">
            <a:spAutoFit/>
          </a:bodyPr>
          <a:lstStyle/>
          <a:p>
            <a:pPr algn="ctr">
              <a:lnSpc>
                <a:spcPct val="150000"/>
              </a:lnSpc>
              <a:spcAft>
                <a:spcPts val="800"/>
              </a:spcAft>
            </a:pPr>
            <a:r>
              <a:rPr lang="en-GB" sz="2400" b="1" u="sng" dirty="0">
                <a:latin typeface="Roboto"/>
                <a:ea typeface="Roboto"/>
                <a:cs typeface="Roboto"/>
              </a:rPr>
              <a:t>Role of local communities:</a:t>
            </a:r>
            <a:r>
              <a:rPr lang="en-GB" sz="2400" u="sng" dirty="0">
                <a:latin typeface="Roboto"/>
                <a:ea typeface="Roboto"/>
                <a:cs typeface="Roboto"/>
              </a:rPr>
              <a:t> </a:t>
            </a:r>
          </a:p>
          <a:p>
            <a:pPr algn="ctr">
              <a:lnSpc>
                <a:spcPct val="150000"/>
              </a:lnSpc>
              <a:spcAft>
                <a:spcPts val="800"/>
              </a:spcAft>
            </a:pPr>
            <a:endParaRPr lang="en-GB" sz="2400" dirty="0">
              <a:latin typeface="Roboto"/>
              <a:ea typeface="Roboto"/>
              <a:cs typeface="Roboto"/>
            </a:endParaRPr>
          </a:p>
          <a:p>
            <a:pPr algn="just">
              <a:lnSpc>
                <a:spcPct val="150000"/>
              </a:lnSpc>
              <a:spcAft>
                <a:spcPts val="800"/>
              </a:spcAft>
            </a:pPr>
            <a:r>
              <a:rPr lang="en-US" sz="2400" dirty="0">
                <a:latin typeface="Roboto" panose="02000000000000000000" pitchFamily="2" charset="0"/>
                <a:ea typeface="Roboto" panose="02000000000000000000" pitchFamily="2" charset="0"/>
                <a:cs typeface="Roboto" panose="02000000000000000000" pitchFamily="2" charset="0"/>
              </a:rPr>
              <a:t>The </a:t>
            </a:r>
            <a:r>
              <a:rPr lang="en-US" sz="2400" i="1" dirty="0" err="1">
                <a:latin typeface="Roboto" panose="02000000000000000000" pitchFamily="2" charset="0"/>
                <a:ea typeface="Roboto" panose="02000000000000000000" pitchFamily="2" charset="0"/>
                <a:cs typeface="Roboto" panose="02000000000000000000" pitchFamily="2" charset="0"/>
              </a:rPr>
              <a:t>Montata</a:t>
            </a:r>
            <a:r>
              <a:rPr lang="en-US" sz="2400" i="1" dirty="0">
                <a:latin typeface="Roboto" panose="02000000000000000000" pitchFamily="2" charset="0"/>
                <a:ea typeface="Roboto" panose="02000000000000000000" pitchFamily="2" charset="0"/>
                <a:cs typeface="Roboto" panose="02000000000000000000" pitchFamily="2" charset="0"/>
              </a:rPr>
              <a:t> Grande </a:t>
            </a:r>
            <a:r>
              <a:rPr lang="en-US" sz="2400" dirty="0">
                <a:latin typeface="Roboto" panose="02000000000000000000" pitchFamily="2" charset="0"/>
                <a:ea typeface="Roboto" panose="02000000000000000000" pitchFamily="2" charset="0"/>
                <a:cs typeface="Roboto" panose="02000000000000000000" pitchFamily="2" charset="0"/>
              </a:rPr>
              <a:t>plays an integral role in engaging the local community by encouraging active collaboration with local farmers, artisans, and residents. This approach ensures that the community is not only involved in the decision-making process but also in shaping the experiences offered to guests. By tapping into the skills of those who have a deep connection to the land and traditions, </a:t>
            </a:r>
            <a:r>
              <a:rPr lang="en-US" sz="2400" i="1" dirty="0" err="1">
                <a:latin typeface="Roboto" panose="02000000000000000000" pitchFamily="2" charset="0"/>
                <a:ea typeface="Roboto" panose="02000000000000000000" pitchFamily="2" charset="0"/>
                <a:cs typeface="Roboto" panose="02000000000000000000" pitchFamily="2" charset="0"/>
              </a:rPr>
              <a:t>Montata</a:t>
            </a:r>
            <a:r>
              <a:rPr lang="en-US" sz="2400" i="1" dirty="0">
                <a:latin typeface="Roboto" panose="02000000000000000000" pitchFamily="2" charset="0"/>
                <a:ea typeface="Roboto" panose="02000000000000000000" pitchFamily="2" charset="0"/>
                <a:cs typeface="Roboto" panose="02000000000000000000" pitchFamily="2" charset="0"/>
              </a:rPr>
              <a:t> Grande </a:t>
            </a:r>
            <a:r>
              <a:rPr lang="en-US" sz="2400" dirty="0">
                <a:latin typeface="Roboto" panose="02000000000000000000" pitchFamily="2" charset="0"/>
                <a:ea typeface="Roboto" panose="02000000000000000000" pitchFamily="2" charset="0"/>
                <a:cs typeface="Roboto" panose="02000000000000000000" pitchFamily="2" charset="0"/>
              </a:rPr>
              <a:t>helps preserve local culture and heritage while simultaneously creating authentic and meaningful experiences. </a:t>
            </a:r>
            <a:endParaRPr lang="it-IT" sz="2400" dirty="0">
              <a:latin typeface="Roboto" panose="02000000000000000000" pitchFamily="2" charset="0"/>
              <a:ea typeface="Roboto" panose="02000000000000000000" pitchFamily="2" charset="0"/>
              <a:cs typeface="Roboto" panose="02000000000000000000" pitchFamily="2" charset="0"/>
            </a:endParaRPr>
          </a:p>
        </p:txBody>
      </p:sp>
      <p:pic>
        <p:nvPicPr>
          <p:cNvPr id="3" name="Immagine 2">
            <a:extLst>
              <a:ext uri="{FF2B5EF4-FFF2-40B4-BE49-F238E27FC236}">
                <a16:creationId xmlns:a16="http://schemas.microsoft.com/office/drawing/2014/main" id="{AFC03D57-0175-C41C-01F3-41D878BF7049}"/>
              </a:ext>
            </a:extLst>
          </p:cNvPr>
          <p:cNvPicPr>
            <a:picLocks noChangeAspect="1"/>
          </p:cNvPicPr>
          <p:nvPr/>
        </p:nvPicPr>
        <p:blipFill>
          <a:blip r:embed="rId6"/>
          <a:stretch>
            <a:fillRect/>
          </a:stretch>
        </p:blipFill>
        <p:spPr>
          <a:xfrm>
            <a:off x="6089864" y="2833837"/>
            <a:ext cx="914479" cy="914479"/>
          </a:xfrm>
          <a:prstGeom prst="rect">
            <a:avLst/>
          </a:prstGeom>
        </p:spPr>
      </p:pic>
      <p:pic>
        <p:nvPicPr>
          <p:cNvPr id="4" name="Immagine 3">
            <a:extLst>
              <a:ext uri="{FF2B5EF4-FFF2-40B4-BE49-F238E27FC236}">
                <a16:creationId xmlns:a16="http://schemas.microsoft.com/office/drawing/2014/main" id="{3A105112-9606-3444-5166-563446718160}"/>
              </a:ext>
            </a:extLst>
          </p:cNvPr>
          <p:cNvPicPr>
            <a:picLocks noChangeAspect="1"/>
          </p:cNvPicPr>
          <p:nvPr/>
        </p:nvPicPr>
        <p:blipFill>
          <a:blip r:embed="rId6"/>
          <a:stretch>
            <a:fillRect/>
          </a:stretch>
        </p:blipFill>
        <p:spPr>
          <a:xfrm>
            <a:off x="11283659" y="2739051"/>
            <a:ext cx="914479" cy="9144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99C86"/>
        </a:solidFill>
        <a:effectLst/>
      </p:bgPr>
    </p:bg>
    <p:spTree>
      <p:nvGrpSpPr>
        <p:cNvPr id="1" name="Shape 119">
          <a:extLst>
            <a:ext uri="{FF2B5EF4-FFF2-40B4-BE49-F238E27FC236}">
              <a16:creationId xmlns:a16="http://schemas.microsoft.com/office/drawing/2014/main" id="{BD86BB9E-2900-C0A0-8C5B-2D790E7E8154}"/>
            </a:ext>
          </a:extLst>
        </p:cNvPr>
        <p:cNvGrpSpPr/>
        <p:nvPr/>
      </p:nvGrpSpPr>
      <p:grpSpPr>
        <a:xfrm>
          <a:off x="0" y="0"/>
          <a:ext cx="0" cy="0"/>
          <a:chOff x="0" y="0"/>
          <a:chExt cx="0" cy="0"/>
        </a:xfrm>
      </p:grpSpPr>
      <p:sp>
        <p:nvSpPr>
          <p:cNvPr id="120" name="Google Shape;120;p4">
            <a:extLst>
              <a:ext uri="{FF2B5EF4-FFF2-40B4-BE49-F238E27FC236}">
                <a16:creationId xmlns:a16="http://schemas.microsoft.com/office/drawing/2014/main" id="{FABD60A4-2471-D28E-B4AA-7531DBA95E44}"/>
              </a:ext>
            </a:extLst>
          </p:cNvPr>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21" name="Google Shape;121;p4">
            <a:extLst>
              <a:ext uri="{FF2B5EF4-FFF2-40B4-BE49-F238E27FC236}">
                <a16:creationId xmlns:a16="http://schemas.microsoft.com/office/drawing/2014/main" id="{B052BC74-A809-1120-8336-7D6AAA27D999}"/>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22" name="Google Shape;122;p4">
            <a:extLst>
              <a:ext uri="{FF2B5EF4-FFF2-40B4-BE49-F238E27FC236}">
                <a16:creationId xmlns:a16="http://schemas.microsoft.com/office/drawing/2014/main" id="{F6E70FBD-E677-52F2-6447-49CC061C7316}"/>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23" name="Google Shape;123;p4">
            <a:extLst>
              <a:ext uri="{FF2B5EF4-FFF2-40B4-BE49-F238E27FC236}">
                <a16:creationId xmlns:a16="http://schemas.microsoft.com/office/drawing/2014/main" id="{50830111-5D99-9B9D-03C0-CB6485EFE558}"/>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Community Involvement</a:t>
            </a:r>
            <a:endParaRPr dirty="0"/>
          </a:p>
        </p:txBody>
      </p:sp>
      <p:sp>
        <p:nvSpPr>
          <p:cNvPr id="124" name="Google Shape;124;p4">
            <a:extLst>
              <a:ext uri="{FF2B5EF4-FFF2-40B4-BE49-F238E27FC236}">
                <a16:creationId xmlns:a16="http://schemas.microsoft.com/office/drawing/2014/main" id="{9FCCA8D5-7413-599A-C90A-AFDC00CE333A}"/>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25" name="Google Shape;125;p4">
            <a:extLst>
              <a:ext uri="{FF2B5EF4-FFF2-40B4-BE49-F238E27FC236}">
                <a16:creationId xmlns:a16="http://schemas.microsoft.com/office/drawing/2014/main" id="{C82B56E3-5772-BF40-ACF5-523ACA2BF84C}"/>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BD8EC809-CA98-07D2-69E1-88B2A452FA31}"/>
              </a:ext>
            </a:extLst>
          </p:cNvPr>
          <p:cNvSpPr txBox="1"/>
          <p:nvPr/>
        </p:nvSpPr>
        <p:spPr>
          <a:xfrm>
            <a:off x="1028700" y="3260705"/>
            <a:ext cx="16230600" cy="4613892"/>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1" i="0" u="sng" strike="noStrike" cap="none" dirty="0">
                <a:solidFill>
                  <a:srgbClr val="000000"/>
                </a:solidFill>
                <a:latin typeface="Roboto"/>
                <a:ea typeface="Roboto"/>
                <a:cs typeface="Roboto"/>
                <a:sym typeface="Roboto"/>
              </a:rPr>
              <a:t>Role of ownership and management:</a:t>
            </a:r>
            <a:endParaRPr lang="en-US" sz="2400" b="1" u="sng" dirty="0">
              <a:latin typeface="Roboto"/>
              <a:ea typeface="Roboto"/>
              <a:cs typeface="Roboto"/>
              <a:sym typeface="Roboto"/>
            </a:endParaRPr>
          </a:p>
          <a:p>
            <a:pPr algn="just">
              <a:lnSpc>
                <a:spcPct val="150000"/>
              </a:lnSpc>
              <a:spcAft>
                <a:spcPts val="800"/>
              </a:spcAft>
            </a:pPr>
            <a:endParaRPr lang="en-GB" sz="2299" dirty="0">
              <a:latin typeface="Roboto"/>
              <a:ea typeface="Roboto"/>
              <a:cs typeface="Roboto"/>
            </a:endParaRPr>
          </a:p>
          <a:p>
            <a:pPr algn="just">
              <a:lnSpc>
                <a:spcPct val="150000"/>
              </a:lnSpc>
              <a:spcAft>
                <a:spcPts val="800"/>
              </a:spcAft>
            </a:pPr>
            <a:r>
              <a:rPr lang="en-US" sz="2400" dirty="0">
                <a:latin typeface="Roboto" panose="02000000000000000000" pitchFamily="2" charset="0"/>
                <a:ea typeface="Roboto" panose="02000000000000000000" pitchFamily="2" charset="0"/>
                <a:cs typeface="Roboto" panose="02000000000000000000" pitchFamily="2" charset="0"/>
              </a:rPr>
              <a:t>In the 1930s, the maternal great-grandfather decided to purchase 6 hectares of land on the slopes of Mount Etna to transform it into a flourishing vineyard and orchard. During this time, the project even caught the attention of specialized media due to its success. In fact, the area is still listed in the land registry as </a:t>
            </a:r>
            <a:r>
              <a:rPr lang="en-US" sz="2400" i="1" dirty="0" err="1">
                <a:latin typeface="Roboto" panose="02000000000000000000" pitchFamily="2" charset="0"/>
                <a:ea typeface="Roboto" panose="02000000000000000000" pitchFamily="2" charset="0"/>
                <a:cs typeface="Roboto" panose="02000000000000000000" pitchFamily="2" charset="0"/>
              </a:rPr>
              <a:t>C.da</a:t>
            </a:r>
            <a:r>
              <a:rPr lang="en-US" sz="2400" i="1" dirty="0">
                <a:latin typeface="Roboto" panose="02000000000000000000" pitchFamily="2" charset="0"/>
                <a:ea typeface="Roboto" panose="02000000000000000000" pitchFamily="2" charset="0"/>
                <a:cs typeface="Roboto" panose="02000000000000000000" pitchFamily="2" charset="0"/>
              </a:rPr>
              <a:t> Case Gulisano</a:t>
            </a:r>
            <a:r>
              <a:rPr lang="en-US" sz="2400" dirty="0">
                <a:latin typeface="Roboto" panose="02000000000000000000" pitchFamily="2" charset="0"/>
                <a:ea typeface="Roboto" panose="02000000000000000000" pitchFamily="2" charset="0"/>
                <a:cs typeface="Roboto" panose="02000000000000000000" pitchFamily="2" charset="0"/>
              </a:rPr>
              <a:t>, named after the maternal surname. However, the family preferred to call it </a:t>
            </a:r>
            <a:r>
              <a:rPr lang="en-US" sz="2400" i="1" dirty="0" err="1">
                <a:latin typeface="Roboto" panose="02000000000000000000" pitchFamily="2" charset="0"/>
                <a:ea typeface="Roboto" panose="02000000000000000000" pitchFamily="2" charset="0"/>
                <a:cs typeface="Roboto" panose="02000000000000000000" pitchFamily="2" charset="0"/>
              </a:rPr>
              <a:t>Montata</a:t>
            </a:r>
            <a:r>
              <a:rPr lang="en-US" sz="2400" i="1" dirty="0">
                <a:latin typeface="Roboto" panose="02000000000000000000" pitchFamily="2" charset="0"/>
                <a:ea typeface="Roboto" panose="02000000000000000000" pitchFamily="2" charset="0"/>
                <a:cs typeface="Roboto" panose="02000000000000000000" pitchFamily="2" charset="0"/>
              </a:rPr>
              <a:t> Grande</a:t>
            </a:r>
            <a:r>
              <a:rPr lang="en-US" sz="2400" dirty="0">
                <a:latin typeface="Roboto" panose="02000000000000000000" pitchFamily="2" charset="0"/>
                <a:ea typeface="Roboto" panose="02000000000000000000" pitchFamily="2" charset="0"/>
                <a:cs typeface="Roboto" panose="02000000000000000000" pitchFamily="2" charset="0"/>
              </a:rPr>
              <a:t>, a name that has been passed down through generations and remains in use to this day, maintaining the family tradition. After the grandfather's passing, Paolo and Dario undertook numerous efforts to revive and enhance this special place on the slopes of the volcano.</a:t>
            </a:r>
            <a:endParaRPr lang="it-IT" sz="2400" dirty="0">
              <a:latin typeface="Roboto" panose="02000000000000000000" pitchFamily="2" charset="0"/>
              <a:ea typeface="Roboto" panose="02000000000000000000" pitchFamily="2" charset="0"/>
              <a:cs typeface="Roboto" panose="02000000000000000000" pitchFamily="2" charset="0"/>
            </a:endParaRPr>
          </a:p>
        </p:txBody>
      </p:sp>
      <p:pic>
        <p:nvPicPr>
          <p:cNvPr id="3" name="Immagine 2">
            <a:extLst>
              <a:ext uri="{FF2B5EF4-FFF2-40B4-BE49-F238E27FC236}">
                <a16:creationId xmlns:a16="http://schemas.microsoft.com/office/drawing/2014/main" id="{43E422CA-1126-E9AC-0524-BFC4CC53D690}"/>
              </a:ext>
            </a:extLst>
          </p:cNvPr>
          <p:cNvPicPr>
            <a:picLocks noChangeAspect="1"/>
          </p:cNvPicPr>
          <p:nvPr/>
        </p:nvPicPr>
        <p:blipFill>
          <a:blip r:embed="rId6"/>
          <a:stretch>
            <a:fillRect/>
          </a:stretch>
        </p:blipFill>
        <p:spPr>
          <a:xfrm>
            <a:off x="5937464" y="2619479"/>
            <a:ext cx="914479" cy="914479"/>
          </a:xfrm>
          <a:prstGeom prst="rect">
            <a:avLst/>
          </a:prstGeom>
        </p:spPr>
      </p:pic>
      <p:pic>
        <p:nvPicPr>
          <p:cNvPr id="4" name="Immagine 3">
            <a:extLst>
              <a:ext uri="{FF2B5EF4-FFF2-40B4-BE49-F238E27FC236}">
                <a16:creationId xmlns:a16="http://schemas.microsoft.com/office/drawing/2014/main" id="{5CE3402F-4EA7-3E0E-241D-9C2A451F4B61}"/>
              </a:ext>
            </a:extLst>
          </p:cNvPr>
          <p:cNvPicPr>
            <a:picLocks noChangeAspect="1"/>
          </p:cNvPicPr>
          <p:nvPr/>
        </p:nvPicPr>
        <p:blipFill>
          <a:blip r:embed="rId6"/>
          <a:stretch>
            <a:fillRect/>
          </a:stretch>
        </p:blipFill>
        <p:spPr>
          <a:xfrm>
            <a:off x="11480257" y="2619478"/>
            <a:ext cx="914479" cy="914479"/>
          </a:xfrm>
          <a:prstGeom prst="rect">
            <a:avLst/>
          </a:prstGeom>
        </p:spPr>
      </p:pic>
    </p:spTree>
    <p:extLst>
      <p:ext uri="{BB962C8B-B14F-4D97-AF65-F5344CB8AC3E}">
        <p14:creationId xmlns:p14="http://schemas.microsoft.com/office/powerpoint/2010/main" val="324081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33FA8CEF-FADB-EA59-48AC-F831896E0802}"/>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63DAEFC5-08BB-9C0D-35BB-3890BBC06063}"/>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8054067D-F145-7CD9-4809-F2DF4FC121B6}"/>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405E4750-57D6-2392-7CC2-D2B5A8E7B789}"/>
              </a:ext>
            </a:extLst>
          </p:cNvPr>
          <p:cNvSpPr txBox="1"/>
          <p:nvPr/>
        </p:nvSpPr>
        <p:spPr>
          <a:xfrm>
            <a:off x="1030287" y="2682666"/>
            <a:ext cx="16230600" cy="4921668"/>
          </a:xfrm>
          <a:prstGeom prst="rect">
            <a:avLst/>
          </a:prstGeom>
          <a:noFill/>
          <a:ln>
            <a:noFill/>
          </a:ln>
        </p:spPr>
        <p:txBody>
          <a:bodyPr spcFirstLastPara="1" wrap="square" lIns="0" tIns="0" rIns="0" bIns="0" anchor="t" anchorCtr="0">
            <a:spAutoFit/>
          </a:bodyPr>
          <a:lstStyle/>
          <a:p>
            <a:pPr algn="ctr">
              <a:lnSpc>
                <a:spcPct val="150000"/>
              </a:lnSpc>
              <a:spcAft>
                <a:spcPts val="800"/>
              </a:spcAft>
            </a:pPr>
            <a:r>
              <a:rPr lang="en-GB" sz="2400" b="1" u="sng" dirty="0">
                <a:latin typeface="Roboto"/>
                <a:ea typeface="Roboto"/>
                <a:cs typeface="Roboto"/>
              </a:rPr>
              <a:t>Feedback mechanism:</a:t>
            </a:r>
          </a:p>
          <a:p>
            <a:pPr algn="just">
              <a:lnSpc>
                <a:spcPct val="150000"/>
              </a:lnSpc>
              <a:spcAft>
                <a:spcPts val="800"/>
              </a:spcAft>
            </a:pPr>
            <a:r>
              <a:rPr lang="en-US" sz="2400" dirty="0">
                <a:latin typeface="Roboto"/>
                <a:ea typeface="Roboto"/>
                <a:cs typeface="Roboto"/>
              </a:rPr>
              <a:t>At </a:t>
            </a:r>
            <a:r>
              <a:rPr lang="en-US" sz="2400" i="1" dirty="0" err="1">
                <a:latin typeface="Roboto"/>
                <a:ea typeface="Roboto"/>
                <a:cs typeface="Roboto"/>
              </a:rPr>
              <a:t>Montata</a:t>
            </a:r>
            <a:r>
              <a:rPr lang="en-US" sz="2400" i="1" dirty="0">
                <a:latin typeface="Roboto"/>
                <a:ea typeface="Roboto"/>
                <a:cs typeface="Roboto"/>
              </a:rPr>
              <a:t> Grande</a:t>
            </a:r>
            <a:r>
              <a:rPr lang="en-US" sz="2400" dirty="0">
                <a:latin typeface="Roboto"/>
                <a:ea typeface="Roboto"/>
                <a:cs typeface="Roboto"/>
              </a:rPr>
              <a:t>, gathering guest feedback is a central part of enhancing the overall experience. One of the primary channels for this is through online platforms, where guests can easily leave reviews and offer suggestions for improving the facility’s operations. </a:t>
            </a:r>
          </a:p>
          <a:p>
            <a:pPr algn="just">
              <a:lnSpc>
                <a:spcPct val="150000"/>
              </a:lnSpc>
              <a:spcAft>
                <a:spcPts val="800"/>
              </a:spcAft>
            </a:pPr>
            <a:endParaRPr lang="en-US" sz="2400" dirty="0">
              <a:latin typeface="Roboto"/>
              <a:ea typeface="Roboto"/>
              <a:cs typeface="Roboto"/>
            </a:endParaRPr>
          </a:p>
          <a:p>
            <a:pPr algn="ctr">
              <a:lnSpc>
                <a:spcPct val="150000"/>
              </a:lnSpc>
              <a:spcAft>
                <a:spcPts val="800"/>
              </a:spcAft>
            </a:pPr>
            <a:r>
              <a:rPr lang="en-GB" sz="2299" b="1" u="sng" dirty="0">
                <a:latin typeface="Roboto"/>
                <a:ea typeface="Roboto"/>
                <a:cs typeface="Roboto"/>
              </a:rPr>
              <a:t>Continuous Improvement: </a:t>
            </a:r>
          </a:p>
          <a:p>
            <a:pPr algn="just">
              <a:lnSpc>
                <a:spcPct val="150000"/>
              </a:lnSpc>
              <a:spcAft>
                <a:spcPts val="800"/>
              </a:spcAft>
            </a:pPr>
            <a:r>
              <a:rPr lang="en-US" sz="2400" dirty="0">
                <a:latin typeface="Roboto" panose="02000000000000000000" pitchFamily="2" charset="0"/>
                <a:ea typeface="Roboto" panose="02000000000000000000" pitchFamily="2" charset="0"/>
                <a:cs typeface="Roboto" panose="02000000000000000000" pitchFamily="2" charset="0"/>
              </a:rPr>
              <a:t>The focus on actively seeking feedback is driven by a commitment to continuous improvement at </a:t>
            </a:r>
            <a:r>
              <a:rPr lang="en-US" sz="2400" i="1" dirty="0" err="1">
                <a:latin typeface="Roboto" panose="02000000000000000000" pitchFamily="2" charset="0"/>
                <a:ea typeface="Roboto" panose="02000000000000000000" pitchFamily="2" charset="0"/>
                <a:cs typeface="Roboto" panose="02000000000000000000" pitchFamily="2" charset="0"/>
              </a:rPr>
              <a:t>Montata</a:t>
            </a:r>
            <a:r>
              <a:rPr lang="en-US" sz="2400" i="1" dirty="0">
                <a:latin typeface="Roboto" panose="02000000000000000000" pitchFamily="2" charset="0"/>
                <a:ea typeface="Roboto" panose="02000000000000000000" pitchFamily="2" charset="0"/>
                <a:cs typeface="Roboto" panose="02000000000000000000" pitchFamily="2" charset="0"/>
              </a:rPr>
              <a:t> Grande Etna </a:t>
            </a:r>
            <a:r>
              <a:rPr lang="en-US" sz="2400" i="1" dirty="0" err="1">
                <a:latin typeface="Roboto" panose="02000000000000000000" pitchFamily="2" charset="0"/>
                <a:ea typeface="Roboto" panose="02000000000000000000" pitchFamily="2" charset="0"/>
                <a:cs typeface="Roboto" panose="02000000000000000000" pitchFamily="2" charset="0"/>
              </a:rPr>
              <a:t>Agricoltour</a:t>
            </a:r>
            <a:r>
              <a:rPr lang="en-US" sz="2400" dirty="0">
                <a:latin typeface="Roboto" panose="02000000000000000000" pitchFamily="2" charset="0"/>
                <a:ea typeface="Roboto" panose="02000000000000000000" pitchFamily="2" charset="0"/>
                <a:cs typeface="Roboto" panose="02000000000000000000" pitchFamily="2" charset="0"/>
              </a:rPr>
              <a:t>. By inviting guests to share their thoughts, the estate can better understand their needs and preferences. </a:t>
            </a:r>
            <a:endParaRPr lang="it-IT" sz="2400" dirty="0">
              <a:latin typeface="Roboto" panose="02000000000000000000" pitchFamily="2" charset="0"/>
              <a:ea typeface="Roboto" panose="02000000000000000000" pitchFamily="2" charset="0"/>
              <a:cs typeface="Roboto" panose="02000000000000000000" pitchFamily="2" charset="0"/>
            </a:endParaRPr>
          </a:p>
        </p:txBody>
      </p:sp>
      <p:sp>
        <p:nvSpPr>
          <p:cNvPr id="112" name="Google Shape;112;p3">
            <a:extLst>
              <a:ext uri="{FF2B5EF4-FFF2-40B4-BE49-F238E27FC236}">
                <a16:creationId xmlns:a16="http://schemas.microsoft.com/office/drawing/2014/main" id="{F3F8EDD3-7EE1-1976-7663-5829590DA7D3}"/>
              </a:ext>
            </a:extLst>
          </p:cNvPr>
          <p:cNvSpPr txBox="1"/>
          <p:nvPr/>
        </p:nvSpPr>
        <p:spPr>
          <a:xfrm>
            <a:off x="1030287" y="514244"/>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Monitoring, Evaluation and Financing</a:t>
            </a:r>
            <a:endParaRPr lang="en-US" sz="7200" dirty="0"/>
          </a:p>
        </p:txBody>
      </p:sp>
      <p:sp>
        <p:nvSpPr>
          <p:cNvPr id="113" name="Google Shape;113;p3">
            <a:extLst>
              <a:ext uri="{FF2B5EF4-FFF2-40B4-BE49-F238E27FC236}">
                <a16:creationId xmlns:a16="http://schemas.microsoft.com/office/drawing/2014/main" id="{F4CB854F-09C5-6CA0-DCE4-C0E461743FA3}"/>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4F8F2B24-374D-954E-F14F-3558B4E9DBF4}"/>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38853E2B-61FF-F6BE-B202-D2E11AF1B475}"/>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335039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AAD030BF-B46D-692F-CAAD-AF5D6B40AEF7}"/>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7ED009D6-9758-A1B3-7C99-734EB1E509A3}"/>
              </a:ext>
            </a:extLst>
          </p:cNvPr>
          <p:cNvSpPr/>
          <p:nvPr/>
        </p:nvSpPr>
        <p:spPr>
          <a:xfrm>
            <a:off x="2650420" y="585557"/>
            <a:ext cx="12229362" cy="5964382"/>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dirty="0"/>
          </a:p>
        </p:txBody>
      </p:sp>
      <p:sp>
        <p:nvSpPr>
          <p:cNvPr id="110" name="Google Shape;110;p3">
            <a:extLst>
              <a:ext uri="{FF2B5EF4-FFF2-40B4-BE49-F238E27FC236}">
                <a16:creationId xmlns:a16="http://schemas.microsoft.com/office/drawing/2014/main" id="{EF4E5A9C-E18D-6977-4984-D3F564300E95}"/>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2" name="Google Shape;112;p3">
            <a:extLst>
              <a:ext uri="{FF2B5EF4-FFF2-40B4-BE49-F238E27FC236}">
                <a16:creationId xmlns:a16="http://schemas.microsoft.com/office/drawing/2014/main" id="{F2527054-A7AD-6635-20F4-7E141221AC59}"/>
              </a:ext>
            </a:extLst>
          </p:cNvPr>
          <p:cNvSpPr txBox="1"/>
          <p:nvPr/>
        </p:nvSpPr>
        <p:spPr>
          <a:xfrm>
            <a:off x="848391" y="346604"/>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Monitoring, Evaluation and Financing</a:t>
            </a:r>
            <a:endParaRPr lang="en-US" sz="7200" dirty="0"/>
          </a:p>
        </p:txBody>
      </p:sp>
      <p:sp>
        <p:nvSpPr>
          <p:cNvPr id="113" name="Google Shape;113;p3">
            <a:extLst>
              <a:ext uri="{FF2B5EF4-FFF2-40B4-BE49-F238E27FC236}">
                <a16:creationId xmlns:a16="http://schemas.microsoft.com/office/drawing/2014/main" id="{4656D535-68AC-F7A1-BC77-E3EB5D759537}"/>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44C4F51C-C088-C310-428B-179761987276}"/>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E7CD39DE-6038-2B0A-82CD-6C2561213125}"/>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5" name="CasellaDiTesto 4">
            <a:extLst>
              <a:ext uri="{FF2B5EF4-FFF2-40B4-BE49-F238E27FC236}">
                <a16:creationId xmlns:a16="http://schemas.microsoft.com/office/drawing/2014/main" id="{F67B113E-55CE-C79A-5A19-C3502D1E516D}"/>
              </a:ext>
            </a:extLst>
          </p:cNvPr>
          <p:cNvSpPr txBox="1"/>
          <p:nvPr/>
        </p:nvSpPr>
        <p:spPr>
          <a:xfrm>
            <a:off x="4675565" y="7777133"/>
            <a:ext cx="9812302" cy="400110"/>
          </a:xfrm>
          <a:prstGeom prst="rect">
            <a:avLst/>
          </a:prstGeom>
          <a:noFill/>
        </p:spPr>
        <p:txBody>
          <a:bodyPr wrap="none" rtlCol="0">
            <a:spAutoFit/>
          </a:bodyPr>
          <a:lstStyle/>
          <a:p>
            <a:r>
              <a:rPr lang="it-IT" sz="2000" dirty="0">
                <a:latin typeface="Roboto"/>
                <a:ea typeface="Roboto"/>
                <a:cs typeface="Roboto"/>
              </a:rPr>
              <a:t>Photo taken from Google about Montata Grande: </a:t>
            </a:r>
            <a:r>
              <a:rPr lang="it-IT" sz="2000" dirty="0">
                <a:latin typeface="Roboto"/>
                <a:ea typeface="Roboto"/>
                <a:cs typeface="Roboto"/>
                <a:hlinkClick r:id="rId6"/>
              </a:rPr>
              <a:t>https://www.montatagrande.it/en/</a:t>
            </a:r>
            <a:r>
              <a:rPr lang="it-IT" sz="2000" dirty="0">
                <a:latin typeface="Roboto"/>
                <a:ea typeface="Roboto"/>
                <a:cs typeface="Roboto"/>
              </a:rPr>
              <a:t> </a:t>
            </a:r>
          </a:p>
        </p:txBody>
      </p:sp>
      <p:pic>
        <p:nvPicPr>
          <p:cNvPr id="3" name="Immagine 2">
            <a:extLst>
              <a:ext uri="{FF2B5EF4-FFF2-40B4-BE49-F238E27FC236}">
                <a16:creationId xmlns:a16="http://schemas.microsoft.com/office/drawing/2014/main" id="{DC557270-C88C-5632-25F3-7970291ECDF1}"/>
              </a:ext>
            </a:extLst>
          </p:cNvPr>
          <p:cNvPicPr>
            <a:picLocks noChangeAspect="1"/>
          </p:cNvPicPr>
          <p:nvPr/>
        </p:nvPicPr>
        <p:blipFill>
          <a:blip r:embed="rId7"/>
          <a:stretch>
            <a:fillRect/>
          </a:stretch>
        </p:blipFill>
        <p:spPr>
          <a:xfrm>
            <a:off x="4675565" y="1854709"/>
            <a:ext cx="9536469" cy="5892225"/>
          </a:xfrm>
          <a:prstGeom prst="rect">
            <a:avLst/>
          </a:prstGeom>
        </p:spPr>
      </p:pic>
    </p:spTree>
    <p:extLst>
      <p:ext uri="{BB962C8B-B14F-4D97-AF65-F5344CB8AC3E}">
        <p14:creationId xmlns:p14="http://schemas.microsoft.com/office/powerpoint/2010/main" val="24679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p:cNvGrpSpPr/>
        <p:nvPr/>
      </p:nvGrpSpPr>
      <p:grpSpPr>
        <a:xfrm>
          <a:off x="0" y="0"/>
          <a:ext cx="0" cy="0"/>
          <a:chOff x="0" y="0"/>
          <a:chExt cx="0" cy="0"/>
        </a:xfrm>
      </p:grpSpPr>
      <p:sp>
        <p:nvSpPr>
          <p:cNvPr id="109" name="Google Shape;109;p3"/>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p:cNvSpPr txBox="1"/>
          <p:nvPr/>
        </p:nvSpPr>
        <p:spPr>
          <a:xfrm>
            <a:off x="1028700" y="3435293"/>
            <a:ext cx="16230600" cy="5022465"/>
          </a:xfrm>
          <a:prstGeom prst="rect">
            <a:avLst/>
          </a:prstGeom>
          <a:noFill/>
          <a:ln>
            <a:noFill/>
          </a:ln>
        </p:spPr>
        <p:txBody>
          <a:bodyPr spcFirstLastPara="1" wrap="square" lIns="0" tIns="0" rIns="0" bIns="0" anchor="t" anchorCtr="0">
            <a:spAutoFit/>
          </a:bodyPr>
          <a:lstStyle/>
          <a:p>
            <a:pPr algn="just">
              <a:lnSpc>
                <a:spcPct val="150000"/>
              </a:lnSpc>
              <a:spcAft>
                <a:spcPts val="800"/>
              </a:spcAft>
            </a:pPr>
            <a:r>
              <a:rPr lang="it-IT" sz="2400" dirty="0">
                <a:latin typeface="Roboto"/>
                <a:ea typeface="Roboto"/>
                <a:cs typeface="Roboto"/>
              </a:rPr>
              <a:t>The </a:t>
            </a:r>
            <a:r>
              <a:rPr lang="it-IT" sz="2400" dirty="0" err="1">
                <a:latin typeface="Roboto"/>
                <a:ea typeface="Roboto"/>
                <a:cs typeface="Roboto"/>
              </a:rPr>
              <a:t>initiative</a:t>
            </a:r>
            <a:r>
              <a:rPr lang="it-IT" sz="2400" dirty="0">
                <a:latin typeface="Roboto"/>
                <a:ea typeface="Roboto"/>
                <a:cs typeface="Roboto"/>
              </a:rPr>
              <a:t>, </a:t>
            </a:r>
            <a:r>
              <a:rPr lang="it-IT" sz="2400" dirty="0" err="1">
                <a:latin typeface="Roboto"/>
                <a:ea typeface="Roboto"/>
                <a:cs typeface="Roboto"/>
              </a:rPr>
              <a:t>spearheaded</a:t>
            </a:r>
            <a:r>
              <a:rPr lang="it-IT" sz="2400" dirty="0">
                <a:latin typeface="Roboto"/>
                <a:ea typeface="Roboto"/>
                <a:cs typeface="Roboto"/>
              </a:rPr>
              <a:t> by </a:t>
            </a:r>
            <a:r>
              <a:rPr lang="it-IT" sz="2400" i="1" dirty="0">
                <a:latin typeface="Roboto"/>
                <a:ea typeface="Roboto"/>
                <a:cs typeface="Roboto"/>
              </a:rPr>
              <a:t>Montata Grande S.r.l. </a:t>
            </a:r>
            <a:r>
              <a:rPr lang="it-IT" sz="2400" dirty="0">
                <a:latin typeface="Roboto"/>
                <a:ea typeface="Roboto"/>
                <a:cs typeface="Roboto"/>
              </a:rPr>
              <a:t>has been a </a:t>
            </a:r>
            <a:r>
              <a:rPr lang="it-IT" sz="2400" dirty="0" err="1">
                <a:latin typeface="Roboto"/>
                <a:ea typeface="Roboto"/>
                <a:cs typeface="Roboto"/>
              </a:rPr>
              <a:t>vital</a:t>
            </a:r>
            <a:r>
              <a:rPr lang="it-IT" sz="2400" dirty="0">
                <a:latin typeface="Roboto"/>
                <a:ea typeface="Roboto"/>
                <a:cs typeface="Roboto"/>
              </a:rPr>
              <a:t> force in the </a:t>
            </a:r>
            <a:r>
              <a:rPr lang="it-IT" sz="2400" dirty="0" err="1">
                <a:latin typeface="Roboto"/>
                <a:ea typeface="Roboto"/>
                <a:cs typeface="Roboto"/>
              </a:rPr>
              <a:t>Sicilian</a:t>
            </a:r>
            <a:r>
              <a:rPr lang="it-IT" sz="2400" dirty="0">
                <a:latin typeface="Roboto"/>
                <a:ea typeface="Roboto"/>
                <a:cs typeface="Roboto"/>
              </a:rPr>
              <a:t> region since its inception in 2015. The </a:t>
            </a:r>
            <a:r>
              <a:rPr lang="it-IT" sz="2400" dirty="0" err="1">
                <a:latin typeface="Roboto"/>
                <a:ea typeface="Roboto"/>
                <a:cs typeface="Roboto"/>
              </a:rPr>
              <a:t>aim</a:t>
            </a:r>
            <a:r>
              <a:rPr lang="it-IT" sz="2400" dirty="0">
                <a:latin typeface="Roboto"/>
                <a:ea typeface="Roboto"/>
                <a:cs typeface="Roboto"/>
              </a:rPr>
              <a:t> of this project is to promote sustainable development, not just for the environment, but also in </a:t>
            </a:r>
            <a:r>
              <a:rPr lang="it-IT" sz="2400" dirty="0" err="1">
                <a:latin typeface="Roboto"/>
                <a:ea typeface="Roboto"/>
                <a:cs typeface="Roboto"/>
              </a:rPr>
              <a:t>terms</a:t>
            </a:r>
            <a:r>
              <a:rPr lang="it-IT" sz="2400" dirty="0">
                <a:latin typeface="Roboto"/>
                <a:ea typeface="Roboto"/>
                <a:cs typeface="Roboto"/>
              </a:rPr>
              <a:t> of </a:t>
            </a:r>
            <a:r>
              <a:rPr lang="it-IT" sz="2400" dirty="0" err="1">
                <a:latin typeface="Roboto"/>
                <a:ea typeface="Roboto"/>
                <a:cs typeface="Roboto"/>
              </a:rPr>
              <a:t>fostering</a:t>
            </a:r>
            <a:r>
              <a:rPr lang="it-IT" sz="2400" dirty="0">
                <a:latin typeface="Roboto"/>
                <a:ea typeface="Roboto"/>
                <a:cs typeface="Roboto"/>
              </a:rPr>
              <a:t> </a:t>
            </a:r>
            <a:r>
              <a:rPr lang="it-IT" sz="2400" b="1" dirty="0">
                <a:latin typeface="Roboto"/>
                <a:ea typeface="Roboto"/>
                <a:cs typeface="Roboto"/>
              </a:rPr>
              <a:t>local</a:t>
            </a:r>
            <a:r>
              <a:rPr lang="it-IT" sz="2400" dirty="0">
                <a:latin typeface="Roboto"/>
                <a:ea typeface="Roboto"/>
                <a:cs typeface="Roboto"/>
              </a:rPr>
              <a:t> </a:t>
            </a:r>
            <a:r>
              <a:rPr lang="it-IT" sz="2400" b="1" dirty="0">
                <a:latin typeface="Roboto"/>
                <a:ea typeface="Roboto"/>
                <a:cs typeface="Roboto"/>
              </a:rPr>
              <a:t>culture</a:t>
            </a:r>
            <a:r>
              <a:rPr lang="it-IT" sz="2400" dirty="0">
                <a:latin typeface="Roboto"/>
                <a:ea typeface="Roboto"/>
                <a:cs typeface="Roboto"/>
              </a:rPr>
              <a:t> and supporting communities through </a:t>
            </a:r>
            <a:r>
              <a:rPr lang="it-IT" sz="2400" dirty="0" err="1">
                <a:latin typeface="Roboto"/>
                <a:ea typeface="Roboto"/>
                <a:cs typeface="Roboto"/>
              </a:rPr>
              <a:t>responsible</a:t>
            </a:r>
            <a:r>
              <a:rPr lang="it-IT" sz="2400" dirty="0">
                <a:latin typeface="Roboto"/>
                <a:ea typeface="Roboto"/>
                <a:cs typeface="Roboto"/>
              </a:rPr>
              <a:t> </a:t>
            </a:r>
            <a:r>
              <a:rPr lang="it-IT" sz="2400" dirty="0" err="1">
                <a:latin typeface="Roboto"/>
                <a:ea typeface="Roboto"/>
                <a:cs typeface="Roboto"/>
              </a:rPr>
              <a:t>tourism</a:t>
            </a:r>
            <a:r>
              <a:rPr lang="it-IT" sz="2400" dirty="0">
                <a:latin typeface="Roboto"/>
                <a:ea typeface="Roboto"/>
                <a:cs typeface="Roboto"/>
              </a:rPr>
              <a:t>. </a:t>
            </a:r>
          </a:p>
          <a:p>
            <a:pPr algn="just">
              <a:lnSpc>
                <a:spcPct val="150000"/>
              </a:lnSpc>
              <a:spcAft>
                <a:spcPts val="800"/>
              </a:spcAft>
            </a:pPr>
            <a:r>
              <a:rPr lang="it-IT" sz="2400" dirty="0">
                <a:latin typeface="Roboto"/>
                <a:ea typeface="Roboto"/>
                <a:cs typeface="Roboto"/>
              </a:rPr>
              <a:t>By </a:t>
            </a:r>
            <a:r>
              <a:rPr lang="it-IT" sz="2400" dirty="0" err="1">
                <a:latin typeface="Roboto"/>
                <a:ea typeface="Roboto"/>
                <a:cs typeface="Roboto"/>
              </a:rPr>
              <a:t>emphasizing</a:t>
            </a:r>
            <a:r>
              <a:rPr lang="it-IT" sz="2400" dirty="0">
                <a:latin typeface="Roboto"/>
                <a:ea typeface="Roboto"/>
                <a:cs typeface="Roboto"/>
              </a:rPr>
              <a:t> </a:t>
            </a:r>
            <a:r>
              <a:rPr lang="it-IT" sz="2400" dirty="0" err="1">
                <a:latin typeface="Roboto"/>
                <a:ea typeface="Roboto"/>
                <a:cs typeface="Roboto"/>
              </a:rPr>
              <a:t>responsible</a:t>
            </a:r>
            <a:r>
              <a:rPr lang="it-IT" sz="2400" dirty="0">
                <a:latin typeface="Roboto"/>
                <a:ea typeface="Roboto"/>
                <a:cs typeface="Roboto"/>
              </a:rPr>
              <a:t> </a:t>
            </a:r>
            <a:r>
              <a:rPr lang="it-IT" sz="2400" dirty="0" err="1">
                <a:latin typeface="Roboto"/>
                <a:ea typeface="Roboto"/>
                <a:cs typeface="Roboto"/>
              </a:rPr>
              <a:t>tourism</a:t>
            </a:r>
            <a:r>
              <a:rPr lang="it-IT" sz="2400" dirty="0">
                <a:latin typeface="Roboto"/>
                <a:ea typeface="Roboto"/>
                <a:cs typeface="Roboto"/>
              </a:rPr>
              <a:t>, </a:t>
            </a:r>
            <a:r>
              <a:rPr lang="it-IT" sz="2400" i="1" dirty="0">
                <a:latin typeface="Roboto"/>
                <a:ea typeface="Roboto"/>
                <a:cs typeface="Roboto"/>
              </a:rPr>
              <a:t>Montata Granda S.r.l. </a:t>
            </a:r>
            <a:r>
              <a:rPr lang="it-IT" sz="2400" dirty="0">
                <a:latin typeface="Roboto"/>
                <a:ea typeface="Roboto"/>
                <a:cs typeface="Roboto"/>
              </a:rPr>
              <a:t>is actively working to shift the </a:t>
            </a:r>
            <a:r>
              <a:rPr lang="it-IT" sz="2400" dirty="0" err="1">
                <a:latin typeface="Roboto"/>
                <a:ea typeface="Roboto"/>
                <a:cs typeface="Roboto"/>
              </a:rPr>
              <a:t>paradigm</a:t>
            </a:r>
            <a:r>
              <a:rPr lang="it-IT" sz="2400" dirty="0">
                <a:latin typeface="Roboto"/>
                <a:ea typeface="Roboto"/>
                <a:cs typeface="Roboto"/>
              </a:rPr>
              <a:t> from mass </a:t>
            </a:r>
            <a:r>
              <a:rPr lang="it-IT" sz="2400" dirty="0" err="1">
                <a:latin typeface="Roboto"/>
                <a:ea typeface="Roboto"/>
                <a:cs typeface="Roboto"/>
              </a:rPr>
              <a:t>tourism</a:t>
            </a:r>
            <a:r>
              <a:rPr lang="it-IT" sz="2400" dirty="0">
                <a:latin typeface="Roboto"/>
                <a:ea typeface="Roboto"/>
                <a:cs typeface="Roboto"/>
              </a:rPr>
              <a:t>, which </a:t>
            </a:r>
            <a:r>
              <a:rPr lang="it-IT" sz="2400" dirty="0" err="1">
                <a:latin typeface="Roboto"/>
                <a:ea typeface="Roboto"/>
                <a:cs typeface="Roboto"/>
              </a:rPr>
              <a:t>often</a:t>
            </a:r>
            <a:r>
              <a:rPr lang="it-IT" sz="2400" dirty="0">
                <a:latin typeface="Roboto"/>
                <a:ea typeface="Roboto"/>
                <a:cs typeface="Roboto"/>
              </a:rPr>
              <a:t> leads to environmental </a:t>
            </a:r>
            <a:r>
              <a:rPr lang="it-IT" sz="2400" dirty="0" err="1">
                <a:latin typeface="Roboto"/>
                <a:ea typeface="Roboto"/>
                <a:cs typeface="Roboto"/>
              </a:rPr>
              <a:t>degradation</a:t>
            </a:r>
            <a:r>
              <a:rPr lang="it-IT" sz="2400" dirty="0">
                <a:latin typeface="Roboto"/>
                <a:ea typeface="Roboto"/>
                <a:cs typeface="Roboto"/>
              </a:rPr>
              <a:t>, to a more </a:t>
            </a:r>
            <a:r>
              <a:rPr lang="it-IT" sz="2400" dirty="0" err="1">
                <a:latin typeface="Roboto"/>
                <a:ea typeface="Roboto"/>
                <a:cs typeface="Roboto"/>
              </a:rPr>
              <a:t>mindful</a:t>
            </a:r>
            <a:r>
              <a:rPr lang="it-IT" sz="2400" dirty="0">
                <a:latin typeface="Roboto"/>
                <a:ea typeface="Roboto"/>
                <a:cs typeface="Roboto"/>
              </a:rPr>
              <a:t> approach that </a:t>
            </a:r>
            <a:r>
              <a:rPr lang="it-IT" sz="2400" dirty="0" err="1">
                <a:latin typeface="Roboto"/>
                <a:ea typeface="Roboto"/>
                <a:cs typeface="Roboto"/>
              </a:rPr>
              <a:t>enhances</a:t>
            </a:r>
            <a:r>
              <a:rPr lang="it-IT" sz="2400" dirty="0">
                <a:latin typeface="Roboto"/>
                <a:ea typeface="Roboto"/>
                <a:cs typeface="Roboto"/>
              </a:rPr>
              <a:t> the quality of life for both </a:t>
            </a:r>
            <a:r>
              <a:rPr lang="it-IT" sz="2400" dirty="0" err="1">
                <a:latin typeface="Roboto"/>
                <a:ea typeface="Roboto"/>
                <a:cs typeface="Roboto"/>
              </a:rPr>
              <a:t>locals</a:t>
            </a:r>
            <a:r>
              <a:rPr lang="it-IT" sz="2400" dirty="0">
                <a:latin typeface="Roboto"/>
                <a:ea typeface="Roboto"/>
                <a:cs typeface="Roboto"/>
              </a:rPr>
              <a:t> and </a:t>
            </a:r>
            <a:r>
              <a:rPr lang="it-IT" sz="2400" dirty="0" err="1">
                <a:latin typeface="Roboto"/>
                <a:ea typeface="Roboto"/>
                <a:cs typeface="Roboto"/>
              </a:rPr>
              <a:t>visitors</a:t>
            </a:r>
            <a:r>
              <a:rPr lang="it-IT" sz="2400" dirty="0">
                <a:latin typeface="Roboto"/>
                <a:ea typeface="Roboto"/>
                <a:cs typeface="Roboto"/>
              </a:rPr>
              <a:t>.</a:t>
            </a:r>
            <a:endParaRPr lang="en-GB" sz="2400" dirty="0">
              <a:latin typeface="Roboto"/>
              <a:ea typeface="Roboto"/>
              <a:cs typeface="Roboto"/>
            </a:endParaRPr>
          </a:p>
          <a:p>
            <a:pPr>
              <a:lnSpc>
                <a:spcPct val="107000"/>
              </a:lnSpc>
              <a:spcAft>
                <a:spcPts val="800"/>
              </a:spcAft>
            </a:pP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2" name="Google Shape;112;p3"/>
          <p:cNvSpPr txBox="1"/>
          <p:nvPr/>
        </p:nvSpPr>
        <p:spPr>
          <a:xfrm>
            <a:off x="1028700" y="766577"/>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Introduction</a:t>
            </a:r>
            <a:endParaRPr dirty="0"/>
          </a:p>
        </p:txBody>
      </p:sp>
      <p:sp>
        <p:nvSpPr>
          <p:cNvPr id="113" name="Google Shape;113;p3"/>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86782575-12D5-1C85-8DFA-55EC8F723196}"/>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F328A03C-83BA-BE29-C310-5E111B68D852}"/>
              </a:ext>
            </a:extLst>
          </p:cNvPr>
          <p:cNvSpPr/>
          <p:nvPr/>
        </p:nvSpPr>
        <p:spPr>
          <a:xfrm>
            <a:off x="2276640" y="476221"/>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8942E37B-1DC1-CF36-9C9C-4E1FADE0FFAF}"/>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254A1517-D58C-75AE-ED4D-A0CEC7A125CF}"/>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F9870CD3-567A-1B6B-76B6-C79E2CCFA052}"/>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Replicability and Scalability</a:t>
            </a:r>
            <a:endParaRPr dirty="0"/>
          </a:p>
        </p:txBody>
      </p:sp>
      <p:sp>
        <p:nvSpPr>
          <p:cNvPr id="103" name="Google Shape;103;p2">
            <a:extLst>
              <a:ext uri="{FF2B5EF4-FFF2-40B4-BE49-F238E27FC236}">
                <a16:creationId xmlns:a16="http://schemas.microsoft.com/office/drawing/2014/main" id="{A3874828-A0AA-BD1A-0459-B37EB5015CB5}"/>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07BB8E22-7852-32AA-8A20-3AF9DC40A942}"/>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CE0FF2A8-4917-6BE3-4766-F44A78391096}"/>
              </a:ext>
            </a:extLst>
          </p:cNvPr>
          <p:cNvSpPr txBox="1"/>
          <p:nvPr/>
        </p:nvSpPr>
        <p:spPr>
          <a:xfrm>
            <a:off x="773443" y="2999809"/>
            <a:ext cx="16230600" cy="4944943"/>
          </a:xfrm>
          <a:prstGeom prst="rect">
            <a:avLst/>
          </a:prstGeom>
          <a:noFill/>
          <a:ln>
            <a:noFill/>
          </a:ln>
        </p:spPr>
        <p:txBody>
          <a:bodyPr spcFirstLastPara="1" wrap="square" lIns="0" tIns="0" rIns="0" bIns="0" anchor="t" anchorCtr="0">
            <a:spAutoFit/>
          </a:bodyPr>
          <a:lstStyle/>
          <a:p>
            <a:pPr algn="ctr">
              <a:lnSpc>
                <a:spcPct val="150000"/>
              </a:lnSpc>
              <a:spcAft>
                <a:spcPts val="800"/>
              </a:spcAft>
            </a:pPr>
            <a:r>
              <a:rPr lang="en-GB" sz="2400" b="1" u="sng" dirty="0">
                <a:latin typeface="Roboto"/>
                <a:ea typeface="Roboto"/>
                <a:cs typeface="Roboto"/>
              </a:rPr>
              <a:t>Transferability:</a:t>
            </a:r>
          </a:p>
          <a:p>
            <a:pPr algn="just">
              <a:lnSpc>
                <a:spcPct val="150000"/>
              </a:lnSpc>
              <a:spcAft>
                <a:spcPts val="800"/>
              </a:spcAft>
            </a:pPr>
            <a:r>
              <a:rPr lang="en-GB" sz="2400" i="1" dirty="0" err="1">
                <a:latin typeface="Roboto"/>
                <a:ea typeface="Roboto"/>
                <a:cs typeface="Roboto"/>
              </a:rPr>
              <a:t>Montata</a:t>
            </a:r>
            <a:r>
              <a:rPr lang="en-GB" sz="2400" i="1" dirty="0">
                <a:latin typeface="Roboto"/>
                <a:ea typeface="Roboto"/>
                <a:cs typeface="Roboto"/>
              </a:rPr>
              <a:t> Grande’s </a:t>
            </a:r>
            <a:r>
              <a:rPr lang="en-GB" sz="2400" dirty="0">
                <a:latin typeface="Roboto"/>
                <a:ea typeface="Roboto"/>
                <a:cs typeface="Roboto"/>
              </a:rPr>
              <a:t>educational activities are focused on sustainable agriculture and cultural heritage, can be adapted to other regions with similar agricultural backgrounds or sustainability goals.</a:t>
            </a:r>
            <a:endParaRPr lang="it-IT" sz="2400" dirty="0">
              <a:latin typeface="Roboto"/>
              <a:ea typeface="Roboto"/>
              <a:cs typeface="Roboto"/>
            </a:endParaRPr>
          </a:p>
          <a:p>
            <a:pPr algn="ctr">
              <a:lnSpc>
                <a:spcPct val="150000"/>
              </a:lnSpc>
              <a:spcAft>
                <a:spcPts val="800"/>
              </a:spcAft>
            </a:pPr>
            <a:endParaRPr lang="en-GB" sz="2400" b="1" u="sng" dirty="0">
              <a:latin typeface="Roboto"/>
              <a:ea typeface="Roboto"/>
              <a:cs typeface="Roboto"/>
            </a:endParaRPr>
          </a:p>
          <a:p>
            <a:pPr algn="ctr">
              <a:lnSpc>
                <a:spcPct val="150000"/>
              </a:lnSpc>
              <a:spcAft>
                <a:spcPts val="800"/>
              </a:spcAft>
            </a:pPr>
            <a:r>
              <a:rPr lang="en-GB" sz="2400" b="1" u="sng" dirty="0">
                <a:latin typeface="Roboto"/>
                <a:ea typeface="Roboto"/>
                <a:cs typeface="Roboto"/>
              </a:rPr>
              <a:t>Potential for expansion: </a:t>
            </a:r>
          </a:p>
          <a:p>
            <a:pPr algn="just">
              <a:lnSpc>
                <a:spcPct val="150000"/>
              </a:lnSpc>
              <a:spcAft>
                <a:spcPts val="800"/>
              </a:spcAft>
            </a:pPr>
            <a:r>
              <a:rPr lang="en-GB" sz="2400" dirty="0">
                <a:latin typeface="Roboto"/>
                <a:ea typeface="Roboto"/>
                <a:cs typeface="Roboto"/>
              </a:rPr>
              <a:t>The initiative has potential for expansion both locally and beyond. It could be scaled by partnering with schools and university. Additionally, expanding to other regions facing similar challenges or offering online platforms could increase its reach internationally. </a:t>
            </a:r>
            <a:endParaRPr lang="it-IT" sz="2400" dirty="0">
              <a:latin typeface="Roboto"/>
              <a:ea typeface="Roboto"/>
              <a:cs typeface="Roboto"/>
            </a:endParaRPr>
          </a:p>
        </p:txBody>
      </p:sp>
    </p:spTree>
    <p:extLst>
      <p:ext uri="{BB962C8B-B14F-4D97-AF65-F5344CB8AC3E}">
        <p14:creationId xmlns:p14="http://schemas.microsoft.com/office/powerpoint/2010/main" val="376876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2D922F44-1C44-FFD9-2934-48B73CEE98D2}"/>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B1ACD488-7D73-186E-27E4-87EBF265012C}"/>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17A73C09-E977-6621-D1A2-6813C15B1671}"/>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5E2A4229-BBF8-56EB-023A-CAC38A9EBBE3}"/>
              </a:ext>
            </a:extLst>
          </p:cNvPr>
          <p:cNvSpPr txBox="1"/>
          <p:nvPr/>
        </p:nvSpPr>
        <p:spPr>
          <a:xfrm>
            <a:off x="1028700" y="2608221"/>
            <a:ext cx="16230600" cy="8185702"/>
          </a:xfrm>
          <a:prstGeom prst="rect">
            <a:avLst/>
          </a:prstGeom>
          <a:noFill/>
          <a:ln>
            <a:noFill/>
          </a:ln>
        </p:spPr>
        <p:txBody>
          <a:bodyPr spcFirstLastPara="1" wrap="square" lIns="0" tIns="0" rIns="0" bIns="0" anchor="t" anchorCtr="0">
            <a:spAutoFit/>
          </a:bodyPr>
          <a:lstStyle/>
          <a:p>
            <a:pPr marR="0" lvl="0" algn="ctr" rtl="0">
              <a:lnSpc>
                <a:spcPct val="140017"/>
              </a:lnSpc>
              <a:spcBef>
                <a:spcPts val="0"/>
              </a:spcBef>
              <a:spcAft>
                <a:spcPts val="0"/>
              </a:spcAft>
            </a:pPr>
            <a:r>
              <a:rPr lang="it-IT" sz="2400" b="1" dirty="0">
                <a:latin typeface="Roboto"/>
                <a:ea typeface="Roboto"/>
                <a:cs typeface="Roboto"/>
                <a:sym typeface="Roboto"/>
              </a:rPr>
              <a:t>Sustainability Measures</a:t>
            </a:r>
          </a:p>
          <a:p>
            <a:pPr marL="285750" marR="0" lvl="0" indent="-285750" algn="just" rtl="0">
              <a:lnSpc>
                <a:spcPct val="140017"/>
              </a:lnSpc>
              <a:spcBef>
                <a:spcPts val="0"/>
              </a:spcBef>
              <a:spcAft>
                <a:spcPts val="0"/>
              </a:spcAft>
              <a:buFont typeface="Arial" panose="020B0604020202020204" pitchFamily="34" charset="0"/>
              <a:buChar char="•"/>
            </a:pPr>
            <a:r>
              <a:rPr lang="it-IT" sz="2400" b="1" dirty="0">
                <a:latin typeface="Roboto"/>
                <a:ea typeface="Roboto"/>
                <a:cs typeface="Roboto"/>
                <a:sym typeface="Roboto"/>
              </a:rPr>
              <a:t>Cultural</a:t>
            </a:r>
            <a:r>
              <a:rPr lang="it-IT" sz="2400" dirty="0">
                <a:latin typeface="Roboto"/>
                <a:ea typeface="Roboto"/>
                <a:cs typeface="Roboto"/>
                <a:sym typeface="Roboto"/>
              </a:rPr>
              <a:t>: </a:t>
            </a:r>
            <a:r>
              <a:rPr lang="it-IT" sz="2400" dirty="0" err="1">
                <a:latin typeface="Roboto"/>
                <a:ea typeface="Roboto"/>
                <a:cs typeface="Roboto"/>
                <a:sym typeface="Roboto"/>
              </a:rPr>
              <a:t>Guided</a:t>
            </a:r>
            <a:r>
              <a:rPr lang="it-IT" sz="2400" dirty="0">
                <a:latin typeface="Roboto"/>
                <a:ea typeface="Roboto"/>
                <a:cs typeface="Roboto"/>
                <a:sym typeface="Roboto"/>
              </a:rPr>
              <a:t> tours and activities </a:t>
            </a:r>
            <a:r>
              <a:rPr lang="it-IT" sz="2400" dirty="0" err="1">
                <a:latin typeface="Roboto"/>
                <a:ea typeface="Roboto"/>
                <a:cs typeface="Roboto"/>
                <a:sym typeface="Roboto"/>
              </a:rPr>
              <a:t>promoting</a:t>
            </a:r>
            <a:r>
              <a:rPr lang="it-IT" sz="2400" dirty="0">
                <a:latin typeface="Roboto"/>
                <a:ea typeface="Roboto"/>
                <a:cs typeface="Roboto"/>
                <a:sym typeface="Roboto"/>
              </a:rPr>
              <a:t> </a:t>
            </a:r>
            <a:r>
              <a:rPr lang="it-IT" sz="2400" dirty="0" err="1">
                <a:latin typeface="Roboto"/>
                <a:ea typeface="Roboto"/>
                <a:cs typeface="Roboto"/>
                <a:sym typeface="Roboto"/>
              </a:rPr>
              <a:t>Sicilian</a:t>
            </a:r>
            <a:r>
              <a:rPr lang="it-IT" sz="2400" dirty="0">
                <a:latin typeface="Roboto"/>
                <a:ea typeface="Roboto"/>
                <a:cs typeface="Roboto"/>
                <a:sym typeface="Roboto"/>
              </a:rPr>
              <a:t> </a:t>
            </a:r>
            <a:r>
              <a:rPr lang="it-IT" sz="2400" dirty="0" err="1">
                <a:latin typeface="Roboto"/>
                <a:ea typeface="Roboto"/>
                <a:cs typeface="Roboto"/>
                <a:sym typeface="Roboto"/>
              </a:rPr>
              <a:t>agricultural</a:t>
            </a:r>
            <a:r>
              <a:rPr lang="it-IT" sz="2400" dirty="0">
                <a:latin typeface="Roboto"/>
                <a:ea typeface="Roboto"/>
                <a:cs typeface="Roboto"/>
                <a:sym typeface="Roboto"/>
              </a:rPr>
              <a:t> </a:t>
            </a:r>
            <a:r>
              <a:rPr lang="it-IT" sz="2400" dirty="0" err="1">
                <a:latin typeface="Roboto"/>
                <a:ea typeface="Roboto"/>
                <a:cs typeface="Roboto"/>
                <a:sym typeface="Roboto"/>
              </a:rPr>
              <a:t>heritage</a:t>
            </a:r>
            <a:endParaRPr lang="it-IT" sz="2400" dirty="0">
              <a:latin typeface="Roboto"/>
              <a:ea typeface="Roboto"/>
              <a:cs typeface="Roboto"/>
              <a:sym typeface="Roboto"/>
            </a:endParaRPr>
          </a:p>
          <a:p>
            <a:pPr marL="285750" marR="0" lvl="0" indent="-285750" algn="just" rtl="0">
              <a:lnSpc>
                <a:spcPct val="140017"/>
              </a:lnSpc>
              <a:spcBef>
                <a:spcPts val="0"/>
              </a:spcBef>
              <a:spcAft>
                <a:spcPts val="0"/>
              </a:spcAft>
              <a:buFont typeface="Arial" panose="020B0604020202020204" pitchFamily="34" charset="0"/>
              <a:buChar char="•"/>
            </a:pPr>
            <a:r>
              <a:rPr lang="it-IT" sz="2400" b="1" dirty="0">
                <a:latin typeface="Roboto"/>
                <a:ea typeface="Roboto"/>
                <a:cs typeface="Roboto"/>
                <a:sym typeface="Roboto"/>
              </a:rPr>
              <a:t>Economic</a:t>
            </a:r>
            <a:r>
              <a:rPr lang="it-IT" sz="2400" dirty="0">
                <a:latin typeface="Roboto"/>
                <a:ea typeface="Roboto"/>
                <a:cs typeface="Roboto"/>
                <a:sym typeface="Roboto"/>
              </a:rPr>
              <a:t>: Supports local economy </a:t>
            </a:r>
            <a:r>
              <a:rPr lang="it-IT" sz="2400" dirty="0" err="1">
                <a:latin typeface="Roboto"/>
                <a:ea typeface="Roboto"/>
                <a:cs typeface="Roboto"/>
                <a:sym typeface="Roboto"/>
              </a:rPr>
              <a:t>though</a:t>
            </a:r>
            <a:r>
              <a:rPr lang="it-IT" sz="2400" dirty="0">
                <a:latin typeface="Roboto"/>
                <a:ea typeface="Roboto"/>
                <a:cs typeface="Roboto"/>
                <a:sym typeface="Roboto"/>
              </a:rPr>
              <a:t> </a:t>
            </a:r>
            <a:r>
              <a:rPr lang="it-IT" sz="2400" dirty="0" err="1">
                <a:latin typeface="Roboto"/>
                <a:ea typeface="Roboto"/>
                <a:cs typeface="Roboto"/>
                <a:sym typeface="Roboto"/>
              </a:rPr>
              <a:t>purchases</a:t>
            </a:r>
            <a:r>
              <a:rPr lang="it-IT" sz="2400" dirty="0">
                <a:latin typeface="Roboto"/>
                <a:ea typeface="Roboto"/>
                <a:cs typeface="Roboto"/>
                <a:sym typeface="Roboto"/>
              </a:rPr>
              <a:t> of locally-made products, sustainable </a:t>
            </a:r>
            <a:r>
              <a:rPr lang="it-IT" sz="2400" dirty="0" err="1">
                <a:latin typeface="Roboto"/>
                <a:ea typeface="Roboto"/>
                <a:cs typeface="Roboto"/>
                <a:sym typeface="Roboto"/>
              </a:rPr>
              <a:t>tourism</a:t>
            </a:r>
            <a:r>
              <a:rPr lang="it-IT" sz="2400" dirty="0">
                <a:latin typeface="Roboto"/>
                <a:ea typeface="Roboto"/>
                <a:cs typeface="Roboto"/>
                <a:sym typeface="Roboto"/>
              </a:rPr>
              <a:t> practices ensuring long-term </a:t>
            </a:r>
            <a:r>
              <a:rPr lang="it-IT" sz="2400" dirty="0" err="1">
                <a:latin typeface="Roboto"/>
                <a:ea typeface="Roboto"/>
                <a:cs typeface="Roboto"/>
                <a:sym typeface="Roboto"/>
              </a:rPr>
              <a:t>profitability</a:t>
            </a:r>
            <a:endParaRPr lang="it-IT" sz="2400" dirty="0">
              <a:latin typeface="Roboto"/>
              <a:ea typeface="Roboto"/>
              <a:cs typeface="Roboto"/>
              <a:sym typeface="Roboto"/>
            </a:endParaRPr>
          </a:p>
          <a:p>
            <a:pPr marL="285750" marR="0" lvl="0" indent="-285750" algn="just" rtl="0">
              <a:lnSpc>
                <a:spcPct val="140017"/>
              </a:lnSpc>
              <a:spcBef>
                <a:spcPts val="0"/>
              </a:spcBef>
              <a:spcAft>
                <a:spcPts val="0"/>
              </a:spcAft>
              <a:buFont typeface="Arial" panose="020B0604020202020204" pitchFamily="34" charset="0"/>
              <a:buChar char="•"/>
            </a:pPr>
            <a:r>
              <a:rPr lang="it-IT" sz="2400" b="1" dirty="0">
                <a:latin typeface="Roboto"/>
                <a:ea typeface="Roboto"/>
                <a:cs typeface="Roboto"/>
                <a:sym typeface="Roboto"/>
              </a:rPr>
              <a:t>Resource</a:t>
            </a:r>
            <a:r>
              <a:rPr lang="it-IT" sz="2400" dirty="0">
                <a:latin typeface="Roboto"/>
                <a:ea typeface="Roboto"/>
                <a:cs typeface="Roboto"/>
                <a:sym typeface="Roboto"/>
              </a:rPr>
              <a:t>: Eco-friendly techniques that </a:t>
            </a:r>
            <a:r>
              <a:rPr lang="it-IT" sz="2400" dirty="0" err="1">
                <a:latin typeface="Roboto"/>
                <a:ea typeface="Roboto"/>
                <a:cs typeface="Roboto"/>
                <a:sym typeface="Roboto"/>
              </a:rPr>
              <a:t>minimise</a:t>
            </a:r>
            <a:r>
              <a:rPr lang="it-IT" sz="2400" dirty="0">
                <a:latin typeface="Roboto"/>
                <a:ea typeface="Roboto"/>
                <a:cs typeface="Roboto"/>
                <a:sym typeface="Roboto"/>
              </a:rPr>
              <a:t> environmental impact, </a:t>
            </a:r>
            <a:r>
              <a:rPr lang="it-IT" sz="2400" dirty="0" err="1">
                <a:latin typeface="Roboto"/>
                <a:ea typeface="Roboto"/>
                <a:cs typeface="Roboto"/>
                <a:sym typeface="Roboto"/>
              </a:rPr>
              <a:t>preserve</a:t>
            </a:r>
            <a:r>
              <a:rPr lang="it-IT" sz="2400" dirty="0">
                <a:latin typeface="Roboto"/>
                <a:ea typeface="Roboto"/>
                <a:cs typeface="Roboto"/>
                <a:sym typeface="Roboto"/>
              </a:rPr>
              <a:t> </a:t>
            </a:r>
            <a:r>
              <a:rPr lang="it-IT" sz="2400" dirty="0" err="1">
                <a:latin typeface="Roboto"/>
                <a:ea typeface="Roboto"/>
                <a:cs typeface="Roboto"/>
                <a:sym typeface="Roboto"/>
              </a:rPr>
              <a:t>authenticity</a:t>
            </a:r>
            <a:r>
              <a:rPr lang="it-IT" sz="2400" dirty="0">
                <a:latin typeface="Roboto"/>
                <a:ea typeface="Roboto"/>
                <a:cs typeface="Roboto"/>
                <a:sym typeface="Roboto"/>
              </a:rPr>
              <a:t> of the </a:t>
            </a:r>
            <a:r>
              <a:rPr lang="it-IT" sz="2400" dirty="0" err="1">
                <a:latin typeface="Roboto"/>
                <a:ea typeface="Roboto"/>
                <a:cs typeface="Roboto"/>
                <a:sym typeface="Roboto"/>
              </a:rPr>
              <a:t>destionation</a:t>
            </a:r>
            <a:endParaRPr lang="it-IT" sz="2400" dirty="0">
              <a:latin typeface="Roboto"/>
              <a:ea typeface="Roboto"/>
              <a:cs typeface="Roboto"/>
              <a:sym typeface="Roboto"/>
            </a:endParaRPr>
          </a:p>
          <a:p>
            <a:pPr marR="0" lvl="0" algn="just" rtl="0">
              <a:lnSpc>
                <a:spcPct val="140017"/>
              </a:lnSpc>
              <a:spcBef>
                <a:spcPts val="0"/>
              </a:spcBef>
              <a:spcAft>
                <a:spcPts val="0"/>
              </a:spcAft>
            </a:pPr>
            <a:endParaRPr lang="it-IT" sz="2299" dirty="0">
              <a:latin typeface="Roboto"/>
              <a:ea typeface="Roboto"/>
              <a:cs typeface="Roboto"/>
              <a:sym typeface="Roboto"/>
            </a:endParaRPr>
          </a:p>
          <a:p>
            <a:pPr marL="285750" marR="0" lvl="0" indent="-285750" rtl="0">
              <a:lnSpc>
                <a:spcPct val="140017"/>
              </a:lnSpc>
              <a:spcBef>
                <a:spcPts val="0"/>
              </a:spcBef>
              <a:spcAft>
                <a:spcPts val="0"/>
              </a:spcAft>
              <a:buFont typeface="Arial" panose="020B0604020202020204" pitchFamily="34" charset="0"/>
              <a:buChar char="•"/>
            </a:pPr>
            <a:r>
              <a:rPr lang="en-US" sz="2299" dirty="0">
                <a:latin typeface="Roboto" panose="02000000000000000000" pitchFamily="2" charset="0"/>
                <a:ea typeface="Roboto" panose="02000000000000000000" pitchFamily="2" charset="0"/>
                <a:cs typeface="Roboto" panose="02000000000000000000" pitchFamily="2" charset="0"/>
                <a:sym typeface="Roboto"/>
              </a:rPr>
              <a:t>Media coverage:  </a:t>
            </a:r>
            <a:r>
              <a:rPr lang="en-US" sz="2299" dirty="0">
                <a:latin typeface="Roboto" panose="02000000000000000000" pitchFamily="2" charset="0"/>
                <a:ea typeface="Roboto" panose="02000000000000000000" pitchFamily="2" charset="0"/>
                <a:cs typeface="Roboto" panose="02000000000000000000" pitchFamily="2" charset="0"/>
                <a:sym typeface="Roboto"/>
                <a:hlinkClick r:id="rId4"/>
              </a:rPr>
              <a:t>https://www.montatagrande.it/</a:t>
            </a:r>
            <a:r>
              <a:rPr lang="en-US" sz="2299" dirty="0">
                <a:latin typeface="Roboto" panose="02000000000000000000" pitchFamily="2" charset="0"/>
                <a:ea typeface="Roboto" panose="02000000000000000000" pitchFamily="2" charset="0"/>
                <a:cs typeface="Roboto" panose="02000000000000000000" pitchFamily="2" charset="0"/>
                <a:sym typeface="Roboto"/>
              </a:rPr>
              <a:t> </a:t>
            </a:r>
          </a:p>
          <a:p>
            <a:pPr marL="285750" marR="0" lvl="0" indent="-285750" rtl="0">
              <a:lnSpc>
                <a:spcPct val="140017"/>
              </a:lnSpc>
              <a:spcBef>
                <a:spcPts val="0"/>
              </a:spcBef>
              <a:spcAft>
                <a:spcPts val="0"/>
              </a:spcAft>
              <a:buFont typeface="Arial" panose="020B0604020202020204" pitchFamily="34" charset="0"/>
              <a:buChar char="•"/>
            </a:pPr>
            <a:r>
              <a:rPr lang="en-US" sz="2299" dirty="0">
                <a:latin typeface="Roboto" panose="02000000000000000000" pitchFamily="2" charset="0"/>
                <a:ea typeface="Roboto" panose="02000000000000000000" pitchFamily="2" charset="0"/>
                <a:cs typeface="Roboto" panose="02000000000000000000" pitchFamily="2" charset="0"/>
                <a:sym typeface="Roboto"/>
              </a:rPr>
              <a:t>Reports/Studies: </a:t>
            </a:r>
            <a:r>
              <a:rPr lang="en-US" sz="2299" dirty="0">
                <a:latin typeface="Roboto" panose="02000000000000000000" pitchFamily="2" charset="0"/>
                <a:ea typeface="Roboto" panose="02000000000000000000" pitchFamily="2" charset="0"/>
                <a:cs typeface="Roboto" panose="02000000000000000000" pitchFamily="2" charset="0"/>
                <a:sym typeface="Roboto"/>
                <a:hlinkClick r:id="rId5"/>
              </a:rPr>
              <a:t>https://www.cataniatoday.it/eventi/esperienza-rurale-tra-filari-di-viti-ulivi-e-alberi-da-frutto-ai-piedi-dell-etna-sicilia-gaia-eventi-9379277.html</a:t>
            </a:r>
            <a:endParaRPr lang="en-US" sz="2299" dirty="0">
              <a:latin typeface="Roboto" panose="02000000000000000000" pitchFamily="2" charset="0"/>
              <a:ea typeface="Roboto" panose="02000000000000000000" pitchFamily="2" charset="0"/>
              <a:cs typeface="Roboto" panose="02000000000000000000" pitchFamily="2" charset="0"/>
              <a:sym typeface="Roboto"/>
            </a:endParaRPr>
          </a:p>
          <a:p>
            <a:pPr marL="285750" marR="0" lvl="0" indent="-285750" rtl="0">
              <a:lnSpc>
                <a:spcPct val="140017"/>
              </a:lnSpc>
              <a:spcBef>
                <a:spcPts val="0"/>
              </a:spcBef>
              <a:spcAft>
                <a:spcPts val="0"/>
              </a:spcAft>
              <a:buFont typeface="Arial" panose="020B0604020202020204" pitchFamily="34" charset="0"/>
              <a:buChar char="•"/>
            </a:pPr>
            <a:r>
              <a:rPr lang="en-US" sz="2299" dirty="0">
                <a:latin typeface="Roboto" panose="02000000000000000000" pitchFamily="2" charset="0"/>
                <a:ea typeface="Roboto" panose="02000000000000000000" pitchFamily="2" charset="0"/>
                <a:cs typeface="Roboto" panose="02000000000000000000" pitchFamily="2" charset="0"/>
                <a:sym typeface="Roboto"/>
              </a:rPr>
              <a:t>Testimonials: </a:t>
            </a:r>
            <a:r>
              <a:rPr lang="en-GB" sz="1800" u="sng" dirty="0">
                <a:solidFill>
                  <a:srgbClr val="0563C1"/>
                </a:solidFill>
                <a:effectLst/>
                <a:latin typeface="Roboto" panose="02000000000000000000" pitchFamily="2" charset="0"/>
                <a:ea typeface="Roboto" panose="02000000000000000000" pitchFamily="2" charset="0"/>
                <a:cs typeface="Roboto" panose="02000000000000000000" pitchFamily="2" charset="0"/>
                <a:hlinkClick r:id="rId6"/>
              </a:rPr>
              <a:t>https://www.google.com/search?sca_esv=d4a19772c7ef6077&amp;hl=en-IT&amp;sxsrf=AHTn8zqymbXlkyFQ5CMUYxD74efNwzPk4w:1737716296368&amp;uds=ABqPDvztZD_Nu18FR6tNPw2cK_RROLU6SwVE8STq85NNEyTxMnKkxH-4qj308rBmnorwz_PQuixhqQL7hdOan4HB4UD65DdHKuE2oLA5PGhu4uMubxqhK4GVpVQ6xTzPtZ22mfb2YmxtvjRCxJegfETScLvi6SdbtKhzgOApkBcihjGhCQOq6c8qrz1EZ9QLfHS8BVOlAMvL&amp;si=APYL9bs7Hg2KMLB-4tSoTdxuOx8BdRvHbByC_AuVpNyh0x2KzUBasQCtKlUwNkpL3e-YwNhKAUIILSm7ZblQxGOzE4jjYUUmBFoTUS8F_l3A2ydnb59iA7E%3D&amp;q=MontataGrande+-+AgricolTour+%26+Gusteria+dell%E2%80%99Etna+Reviews&amp;sa=X&amp;ved=2ahUKEwjh1cLUmY6LAxW6nf0HHag5FqwQ3PALegQIRxAF&amp;biw=1366&amp;bih=607&amp;dpr=1</a:t>
            </a:r>
            <a:r>
              <a:rPr lang="it-IT" sz="1800" dirty="0">
                <a:effectLst/>
                <a:latin typeface="Roboto" panose="02000000000000000000" pitchFamily="2" charset="0"/>
                <a:ea typeface="Roboto" panose="02000000000000000000" pitchFamily="2" charset="0"/>
                <a:cs typeface="Roboto" panose="02000000000000000000" pitchFamily="2" charset="0"/>
              </a:rPr>
              <a:t> </a:t>
            </a:r>
            <a:endParaRPr lang="en-US" sz="2299" dirty="0">
              <a:latin typeface="Roboto" panose="02000000000000000000" pitchFamily="2" charset="0"/>
              <a:ea typeface="Roboto" panose="02000000000000000000" pitchFamily="2" charset="0"/>
              <a:cs typeface="Roboto" panose="02000000000000000000" pitchFamily="2" charset="0"/>
              <a:sym typeface="Roboto"/>
            </a:endParaRPr>
          </a:p>
          <a:p>
            <a:pPr marL="285750" marR="0" lvl="0" indent="-285750" algn="just" rtl="0">
              <a:lnSpc>
                <a:spcPct val="140017"/>
              </a:lnSpc>
              <a:spcBef>
                <a:spcPts val="0"/>
              </a:spcBef>
              <a:spcAft>
                <a:spcPts val="0"/>
              </a:spcAft>
              <a:buFont typeface="Arial" panose="020B0604020202020204" pitchFamily="34" charset="0"/>
              <a:buChar char="•"/>
            </a:pPr>
            <a:endParaRPr lang="it-IT" sz="2299" dirty="0">
              <a:latin typeface="Roboto"/>
              <a:ea typeface="Roboto"/>
              <a:cs typeface="Roboto"/>
              <a:sym typeface="Roboto"/>
            </a:endParaRPr>
          </a:p>
          <a:p>
            <a:pPr marL="285750" marR="0" lvl="0" indent="-285750" algn="just" rtl="0">
              <a:lnSpc>
                <a:spcPct val="140017"/>
              </a:lnSpc>
              <a:spcBef>
                <a:spcPts val="0"/>
              </a:spcBef>
              <a:spcAft>
                <a:spcPts val="0"/>
              </a:spcAft>
              <a:buFont typeface="Arial" panose="020B0604020202020204" pitchFamily="34" charset="0"/>
              <a:buChar char="•"/>
            </a:pPr>
            <a:endParaRPr dirty="0"/>
          </a:p>
        </p:txBody>
      </p:sp>
      <p:sp>
        <p:nvSpPr>
          <p:cNvPr id="112" name="Google Shape;112;p3">
            <a:extLst>
              <a:ext uri="{FF2B5EF4-FFF2-40B4-BE49-F238E27FC236}">
                <a16:creationId xmlns:a16="http://schemas.microsoft.com/office/drawing/2014/main" id="{E2FC0ABE-13EC-8C79-1A3D-D7E8938D57B6}"/>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Key </a:t>
            </a:r>
            <a:r>
              <a:rPr lang="en-US" sz="7000" b="1" i="0" u="none" strike="noStrike" cap="none" dirty="0" err="1">
                <a:solidFill>
                  <a:srgbClr val="6550A3"/>
                </a:solidFill>
                <a:latin typeface="Roboto"/>
                <a:ea typeface="Roboto"/>
                <a:cs typeface="Roboto"/>
                <a:sym typeface="Roboto"/>
              </a:rPr>
              <a:t>Conclusions&amp;Takeaways</a:t>
            </a:r>
            <a:endParaRPr dirty="0"/>
          </a:p>
        </p:txBody>
      </p:sp>
      <p:sp>
        <p:nvSpPr>
          <p:cNvPr id="113" name="Google Shape;113;p3">
            <a:extLst>
              <a:ext uri="{FF2B5EF4-FFF2-40B4-BE49-F238E27FC236}">
                <a16:creationId xmlns:a16="http://schemas.microsoft.com/office/drawing/2014/main" id="{55BC7190-20BF-9981-751F-AF6ACAE03440}"/>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7">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932AC311-5D77-2B04-A143-571C85F1A75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8">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75321FC4-EE3B-FECC-36A9-8FE5C74CE049}"/>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97103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F4E7"/>
        </a:solidFill>
        <a:effectLst/>
      </p:bgPr>
    </p:bg>
    <p:spTree>
      <p:nvGrpSpPr>
        <p:cNvPr id="1" name="Shape 129"/>
        <p:cNvGrpSpPr/>
        <p:nvPr/>
      </p:nvGrpSpPr>
      <p:grpSpPr>
        <a:xfrm>
          <a:off x="0" y="0"/>
          <a:ext cx="0" cy="0"/>
          <a:chOff x="0" y="0"/>
          <a:chExt cx="0" cy="0"/>
        </a:xfrm>
      </p:grpSpPr>
      <p:sp>
        <p:nvSpPr>
          <p:cNvPr id="130" name="Google Shape;130;p5"/>
          <p:cNvSpPr/>
          <p:nvPr/>
        </p:nvSpPr>
        <p:spPr>
          <a:xfrm>
            <a:off x="2124240"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31" name="Google Shape;131;p5"/>
          <p:cNvSpPr txBox="1"/>
          <p:nvPr/>
        </p:nvSpPr>
        <p:spPr>
          <a:xfrm>
            <a:off x="3566240" y="3907425"/>
            <a:ext cx="11155519" cy="2406650"/>
          </a:xfrm>
          <a:prstGeom prst="rect">
            <a:avLst/>
          </a:prstGeom>
          <a:noFill/>
          <a:ln>
            <a:noFill/>
          </a:ln>
        </p:spPr>
        <p:txBody>
          <a:bodyPr spcFirstLastPara="1" wrap="square" lIns="0" tIns="0" rIns="0" bIns="0" anchor="t" anchorCtr="0">
            <a:spAutoFit/>
          </a:bodyPr>
          <a:lstStyle/>
          <a:p>
            <a:pPr marL="0" marR="0" lvl="0" indent="0" algn="ctr" rtl="0">
              <a:lnSpc>
                <a:spcPct val="140002"/>
              </a:lnSpc>
              <a:spcBef>
                <a:spcPts val="0"/>
              </a:spcBef>
              <a:spcAft>
                <a:spcPts val="0"/>
              </a:spcAft>
              <a:buNone/>
            </a:pPr>
            <a:r>
              <a:rPr lang="en-US" sz="13999" b="1" i="0" u="none" strike="noStrike" cap="none">
                <a:solidFill>
                  <a:srgbClr val="6550A3"/>
                </a:solidFill>
                <a:latin typeface="Roboto"/>
                <a:ea typeface="Roboto"/>
                <a:cs typeface="Roboto"/>
                <a:sym typeface="Roboto"/>
              </a:rPr>
              <a:t>Thank You !</a:t>
            </a:r>
            <a:endParaRPr/>
          </a:p>
        </p:txBody>
      </p:sp>
      <p:sp>
        <p:nvSpPr>
          <p:cNvPr id="132" name="Google Shape;132;p5"/>
          <p:cNvSpPr/>
          <p:nvPr/>
        </p:nvSpPr>
        <p:spPr>
          <a:xfrm>
            <a:off x="5770504" y="1860267"/>
            <a:ext cx="6254426" cy="1120196"/>
          </a:xfrm>
          <a:custGeom>
            <a:avLst/>
            <a:gdLst/>
            <a:ahLst/>
            <a:cxnLst/>
            <a:rect l="l" t="t" r="r" b="b"/>
            <a:pathLst>
              <a:path w="6254426" h="1120196" extrusionOk="0">
                <a:moveTo>
                  <a:pt x="0" y="0"/>
                </a:moveTo>
                <a:lnTo>
                  <a:pt x="6254426" y="0"/>
                </a:lnTo>
                <a:lnTo>
                  <a:pt x="6254426" y="1120196"/>
                </a:lnTo>
                <a:lnTo>
                  <a:pt x="0" y="1120196"/>
                </a:lnTo>
                <a:lnTo>
                  <a:pt x="0" y="0"/>
                </a:lnTo>
                <a:close/>
              </a:path>
            </a:pathLst>
          </a:custGeom>
          <a:blipFill rotWithShape="1">
            <a:blip r:embed="rId4">
              <a:alphaModFix/>
            </a:blip>
            <a:stretch>
              <a:fillRect/>
            </a:stretch>
          </a:blipFill>
          <a:ln>
            <a:noFill/>
          </a:ln>
        </p:spPr>
        <p:txBody>
          <a:bodyPr/>
          <a:lstStyle/>
          <a:p>
            <a:endParaRPr lang="en-US"/>
          </a:p>
        </p:txBody>
      </p:sp>
      <p:sp>
        <p:nvSpPr>
          <p:cNvPr id="133" name="Google Shape;133;p5"/>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5">
              <a:alphaModFix/>
            </a:blip>
            <a:stretch>
              <a:fillRect t="-42947"/>
            </a:stretch>
          </a:blipFill>
          <a:ln>
            <a:noFill/>
          </a:ln>
        </p:spPr>
        <p:txBody>
          <a:bodyPr/>
          <a:lstStyle/>
          <a:p>
            <a:endParaRPr lang="en-US"/>
          </a:p>
        </p:txBody>
      </p:sp>
      <p:sp>
        <p:nvSpPr>
          <p:cNvPr id="134" name="Google Shape;134;p5"/>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6">
              <a:alphaModFix/>
            </a:blip>
            <a:stretch>
              <a:fillRect/>
            </a:stretch>
          </a:blipFill>
          <a:ln>
            <a:noFill/>
          </a:ln>
        </p:spPr>
        <p:txBody>
          <a:bodyPr/>
          <a:lstStyle/>
          <a:p>
            <a:endParaRPr lang="en-US"/>
          </a:p>
        </p:txBody>
      </p:sp>
      <p:sp>
        <p:nvSpPr>
          <p:cNvPr id="135" name="Google Shape;135;p5"/>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1FA28CD9-D353-05C7-9955-AAC906EF6021}"/>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5EA4BAA5-C8A7-6BE7-5D3B-368C0C477503}"/>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7ED180AB-453D-0CD0-DAA3-698AAC145D0E}"/>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55D867E4-C16B-EC28-F298-502551375CD8}"/>
              </a:ext>
            </a:extLst>
          </p:cNvPr>
          <p:cNvSpPr txBox="1"/>
          <p:nvPr/>
        </p:nvSpPr>
        <p:spPr>
          <a:xfrm>
            <a:off x="1028700" y="3122425"/>
            <a:ext cx="16230600" cy="4478342"/>
          </a:xfrm>
          <a:prstGeom prst="rect">
            <a:avLst/>
          </a:prstGeom>
          <a:noFill/>
          <a:ln>
            <a:noFill/>
          </a:ln>
        </p:spPr>
        <p:txBody>
          <a:bodyPr spcFirstLastPara="1" wrap="square" lIns="0" tIns="0" rIns="0" bIns="0" anchor="t" anchorCtr="0">
            <a:spAutoFit/>
          </a:bodyPr>
          <a:lstStyle/>
          <a:p>
            <a:pPr algn="just">
              <a:lnSpc>
                <a:spcPct val="150000"/>
              </a:lnSpc>
              <a:spcAft>
                <a:spcPts val="800"/>
              </a:spcAft>
            </a:pPr>
            <a:r>
              <a:rPr lang="en-GB" sz="2400" b="1" dirty="0">
                <a:latin typeface="Roboto"/>
                <a:ea typeface="Roboto"/>
                <a:cs typeface="Roboto"/>
              </a:rPr>
              <a:t>Environmental sustainability </a:t>
            </a:r>
            <a:r>
              <a:rPr lang="en-GB" sz="2400" dirty="0">
                <a:latin typeface="Roboto"/>
                <a:ea typeface="Roboto"/>
                <a:cs typeface="Roboto"/>
              </a:rPr>
              <a:t>is a crucial part of this vision. The increase in tourist number has led to various challenges, such as the degradation of natural resources, waste management issues, and the pressure on local ecosystems. Through this initiative, the emphasis is places on educating both visitors and locals about the importance of environmental stewardship. </a:t>
            </a:r>
            <a:r>
              <a:rPr lang="en-GB" sz="2400" b="1" dirty="0">
                <a:latin typeface="Roboto"/>
                <a:ea typeface="Roboto"/>
                <a:cs typeface="Roboto"/>
              </a:rPr>
              <a:t>Local cultural preservation </a:t>
            </a:r>
            <a:r>
              <a:rPr lang="en-GB" sz="2400" dirty="0">
                <a:latin typeface="Roboto"/>
                <a:ea typeface="Roboto"/>
                <a:cs typeface="Roboto"/>
              </a:rPr>
              <a:t>is equally important. Sicily’s rich cultural heritage, marked by centuries of history, architecture, art, and traditions, is both a valuable resource and a vulnerable asset. By encouraging tourism that respects and celebrates local culture, </a:t>
            </a:r>
            <a:r>
              <a:rPr lang="en-GB" sz="2400" i="1" dirty="0" err="1">
                <a:latin typeface="Roboto"/>
                <a:ea typeface="Roboto"/>
                <a:cs typeface="Roboto"/>
              </a:rPr>
              <a:t>Montata</a:t>
            </a:r>
            <a:r>
              <a:rPr lang="en-GB" sz="2400" i="1" dirty="0">
                <a:latin typeface="Roboto"/>
                <a:ea typeface="Roboto"/>
                <a:cs typeface="Roboto"/>
              </a:rPr>
              <a:t> Grande </a:t>
            </a:r>
            <a:r>
              <a:rPr lang="en-GB" sz="2400" i="1" dirty="0" err="1">
                <a:latin typeface="Roboto"/>
                <a:ea typeface="Roboto"/>
                <a:cs typeface="Roboto"/>
              </a:rPr>
              <a:t>S.r.l</a:t>
            </a:r>
            <a:r>
              <a:rPr lang="en-GB" sz="2400" i="1" dirty="0">
                <a:latin typeface="Roboto"/>
                <a:ea typeface="Roboto"/>
                <a:cs typeface="Roboto"/>
              </a:rPr>
              <a:t>. </a:t>
            </a:r>
            <a:r>
              <a:rPr lang="en-GB" sz="2400" dirty="0">
                <a:latin typeface="Roboto"/>
                <a:ea typeface="Roboto"/>
                <a:cs typeface="Roboto"/>
              </a:rPr>
              <a:t>ensure that elements of Sicilian identify remain vibrant and pass on to future generations. </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2" name="Google Shape;112;p3">
            <a:extLst>
              <a:ext uri="{FF2B5EF4-FFF2-40B4-BE49-F238E27FC236}">
                <a16:creationId xmlns:a16="http://schemas.microsoft.com/office/drawing/2014/main" id="{F13C3D9D-8E4B-85D8-4034-CB8404025173}"/>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Introduction</a:t>
            </a:r>
            <a:endParaRPr dirty="0"/>
          </a:p>
        </p:txBody>
      </p:sp>
      <p:sp>
        <p:nvSpPr>
          <p:cNvPr id="113" name="Google Shape;113;p3">
            <a:extLst>
              <a:ext uri="{FF2B5EF4-FFF2-40B4-BE49-F238E27FC236}">
                <a16:creationId xmlns:a16="http://schemas.microsoft.com/office/drawing/2014/main" id="{DC6A710F-7806-84D5-02E8-556944E56C34}"/>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F2DE4A28-A1FE-37D6-7704-854088C3BD1E}"/>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A1DE5B25-CA6D-C3E4-A553-702A9FBDCAF4}"/>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40343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62085AE3-6778-D26B-7339-3FDC35B7E3A0}"/>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9AC704B3-3B61-C922-40A9-1599FEC89F1D}"/>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A1066CE0-B83D-2CCD-A61C-0F2E5374D649}"/>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9F5F401B-1655-9B2B-EF94-702CB4A4DD2A}"/>
              </a:ext>
            </a:extLst>
          </p:cNvPr>
          <p:cNvSpPr txBox="1"/>
          <p:nvPr/>
        </p:nvSpPr>
        <p:spPr>
          <a:xfrm>
            <a:off x="830106" y="1945667"/>
            <a:ext cx="16230600" cy="633315"/>
          </a:xfrm>
          <a:prstGeom prst="rect">
            <a:avLst/>
          </a:prstGeom>
          <a:noFill/>
          <a:ln>
            <a:noFill/>
          </a:ln>
        </p:spPr>
        <p:txBody>
          <a:bodyPr spcFirstLastPara="1" wrap="square" lIns="0" tIns="0" rIns="0" bIns="0" anchor="t" anchorCtr="0">
            <a:spAutoFit/>
          </a:bodyPr>
          <a:lstStyle/>
          <a:p>
            <a:pPr algn="ctr">
              <a:lnSpc>
                <a:spcPct val="150000"/>
              </a:lnSpc>
              <a:spcAft>
                <a:spcPts val="800"/>
              </a:spcAft>
            </a:pPr>
            <a:r>
              <a:rPr lang="en-GB" sz="2299" b="1" dirty="0">
                <a:latin typeface="Roboto"/>
                <a:ea typeface="Roboto"/>
                <a:cs typeface="Roboto"/>
              </a:rPr>
              <a:t>Activities involved:</a:t>
            </a:r>
          </a:p>
        </p:txBody>
      </p:sp>
      <p:sp>
        <p:nvSpPr>
          <p:cNvPr id="112" name="Google Shape;112;p3">
            <a:extLst>
              <a:ext uri="{FF2B5EF4-FFF2-40B4-BE49-F238E27FC236}">
                <a16:creationId xmlns:a16="http://schemas.microsoft.com/office/drawing/2014/main" id="{AEADFA0B-0FFB-72A1-D875-3B21BD717638}"/>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a16="http://schemas.microsoft.com/office/drawing/2014/main" id="{D8B8EB14-00FA-95F8-7CEC-A418D72BFEFC}"/>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CBF02356-AACC-49DE-4283-6BC8DE8D63B8}"/>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CFC3C789-EEE6-EFD9-FF6A-C8AB7D303933}"/>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grpSp>
        <p:nvGrpSpPr>
          <p:cNvPr id="2" name="Google Shape;183;p25">
            <a:extLst>
              <a:ext uri="{FF2B5EF4-FFF2-40B4-BE49-F238E27FC236}">
                <a16:creationId xmlns:a16="http://schemas.microsoft.com/office/drawing/2014/main" id="{E95211BB-A5AE-D59C-AC09-46238CEED2C3}"/>
              </a:ext>
            </a:extLst>
          </p:cNvPr>
          <p:cNvGrpSpPr/>
          <p:nvPr/>
        </p:nvGrpSpPr>
        <p:grpSpPr>
          <a:xfrm>
            <a:off x="577893" y="2512780"/>
            <a:ext cx="16735026" cy="5865239"/>
            <a:chOff x="7608" y="1636663"/>
            <a:chExt cx="9565909" cy="3512887"/>
          </a:xfrm>
        </p:grpSpPr>
        <p:sp>
          <p:nvSpPr>
            <p:cNvPr id="3" name="Google Shape;184;p25">
              <a:extLst>
                <a:ext uri="{FF2B5EF4-FFF2-40B4-BE49-F238E27FC236}">
                  <a16:creationId xmlns:a16="http://schemas.microsoft.com/office/drawing/2014/main" id="{90B34054-2860-2EA6-0B39-88AB86B7EC8A}"/>
                </a:ext>
              </a:extLst>
            </p:cNvPr>
            <p:cNvSpPr/>
            <p:nvPr/>
          </p:nvSpPr>
          <p:spPr>
            <a:xfrm>
              <a:off x="7608" y="1636663"/>
              <a:ext cx="2916435" cy="1039641"/>
            </a:xfrm>
            <a:prstGeom prst="rect">
              <a:avLst/>
            </a:prstGeom>
            <a:solidFill>
              <a:srgbClr val="89BE93"/>
            </a:solidFill>
            <a:ln w="25400" cap="flat" cmpd="sng">
              <a:solidFill>
                <a:srgbClr val="89BE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85;p25">
              <a:extLst>
                <a:ext uri="{FF2B5EF4-FFF2-40B4-BE49-F238E27FC236}">
                  <a16:creationId xmlns:a16="http://schemas.microsoft.com/office/drawing/2014/main" id="{D2E91403-0E26-F7B7-3121-A0D6AB2994DF}"/>
                </a:ext>
              </a:extLst>
            </p:cNvPr>
            <p:cNvSpPr txBox="1"/>
            <p:nvPr/>
          </p:nvSpPr>
          <p:spPr>
            <a:xfrm>
              <a:off x="7608" y="1636663"/>
              <a:ext cx="2916435" cy="1039641"/>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400" b="1" dirty="0">
                  <a:solidFill>
                    <a:schemeClr val="lt1"/>
                  </a:solidFill>
                  <a:latin typeface="Roboto" panose="02000000000000000000" pitchFamily="2" charset="0"/>
                  <a:ea typeface="Roboto" panose="02000000000000000000" pitchFamily="2" charset="0"/>
                  <a:cs typeface="Roboto" panose="02000000000000000000" pitchFamily="2" charset="0"/>
                </a:rPr>
                <a:t>Sensory experience</a:t>
              </a:r>
              <a:endParaRPr sz="2400" b="1" dirty="0">
                <a:solidFill>
                  <a:schemeClr val="lt1"/>
                </a:solidFill>
                <a:latin typeface="Roboto" panose="02000000000000000000" pitchFamily="2" charset="0"/>
                <a:ea typeface="Roboto" panose="02000000000000000000" pitchFamily="2" charset="0"/>
                <a:cs typeface="Roboto" panose="02000000000000000000" pitchFamily="2" charset="0"/>
              </a:endParaRPr>
            </a:p>
          </p:txBody>
        </p:sp>
        <p:sp>
          <p:nvSpPr>
            <p:cNvPr id="5" name="Google Shape;186;p25">
              <a:extLst>
                <a:ext uri="{FF2B5EF4-FFF2-40B4-BE49-F238E27FC236}">
                  <a16:creationId xmlns:a16="http://schemas.microsoft.com/office/drawing/2014/main" id="{4052BABC-CA32-FF99-8C62-3044D1D16E83}"/>
                </a:ext>
              </a:extLst>
            </p:cNvPr>
            <p:cNvSpPr/>
            <p:nvPr/>
          </p:nvSpPr>
          <p:spPr>
            <a:xfrm>
              <a:off x="7608" y="2676305"/>
              <a:ext cx="2916435" cy="2473245"/>
            </a:xfrm>
            <a:prstGeom prst="rect">
              <a:avLst/>
            </a:prstGeom>
            <a:noFill/>
            <a:ln w="25400" cap="flat" cmpd="sng">
              <a:solidFill>
                <a:srgbClr val="89BE9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7;p25">
              <a:extLst>
                <a:ext uri="{FF2B5EF4-FFF2-40B4-BE49-F238E27FC236}">
                  <a16:creationId xmlns:a16="http://schemas.microsoft.com/office/drawing/2014/main" id="{B1751D50-6FEB-C518-75A5-85FDA6E9E486}"/>
                </a:ext>
              </a:extLst>
            </p:cNvPr>
            <p:cNvSpPr txBox="1"/>
            <p:nvPr/>
          </p:nvSpPr>
          <p:spPr>
            <a:xfrm>
              <a:off x="7608" y="2676305"/>
              <a:ext cx="2916435" cy="2473245"/>
            </a:xfrm>
            <a:prstGeom prst="rect">
              <a:avLst/>
            </a:prstGeom>
            <a:noFill/>
            <a:ln>
              <a:noFill/>
            </a:ln>
          </p:spPr>
          <p:txBody>
            <a:bodyPr spcFirstLastPara="1" wrap="square" lIns="90675" tIns="90675" rIns="120900" bIns="136000" anchor="t" anchorCtr="0">
              <a:noAutofit/>
            </a:bodyPr>
            <a:lstStyle/>
            <a:p>
              <a:pPr marR="0" lvl="1" algn="just" rtl="0">
                <a:lnSpc>
                  <a:spcPct val="150000"/>
                </a:lnSpc>
                <a:spcBef>
                  <a:spcPts val="0"/>
                </a:spcBef>
                <a:spcAft>
                  <a:spcPts val="0"/>
                </a:spcAft>
                <a:buClr>
                  <a:srgbClr val="000000"/>
                </a:buClr>
                <a:buSzPts val="1700"/>
              </a:pPr>
              <a:r>
                <a:rPr lang="en-US" sz="2400" dirty="0">
                  <a:latin typeface="Roboto" panose="02000000000000000000" pitchFamily="2" charset="0"/>
                  <a:ea typeface="Roboto" panose="02000000000000000000" pitchFamily="2" charset="0"/>
                  <a:cs typeface="Roboto" panose="02000000000000000000" pitchFamily="2" charset="0"/>
                </a:rPr>
                <a:t>Itineraries have been created for exploration guided by the owners or naturalist guides. The experience includes: touch by feeling the fruit trees, </a:t>
              </a:r>
              <a:r>
                <a:rPr lang="en-US" sz="2400" dirty="0" err="1">
                  <a:latin typeface="Roboto" panose="02000000000000000000" pitchFamily="2" charset="0"/>
                  <a:ea typeface="Roboto" panose="02000000000000000000" pitchFamily="2" charset="0"/>
                  <a:cs typeface="Roboto" panose="02000000000000000000" pitchFamily="2" charset="0"/>
                </a:rPr>
                <a:t>tast</a:t>
              </a:r>
              <a:r>
                <a:rPr lang="en-US" sz="2400" dirty="0">
                  <a:latin typeface="Roboto" panose="02000000000000000000" pitchFamily="2" charset="0"/>
                  <a:ea typeface="Roboto" panose="02000000000000000000" pitchFamily="2" charset="0"/>
                  <a:cs typeface="Roboto" panose="02000000000000000000" pitchFamily="2" charset="0"/>
                </a:rPr>
                <a:t> by picking fruit directly from the plants and a rustic aperitif with zero-</a:t>
              </a:r>
              <a:r>
                <a:rPr lang="en-US" sz="2400" dirty="0" err="1">
                  <a:latin typeface="Roboto" panose="02000000000000000000" pitchFamily="2" charset="0"/>
                  <a:ea typeface="Roboto" panose="02000000000000000000" pitchFamily="2" charset="0"/>
                  <a:cs typeface="Roboto" panose="02000000000000000000" pitchFamily="2" charset="0"/>
                </a:rPr>
                <a:t>kilometres</a:t>
              </a:r>
              <a:r>
                <a:rPr lang="en-US" sz="2400" dirty="0">
                  <a:latin typeface="Roboto" panose="02000000000000000000" pitchFamily="2" charset="0"/>
                  <a:ea typeface="Roboto" panose="02000000000000000000" pitchFamily="2" charset="0"/>
                  <a:cs typeface="Roboto" panose="02000000000000000000" pitchFamily="2" charset="0"/>
                </a:rPr>
                <a:t> products.</a:t>
              </a:r>
            </a:p>
          </p:txBody>
        </p:sp>
        <p:sp>
          <p:nvSpPr>
            <p:cNvPr id="7" name="Google Shape;188;p25">
              <a:extLst>
                <a:ext uri="{FF2B5EF4-FFF2-40B4-BE49-F238E27FC236}">
                  <a16:creationId xmlns:a16="http://schemas.microsoft.com/office/drawing/2014/main" id="{B746722A-9EA7-BAE4-2825-6F5B17EC922D}"/>
                </a:ext>
              </a:extLst>
            </p:cNvPr>
            <p:cNvSpPr/>
            <p:nvPr/>
          </p:nvSpPr>
          <p:spPr>
            <a:xfrm>
              <a:off x="3332345" y="1636663"/>
              <a:ext cx="2916435" cy="1039641"/>
            </a:xfrm>
            <a:prstGeom prst="rect">
              <a:avLst/>
            </a:prstGeom>
            <a:solidFill>
              <a:srgbClr val="00507A"/>
            </a:solidFill>
            <a:ln w="25400" cap="flat" cmpd="sng">
              <a:solidFill>
                <a:srgbClr val="0050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9;p25">
              <a:extLst>
                <a:ext uri="{FF2B5EF4-FFF2-40B4-BE49-F238E27FC236}">
                  <a16:creationId xmlns:a16="http://schemas.microsoft.com/office/drawing/2014/main" id="{EEFAEE1C-5403-EE51-0759-04786901EFB7}"/>
                </a:ext>
              </a:extLst>
            </p:cNvPr>
            <p:cNvSpPr txBox="1"/>
            <p:nvPr/>
          </p:nvSpPr>
          <p:spPr>
            <a:xfrm>
              <a:off x="3332343" y="1671894"/>
              <a:ext cx="2916435" cy="1039641"/>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it-IT" sz="2400" b="1"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Pet Therapy</a:t>
              </a:r>
              <a:endParaRPr sz="2400" b="1"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9" name="Google Shape;190;p25">
              <a:extLst>
                <a:ext uri="{FF2B5EF4-FFF2-40B4-BE49-F238E27FC236}">
                  <a16:creationId xmlns:a16="http://schemas.microsoft.com/office/drawing/2014/main" id="{990B2A18-E809-F455-748A-6F1C5865AEE2}"/>
                </a:ext>
              </a:extLst>
            </p:cNvPr>
            <p:cNvSpPr/>
            <p:nvPr/>
          </p:nvSpPr>
          <p:spPr>
            <a:xfrm>
              <a:off x="3332345" y="2676305"/>
              <a:ext cx="2916435" cy="2473245"/>
            </a:xfrm>
            <a:prstGeom prst="rect">
              <a:avLst/>
            </a:prstGeom>
            <a:noFill/>
            <a:ln w="25400" cap="flat" cmpd="sng">
              <a:solidFill>
                <a:srgbClr val="00507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1;p25">
              <a:extLst>
                <a:ext uri="{FF2B5EF4-FFF2-40B4-BE49-F238E27FC236}">
                  <a16:creationId xmlns:a16="http://schemas.microsoft.com/office/drawing/2014/main" id="{31131C2C-8097-E033-AF13-7D0FB6F06156}"/>
                </a:ext>
              </a:extLst>
            </p:cNvPr>
            <p:cNvSpPr txBox="1"/>
            <p:nvPr/>
          </p:nvSpPr>
          <p:spPr>
            <a:xfrm>
              <a:off x="3332344" y="2676304"/>
              <a:ext cx="2916435" cy="2473245"/>
            </a:xfrm>
            <a:prstGeom prst="rect">
              <a:avLst/>
            </a:prstGeom>
            <a:noFill/>
            <a:ln>
              <a:noFill/>
            </a:ln>
          </p:spPr>
          <p:txBody>
            <a:bodyPr spcFirstLastPara="1" wrap="square" lIns="90675" tIns="90675" rIns="120900" bIns="136000" anchor="t" anchorCtr="0">
              <a:noAutofit/>
            </a:bodyPr>
            <a:lstStyle/>
            <a:p>
              <a:pPr marR="0" lvl="1" algn="just" rtl="0">
                <a:lnSpc>
                  <a:spcPct val="150000"/>
                </a:lnSpc>
                <a:spcBef>
                  <a:spcPts val="0"/>
                </a:spcBef>
                <a:spcAft>
                  <a:spcPts val="0"/>
                </a:spcAft>
                <a:buClr>
                  <a:srgbClr val="000000"/>
                </a:buClr>
                <a:buSzPts val="1700"/>
              </a:pPr>
              <a:r>
                <a:rPr lang="it-IT" sz="2400" dirty="0">
                  <a:latin typeface="Roboto" panose="02000000000000000000" pitchFamily="2" charset="0"/>
                  <a:ea typeface="Roboto" panose="02000000000000000000" pitchFamily="2" charset="0"/>
                  <a:cs typeface="Roboto" panose="02000000000000000000" pitchFamily="2" charset="0"/>
                </a:rPr>
                <a:t>There is the possibility to join the Pet Therapy with the two </a:t>
              </a:r>
              <a:r>
                <a:rPr lang="it-IT" sz="2400" dirty="0" err="1">
                  <a:latin typeface="Roboto" panose="02000000000000000000" pitchFamily="2" charset="0"/>
                  <a:ea typeface="Roboto" panose="02000000000000000000" pitchFamily="2" charset="0"/>
                  <a:cs typeface="Roboto" panose="02000000000000000000" pitchFamily="2" charset="0"/>
                </a:rPr>
                <a:t>Ragusan</a:t>
              </a:r>
              <a:r>
                <a:rPr lang="it-IT" sz="2400" dirty="0">
                  <a:latin typeface="Roboto" panose="02000000000000000000" pitchFamily="2" charset="0"/>
                  <a:ea typeface="Roboto" panose="02000000000000000000" pitchFamily="2" charset="0"/>
                  <a:cs typeface="Roboto" panose="02000000000000000000" pitchFamily="2" charset="0"/>
                </a:rPr>
                <a:t> </a:t>
              </a:r>
              <a:r>
                <a:rPr lang="it-IT" sz="2400" dirty="0" err="1">
                  <a:latin typeface="Roboto" panose="02000000000000000000" pitchFamily="2" charset="0"/>
                  <a:ea typeface="Roboto" panose="02000000000000000000" pitchFamily="2" charset="0"/>
                  <a:cs typeface="Roboto" panose="02000000000000000000" pitchFamily="2" charset="0"/>
                </a:rPr>
                <a:t>donkeys</a:t>
              </a:r>
              <a:r>
                <a:rPr lang="it-IT" sz="2400" dirty="0">
                  <a:latin typeface="Roboto" panose="02000000000000000000" pitchFamily="2" charset="0"/>
                  <a:ea typeface="Roboto" panose="02000000000000000000" pitchFamily="2" charset="0"/>
                  <a:cs typeface="Roboto" panose="02000000000000000000" pitchFamily="2" charset="0"/>
                </a:rPr>
                <a:t>, as it has been </a:t>
              </a:r>
              <a:r>
                <a:rPr lang="it-IT" sz="2400" dirty="0" err="1">
                  <a:latin typeface="Roboto" panose="02000000000000000000" pitchFamily="2" charset="0"/>
                  <a:ea typeface="Roboto" panose="02000000000000000000" pitchFamily="2" charset="0"/>
                  <a:cs typeface="Roboto" panose="02000000000000000000" pitchFamily="2" charset="0"/>
                </a:rPr>
                <a:t>demonstrated</a:t>
              </a:r>
              <a:r>
                <a:rPr lang="it-IT" sz="2400" dirty="0">
                  <a:latin typeface="Roboto" panose="02000000000000000000" pitchFamily="2" charset="0"/>
                  <a:ea typeface="Roboto" panose="02000000000000000000" pitchFamily="2" charset="0"/>
                  <a:cs typeface="Roboto" panose="02000000000000000000" pitchFamily="2" charset="0"/>
                </a:rPr>
                <a:t> how important are the </a:t>
              </a:r>
              <a:r>
                <a:rPr lang="it-IT" sz="2400" dirty="0" err="1">
                  <a:latin typeface="Roboto" panose="02000000000000000000" pitchFamily="2" charset="0"/>
                  <a:ea typeface="Roboto" panose="02000000000000000000" pitchFamily="2" charset="0"/>
                  <a:cs typeface="Roboto" panose="02000000000000000000" pitchFamily="2" charset="0"/>
                </a:rPr>
                <a:t>therapeutic</a:t>
              </a:r>
              <a:r>
                <a:rPr lang="it-IT" sz="2400" dirty="0">
                  <a:latin typeface="Roboto" panose="02000000000000000000" pitchFamily="2" charset="0"/>
                  <a:ea typeface="Roboto" panose="02000000000000000000" pitchFamily="2" charset="0"/>
                  <a:cs typeface="Roboto" panose="02000000000000000000" pitchFamily="2" charset="0"/>
                </a:rPr>
                <a:t> </a:t>
              </a:r>
              <a:r>
                <a:rPr lang="it-IT" sz="2400" dirty="0" err="1">
                  <a:latin typeface="Roboto" panose="02000000000000000000" pitchFamily="2" charset="0"/>
                  <a:ea typeface="Roboto" panose="02000000000000000000" pitchFamily="2" charset="0"/>
                  <a:cs typeface="Roboto" panose="02000000000000000000" pitchFamily="2" charset="0"/>
                </a:rPr>
                <a:t>effect</a:t>
              </a:r>
              <a:r>
                <a:rPr lang="it-IT" sz="2400" dirty="0">
                  <a:latin typeface="Roboto" panose="02000000000000000000" pitchFamily="2" charset="0"/>
                  <a:ea typeface="Roboto" panose="02000000000000000000" pitchFamily="2" charset="0"/>
                  <a:cs typeface="Roboto" panose="02000000000000000000" pitchFamily="2" charset="0"/>
                </a:rPr>
                <a:t> of these </a:t>
              </a:r>
              <a:r>
                <a:rPr lang="it-IT" sz="2400" dirty="0" err="1">
                  <a:latin typeface="Roboto" panose="02000000000000000000" pitchFamily="2" charset="0"/>
                  <a:ea typeface="Roboto" panose="02000000000000000000" pitchFamily="2" charset="0"/>
                  <a:cs typeface="Roboto" panose="02000000000000000000" pitchFamily="2" charset="0"/>
                </a:rPr>
                <a:t>animals</a:t>
              </a:r>
              <a:r>
                <a:rPr lang="it-IT" sz="2400" dirty="0">
                  <a:latin typeface="Roboto" panose="02000000000000000000" pitchFamily="2" charset="0"/>
                  <a:ea typeface="Roboto" panose="02000000000000000000" pitchFamily="2" charset="0"/>
                  <a:cs typeface="Roboto" panose="02000000000000000000" pitchFamily="2" charset="0"/>
                </a:rPr>
                <a:t> on </a:t>
              </a:r>
              <a:r>
                <a:rPr lang="it-IT" sz="2400" dirty="0" err="1">
                  <a:latin typeface="Roboto" panose="02000000000000000000" pitchFamily="2" charset="0"/>
                  <a:ea typeface="Roboto" panose="02000000000000000000" pitchFamily="2" charset="0"/>
                  <a:cs typeface="Roboto" panose="02000000000000000000" pitchFamily="2" charset="0"/>
                </a:rPr>
                <a:t>humans</a:t>
              </a:r>
              <a:r>
                <a:rPr lang="it-IT" sz="2400" dirty="0">
                  <a:latin typeface="Roboto" panose="02000000000000000000" pitchFamily="2" charset="0"/>
                  <a:ea typeface="Roboto" panose="02000000000000000000" pitchFamily="2" charset="0"/>
                  <a:cs typeface="Roboto" panose="02000000000000000000" pitchFamily="2" charset="0"/>
                </a:rPr>
                <a:t>, </a:t>
              </a:r>
              <a:r>
                <a:rPr lang="it-IT" sz="2400" dirty="0" err="1">
                  <a:latin typeface="Roboto" panose="02000000000000000000" pitchFamily="2" charset="0"/>
                  <a:ea typeface="Roboto" panose="02000000000000000000" pitchFamily="2" charset="0"/>
                  <a:cs typeface="Roboto" panose="02000000000000000000" pitchFamily="2" charset="0"/>
                </a:rPr>
                <a:t>particularly</a:t>
              </a:r>
              <a:r>
                <a:rPr lang="it-IT" sz="2400" dirty="0">
                  <a:latin typeface="Roboto" panose="02000000000000000000" pitchFamily="2" charset="0"/>
                  <a:ea typeface="Roboto" panose="02000000000000000000" pitchFamily="2" charset="0"/>
                  <a:cs typeface="Roboto" panose="02000000000000000000" pitchFamily="2" charset="0"/>
                </a:rPr>
                <a:t> on </a:t>
              </a:r>
              <a:r>
                <a:rPr lang="it-IT" sz="2400" dirty="0" err="1">
                  <a:latin typeface="Roboto" panose="02000000000000000000" pitchFamily="2" charset="0"/>
                  <a:ea typeface="Roboto" panose="02000000000000000000" pitchFamily="2" charset="0"/>
                  <a:cs typeface="Roboto" panose="02000000000000000000" pitchFamily="2" charset="0"/>
                </a:rPr>
                <a:t>children</a:t>
              </a:r>
              <a:r>
                <a:rPr lang="it-IT" sz="2400" dirty="0">
                  <a:latin typeface="Roboto" panose="02000000000000000000" pitchFamily="2" charset="0"/>
                  <a:ea typeface="Roboto" panose="02000000000000000000" pitchFamily="2" charset="0"/>
                  <a:cs typeface="Roboto" panose="02000000000000000000" pitchFamily="2" charset="0"/>
                </a:rPr>
                <a:t>.</a:t>
              </a:r>
              <a:endParaRPr sz="2400" dirty="0">
                <a:latin typeface="Roboto" panose="02000000000000000000" pitchFamily="2" charset="0"/>
                <a:ea typeface="Roboto" panose="02000000000000000000" pitchFamily="2" charset="0"/>
                <a:cs typeface="Roboto" panose="02000000000000000000" pitchFamily="2" charset="0"/>
              </a:endParaRPr>
            </a:p>
          </p:txBody>
        </p:sp>
        <p:sp>
          <p:nvSpPr>
            <p:cNvPr id="11" name="Google Shape;192;p25">
              <a:extLst>
                <a:ext uri="{FF2B5EF4-FFF2-40B4-BE49-F238E27FC236}">
                  <a16:creationId xmlns:a16="http://schemas.microsoft.com/office/drawing/2014/main" id="{FFF4739F-ABC0-01F7-04BA-3AB05B0A2E76}"/>
                </a:ext>
              </a:extLst>
            </p:cNvPr>
            <p:cNvSpPr/>
            <p:nvPr/>
          </p:nvSpPr>
          <p:spPr>
            <a:xfrm>
              <a:off x="6657082" y="1636663"/>
              <a:ext cx="2916435" cy="1039641"/>
            </a:xfrm>
            <a:prstGeom prst="rect">
              <a:avLst/>
            </a:prstGeom>
            <a:solidFill>
              <a:srgbClr val="8A3219"/>
            </a:solidFill>
            <a:ln w="25400" cap="flat" cmpd="sng">
              <a:solidFill>
                <a:srgbClr val="8A321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3;p25">
              <a:extLst>
                <a:ext uri="{FF2B5EF4-FFF2-40B4-BE49-F238E27FC236}">
                  <a16:creationId xmlns:a16="http://schemas.microsoft.com/office/drawing/2014/main" id="{06EF8DCA-1FAD-43B3-356F-4A9975959E56}"/>
                </a:ext>
              </a:extLst>
            </p:cNvPr>
            <p:cNvSpPr txBox="1"/>
            <p:nvPr/>
          </p:nvSpPr>
          <p:spPr>
            <a:xfrm>
              <a:off x="6657082" y="1636663"/>
              <a:ext cx="2916435" cy="1039641"/>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400" b="1"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Agricultural Experience</a:t>
              </a:r>
              <a:endParaRPr sz="2400" b="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13" name="Google Shape;194;p25">
              <a:extLst>
                <a:ext uri="{FF2B5EF4-FFF2-40B4-BE49-F238E27FC236}">
                  <a16:creationId xmlns:a16="http://schemas.microsoft.com/office/drawing/2014/main" id="{F74E568A-5BFE-ADA2-9D7A-0E60A4D5C00D}"/>
                </a:ext>
              </a:extLst>
            </p:cNvPr>
            <p:cNvSpPr/>
            <p:nvPr/>
          </p:nvSpPr>
          <p:spPr>
            <a:xfrm>
              <a:off x="6657082" y="2676305"/>
              <a:ext cx="2916435" cy="2473245"/>
            </a:xfrm>
            <a:prstGeom prst="rect">
              <a:avLst/>
            </a:prstGeom>
            <a:noFill/>
            <a:ln w="25400" cap="flat" cmpd="sng">
              <a:solidFill>
                <a:srgbClr val="8A321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5;p25">
              <a:extLst>
                <a:ext uri="{FF2B5EF4-FFF2-40B4-BE49-F238E27FC236}">
                  <a16:creationId xmlns:a16="http://schemas.microsoft.com/office/drawing/2014/main" id="{FCCC6F02-67CD-4301-A60A-8A94105CDBCE}"/>
                </a:ext>
              </a:extLst>
            </p:cNvPr>
            <p:cNvSpPr txBox="1"/>
            <p:nvPr/>
          </p:nvSpPr>
          <p:spPr>
            <a:xfrm>
              <a:off x="6657082" y="2676305"/>
              <a:ext cx="2916435" cy="2473245"/>
            </a:xfrm>
            <a:prstGeom prst="rect">
              <a:avLst/>
            </a:prstGeom>
            <a:noFill/>
            <a:ln>
              <a:noFill/>
            </a:ln>
          </p:spPr>
          <p:txBody>
            <a:bodyPr spcFirstLastPara="1" wrap="square" lIns="90675" tIns="90675" rIns="120900" bIns="136000" anchor="t" anchorCtr="0">
              <a:noAutofit/>
            </a:bodyPr>
            <a:lstStyle/>
            <a:p>
              <a:pPr marR="0" lvl="1" algn="just" rtl="0">
                <a:lnSpc>
                  <a:spcPct val="150000"/>
                </a:lnSpc>
                <a:spcBef>
                  <a:spcPts val="0"/>
                </a:spcBef>
                <a:spcAft>
                  <a:spcPts val="0"/>
                </a:spcAft>
                <a:buClr>
                  <a:srgbClr val="000000"/>
                </a:buClr>
                <a:buSzPts val="1700"/>
              </a:pPr>
              <a:r>
                <a:rPr lang="it-IT" sz="2400" dirty="0"/>
                <a:t>Participate in some </a:t>
              </a:r>
              <a:r>
                <a:rPr lang="it-IT" sz="2400" dirty="0" err="1"/>
                <a:t>agricultural</a:t>
              </a:r>
              <a:r>
                <a:rPr lang="it-IT" sz="2400" dirty="0"/>
                <a:t> activities such as </a:t>
              </a:r>
              <a:r>
                <a:rPr lang="it-IT" sz="2400" dirty="0" err="1"/>
                <a:t>grape</a:t>
              </a:r>
              <a:r>
                <a:rPr lang="it-IT" sz="2400" dirty="0"/>
                <a:t> </a:t>
              </a:r>
              <a:r>
                <a:rPr lang="it-IT" sz="2400" dirty="0" err="1"/>
                <a:t>harvesting</a:t>
              </a:r>
              <a:r>
                <a:rPr lang="it-IT" sz="2400" dirty="0"/>
                <a:t> in </a:t>
              </a:r>
              <a:r>
                <a:rPr lang="it-IT" sz="2400" dirty="0" err="1"/>
                <a:t>early</a:t>
              </a:r>
              <a:r>
                <a:rPr lang="it-IT" sz="2400" dirty="0"/>
                <a:t> </a:t>
              </a:r>
              <a:r>
                <a:rPr lang="it-IT" sz="2400" dirty="0" err="1"/>
                <a:t>autumn</a:t>
              </a:r>
              <a:r>
                <a:rPr lang="it-IT" sz="2400" dirty="0"/>
                <a:t>, olive picking, </a:t>
              </a:r>
              <a:r>
                <a:rPr lang="it-IT" sz="2400" dirty="0" err="1"/>
                <a:t>fruit</a:t>
              </a:r>
              <a:r>
                <a:rPr lang="it-IT" sz="2400" dirty="0"/>
                <a:t> </a:t>
              </a:r>
              <a:r>
                <a:rPr lang="it-IT" sz="2400" dirty="0" err="1"/>
                <a:t>tree</a:t>
              </a:r>
              <a:r>
                <a:rPr lang="it-IT" sz="2400" dirty="0"/>
                <a:t> </a:t>
              </a:r>
              <a:r>
                <a:rPr lang="it-IT" sz="2400" dirty="0" err="1"/>
                <a:t>pruning</a:t>
              </a:r>
              <a:r>
                <a:rPr lang="it-IT" sz="2400" dirty="0"/>
                <a:t> and more </a:t>
              </a:r>
              <a:r>
                <a:rPr lang="it-IT" sz="2400" dirty="0" err="1"/>
                <a:t>more</a:t>
              </a:r>
              <a:r>
                <a:rPr lang="it-IT" sz="2000" dirty="0"/>
                <a:t>.</a:t>
              </a:r>
              <a:endParaRPr sz="2000" dirty="0"/>
            </a:p>
          </p:txBody>
        </p:sp>
      </p:grpSp>
    </p:spTree>
    <p:extLst>
      <p:ext uri="{BB962C8B-B14F-4D97-AF65-F5344CB8AC3E}">
        <p14:creationId xmlns:p14="http://schemas.microsoft.com/office/powerpoint/2010/main" val="228757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29CE5D63-1747-0B89-E7B7-6F6BBBCD87EC}"/>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7F5EF35D-BE45-2DA9-7FD5-457D7B805F99}"/>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6D70E49E-A8BF-565B-AC9C-099829BB2218}"/>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2" name="Google Shape;112;p3">
            <a:extLst>
              <a:ext uri="{FF2B5EF4-FFF2-40B4-BE49-F238E27FC236}">
                <a16:creationId xmlns:a16="http://schemas.microsoft.com/office/drawing/2014/main" id="{3607F0F6-7681-553F-51D1-23241C98C3EB}"/>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a16="http://schemas.microsoft.com/office/drawing/2014/main" id="{990F80A8-ABB8-8DA9-9CDF-8F48C74CA774}"/>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BAFC48E1-223F-CAE1-1872-1C98F174C262}"/>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925657FF-A3C4-47EA-55BB-EF3D412DDA36}"/>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9" name="Rectangle 8">
            <a:extLst>
              <a:ext uri="{FF2B5EF4-FFF2-40B4-BE49-F238E27FC236}">
                <a16:creationId xmlns:a16="http://schemas.microsoft.com/office/drawing/2014/main" id="{22EC165B-130C-3D61-8436-109FF9A6E447}"/>
              </a:ext>
            </a:extLst>
          </p:cNvPr>
          <p:cNvSpPr>
            <a:spLocks noChangeArrowheads="1"/>
          </p:cNvSpPr>
          <p:nvPr/>
        </p:nvSpPr>
        <p:spPr bwMode="auto">
          <a:xfrm>
            <a:off x="1028700" y="2968258"/>
            <a:ext cx="16230599"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The </a:t>
            </a:r>
            <a:r>
              <a:rPr kumimoji="0" lang="it-IT" altLang="it-IT" sz="24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target groups </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for these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agricultural</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experiences</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are both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tourists</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and local communities:</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For </a:t>
            </a:r>
            <a:r>
              <a:rPr kumimoji="0" lang="it-IT" altLang="it-IT" sz="2400" b="1"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tourists</a:t>
            </a:r>
            <a:r>
              <a:rPr lang="it-IT" altLang="it-IT" sz="2400" dirty="0">
                <a:solidFill>
                  <a:schemeClr val="tx1"/>
                </a:solidFill>
                <a:latin typeface="Roboto" panose="02000000000000000000" pitchFamily="2" charset="0"/>
                <a:ea typeface="Roboto" panose="02000000000000000000" pitchFamily="2" charset="0"/>
                <a:cs typeface="Roboto" panose="02000000000000000000" pitchFamily="2" charset="0"/>
              </a:rPr>
              <a:t>.</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it-IT" altLang="it-IT" sz="2400" dirty="0">
                <a:solidFill>
                  <a:schemeClr val="tx1"/>
                </a:solidFill>
                <a:latin typeface="Roboto" panose="02000000000000000000" pitchFamily="2" charset="0"/>
                <a:ea typeface="Roboto" panose="02000000000000000000" pitchFamily="2" charset="0"/>
                <a:cs typeface="Roboto" panose="02000000000000000000" pitchFamily="2" charset="0"/>
              </a:rPr>
              <a:t>T</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hey are eco-</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conscious</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travelers</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who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prioritize</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sustainable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tourism</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Not only does this provide a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unique</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opportunity</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to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learn</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about sustainable farming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methods</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but it also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allows</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them to support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environmentally</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friendly practices while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contributing</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to the local economy. </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For </a:t>
            </a:r>
            <a:r>
              <a:rPr kumimoji="0" lang="it-IT" altLang="it-IT" sz="24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local communities</a:t>
            </a:r>
            <a:r>
              <a:rPr lang="it-IT" altLang="it-IT" sz="2400" dirty="0">
                <a:solidFill>
                  <a:schemeClr val="tx1"/>
                </a:solidFill>
                <a:latin typeface="Roboto" panose="02000000000000000000" pitchFamily="2" charset="0"/>
                <a:ea typeface="Roboto" panose="02000000000000000000" pitchFamily="2" charset="0"/>
                <a:cs typeface="Roboto" panose="02000000000000000000" pitchFamily="2" charset="0"/>
              </a:rPr>
              <a:t>. They </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are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able</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to benefit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directly</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from the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influx</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of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tourists</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as they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engage</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in activities that highlight traditional farming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methods</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This helps to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foster</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deeper</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connection between the local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population</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and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visitors</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allowing</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for the sharing of knowledge and cultural </a:t>
            </a:r>
            <a:r>
              <a:rPr kumimoji="0" lang="it-IT" altLang="it-IT" sz="2400" b="0" i="0" u="none" strike="noStrike" cap="none" normalizeH="0" baseline="0" dirty="0" err="1">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heritage</a:t>
            </a:r>
            <a:r>
              <a:rPr kumimoji="0" lang="it-IT" altLang="it-IT" sz="24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198669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F6FE"/>
        </a:solidFill>
        <a:effectLst/>
      </p:bgPr>
    </p:bg>
    <p:spTree>
      <p:nvGrpSpPr>
        <p:cNvPr id="1" name="Shape 108">
          <a:extLst>
            <a:ext uri="{FF2B5EF4-FFF2-40B4-BE49-F238E27FC236}">
              <a16:creationId xmlns:a16="http://schemas.microsoft.com/office/drawing/2014/main" id="{28B872AA-33F9-1F91-1C17-56E737D3337C}"/>
            </a:ext>
          </a:extLst>
        </p:cNvPr>
        <p:cNvGrpSpPr/>
        <p:nvPr/>
      </p:nvGrpSpPr>
      <p:grpSpPr>
        <a:xfrm>
          <a:off x="0" y="0"/>
          <a:ext cx="0" cy="0"/>
          <a:chOff x="0" y="0"/>
          <a:chExt cx="0" cy="0"/>
        </a:xfrm>
      </p:grpSpPr>
      <p:sp>
        <p:nvSpPr>
          <p:cNvPr id="109" name="Google Shape;109;p3">
            <a:extLst>
              <a:ext uri="{FF2B5EF4-FFF2-40B4-BE49-F238E27FC236}">
                <a16:creationId xmlns:a16="http://schemas.microsoft.com/office/drawing/2014/main" id="{A134DA30-2275-0885-29B7-6B071143AFAA}"/>
              </a:ext>
            </a:extLst>
          </p:cNvPr>
          <p:cNvSpPr/>
          <p:nvPr/>
        </p:nvSpPr>
        <p:spPr>
          <a:xfrm>
            <a:off x="1424293" y="0"/>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110" name="Google Shape;110;p3">
            <a:extLst>
              <a:ext uri="{FF2B5EF4-FFF2-40B4-BE49-F238E27FC236}">
                <a16:creationId xmlns:a16="http://schemas.microsoft.com/office/drawing/2014/main" id="{DB3D1CBC-8755-B8F6-B975-ED050799A335}"/>
              </a:ext>
            </a:extLst>
          </p:cNvPr>
          <p:cNvSpPr txBox="1"/>
          <p:nvPr/>
        </p:nvSpPr>
        <p:spPr>
          <a:xfrm>
            <a:off x="16163760" y="931033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11" name="Google Shape;111;p3">
            <a:extLst>
              <a:ext uri="{FF2B5EF4-FFF2-40B4-BE49-F238E27FC236}">
                <a16:creationId xmlns:a16="http://schemas.microsoft.com/office/drawing/2014/main" id="{CA9E5439-BCE8-7404-1860-83778D5F2A82}"/>
              </a:ext>
            </a:extLst>
          </p:cNvPr>
          <p:cNvSpPr txBox="1"/>
          <p:nvPr/>
        </p:nvSpPr>
        <p:spPr>
          <a:xfrm>
            <a:off x="1028700" y="3059528"/>
            <a:ext cx="16230600" cy="5065297"/>
          </a:xfrm>
          <a:prstGeom prst="rect">
            <a:avLst/>
          </a:prstGeom>
          <a:noFill/>
          <a:ln>
            <a:noFill/>
          </a:ln>
        </p:spPr>
        <p:txBody>
          <a:bodyPr spcFirstLastPara="1" wrap="square" lIns="0" tIns="0" rIns="0" bIns="0" anchor="t" anchorCtr="0">
            <a:spAutoFit/>
          </a:bodyPr>
          <a:lstStyle/>
          <a:p>
            <a:pPr algn="just">
              <a:lnSpc>
                <a:spcPct val="150000"/>
              </a:lnSpc>
              <a:buNone/>
            </a:pPr>
            <a:r>
              <a:rPr lang="en-US" sz="2400" dirty="0">
                <a:latin typeface="Roboto" panose="02000000000000000000" pitchFamily="2" charset="0"/>
                <a:ea typeface="Roboto" panose="02000000000000000000" pitchFamily="2" charset="0"/>
                <a:cs typeface="Roboto" panose="02000000000000000000" pitchFamily="2" charset="0"/>
              </a:rPr>
              <a:t>The key </a:t>
            </a:r>
            <a:r>
              <a:rPr lang="en-US" sz="2400" b="1" dirty="0">
                <a:latin typeface="Roboto" panose="02000000000000000000" pitchFamily="2" charset="0"/>
                <a:ea typeface="Roboto" panose="02000000000000000000" pitchFamily="2" charset="0"/>
                <a:cs typeface="Roboto" panose="02000000000000000000" pitchFamily="2" charset="0"/>
              </a:rPr>
              <a:t>stakeholders</a:t>
            </a:r>
            <a:r>
              <a:rPr lang="en-US" sz="2400" dirty="0">
                <a:latin typeface="Roboto" panose="02000000000000000000" pitchFamily="2" charset="0"/>
                <a:ea typeface="Roboto" panose="02000000000000000000" pitchFamily="2" charset="0"/>
                <a:cs typeface="Roboto" panose="02000000000000000000" pitchFamily="2" charset="0"/>
              </a:rPr>
              <a:t> involved in this project are local authorities, and tourism organizations, each playing a vital role in the initiative's success.</a:t>
            </a:r>
          </a:p>
          <a:p>
            <a:pPr marL="457200" indent="-457200" algn="just">
              <a:lnSpc>
                <a:spcPct val="150000"/>
              </a:lnSpc>
              <a:buFont typeface="Wingdings" panose="05000000000000000000" pitchFamily="2" charset="2"/>
              <a:buChar char="q"/>
            </a:pPr>
            <a:r>
              <a:rPr lang="en-US" sz="2400" b="1" dirty="0">
                <a:latin typeface="Roboto" panose="02000000000000000000" pitchFamily="2" charset="0"/>
                <a:ea typeface="Roboto" panose="02000000000000000000" pitchFamily="2" charset="0"/>
                <a:cs typeface="Roboto" panose="02000000000000000000" pitchFamily="2" charset="0"/>
              </a:rPr>
              <a:t>Local authorities </a:t>
            </a:r>
            <a:r>
              <a:rPr lang="en-US" sz="2400" dirty="0">
                <a:latin typeface="Roboto" panose="02000000000000000000" pitchFamily="2" charset="0"/>
                <a:ea typeface="Roboto" panose="02000000000000000000" pitchFamily="2" charset="0"/>
                <a:cs typeface="Roboto" panose="02000000000000000000" pitchFamily="2" charset="0"/>
              </a:rPr>
              <a:t>also play a crucial role in supporting the project, as government bodies are essential in fostering an environment conducive to sustainable tourism. They help stimulate economic growth while preserving the cultural and natural heritage of the area.</a:t>
            </a:r>
          </a:p>
          <a:p>
            <a:pPr marL="457200" indent="-457200" algn="just">
              <a:lnSpc>
                <a:spcPct val="150000"/>
              </a:lnSpc>
              <a:buFont typeface="Wingdings" panose="05000000000000000000" pitchFamily="2" charset="2"/>
              <a:buChar char="q"/>
            </a:pPr>
            <a:r>
              <a:rPr lang="en-US" sz="2400" b="1" dirty="0">
                <a:latin typeface="Roboto" panose="02000000000000000000" pitchFamily="2" charset="0"/>
                <a:ea typeface="Roboto" panose="02000000000000000000" pitchFamily="2" charset="0"/>
                <a:cs typeface="Roboto" panose="02000000000000000000" pitchFamily="2" charset="0"/>
              </a:rPr>
              <a:t>Tourism organizations </a:t>
            </a:r>
            <a:r>
              <a:rPr lang="en-US" sz="2400" dirty="0">
                <a:latin typeface="Roboto" panose="02000000000000000000" pitchFamily="2" charset="0"/>
                <a:ea typeface="Roboto" panose="02000000000000000000" pitchFamily="2" charset="0"/>
                <a:cs typeface="Roboto" panose="02000000000000000000" pitchFamily="2" charset="0"/>
              </a:rPr>
              <a:t>are responsible for promoting the Sicilian region as an eco-tourism destination. Their efforts help raise awareness of the project and its offerings, attracting tourists who are interested in sustainable travel experiences. </a:t>
            </a:r>
          </a:p>
          <a:p>
            <a:pPr algn="just">
              <a:lnSpc>
                <a:spcPct val="150000"/>
              </a:lnSpc>
              <a:spcAft>
                <a:spcPts val="800"/>
              </a:spcAft>
            </a:pPr>
            <a:endParaRPr lang="it-IT" sz="2299" dirty="0">
              <a:latin typeface="Roboto"/>
              <a:ea typeface="Roboto"/>
              <a:cs typeface="Roboto"/>
            </a:endParaRPr>
          </a:p>
        </p:txBody>
      </p:sp>
      <p:sp>
        <p:nvSpPr>
          <p:cNvPr id="112" name="Google Shape;112;p3">
            <a:extLst>
              <a:ext uri="{FF2B5EF4-FFF2-40B4-BE49-F238E27FC236}">
                <a16:creationId xmlns:a16="http://schemas.microsoft.com/office/drawing/2014/main" id="{BA484DDC-996D-4688-CFBB-DE7EBF949B5F}"/>
              </a:ext>
            </a:extLst>
          </p:cNvPr>
          <p:cNvSpPr txBox="1"/>
          <p:nvPr/>
        </p:nvSpPr>
        <p:spPr>
          <a:xfrm>
            <a:off x="1028700" y="876300"/>
            <a:ext cx="1583342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i="0" u="none" strike="noStrike" cap="none" dirty="0">
                <a:solidFill>
                  <a:srgbClr val="6550A3"/>
                </a:solidFill>
                <a:latin typeface="Roboto"/>
                <a:ea typeface="Roboto"/>
                <a:cs typeface="Roboto"/>
                <a:sym typeface="Roboto"/>
              </a:rPr>
              <a:t>The Practice</a:t>
            </a:r>
            <a:endParaRPr dirty="0"/>
          </a:p>
        </p:txBody>
      </p:sp>
      <p:sp>
        <p:nvSpPr>
          <p:cNvPr id="113" name="Google Shape;113;p3">
            <a:extLst>
              <a:ext uri="{FF2B5EF4-FFF2-40B4-BE49-F238E27FC236}">
                <a16:creationId xmlns:a16="http://schemas.microsoft.com/office/drawing/2014/main" id="{956F86E2-0423-69F5-8035-1A5F02553274}"/>
              </a:ext>
            </a:extLst>
          </p:cNvPr>
          <p:cNvSpPr/>
          <p:nvPr/>
        </p:nvSpPr>
        <p:spPr>
          <a:xfrm>
            <a:off x="9443800" y="8923020"/>
            <a:ext cx="2438174" cy="1705628"/>
          </a:xfrm>
          <a:custGeom>
            <a:avLst/>
            <a:gdLst/>
            <a:ahLst/>
            <a:cxnLst/>
            <a:rect l="l" t="t" r="r" b="b"/>
            <a:pathLst>
              <a:path w="2438174" h="1705628" extrusionOk="0">
                <a:moveTo>
                  <a:pt x="0" y="0"/>
                </a:moveTo>
                <a:lnTo>
                  <a:pt x="2438174" y="0"/>
                </a:lnTo>
                <a:lnTo>
                  <a:pt x="2438174" y="1705628"/>
                </a:lnTo>
                <a:lnTo>
                  <a:pt x="0" y="1705628"/>
                </a:lnTo>
                <a:lnTo>
                  <a:pt x="0" y="0"/>
                </a:lnTo>
                <a:close/>
              </a:path>
            </a:pathLst>
          </a:custGeom>
          <a:blipFill rotWithShape="1">
            <a:blip r:embed="rId4">
              <a:alphaModFix/>
            </a:blip>
            <a:stretch>
              <a:fillRect t="-42947"/>
            </a:stretch>
          </a:blipFill>
          <a:ln>
            <a:noFill/>
          </a:ln>
        </p:spPr>
        <p:txBody>
          <a:bodyPr/>
          <a:lstStyle/>
          <a:p>
            <a:endParaRPr lang="en-US"/>
          </a:p>
        </p:txBody>
      </p:sp>
      <p:sp>
        <p:nvSpPr>
          <p:cNvPr id="114" name="Google Shape;114;p3">
            <a:extLst>
              <a:ext uri="{FF2B5EF4-FFF2-40B4-BE49-F238E27FC236}">
                <a16:creationId xmlns:a16="http://schemas.microsoft.com/office/drawing/2014/main" id="{94A0C05A-023F-F2AD-BF89-ED21FFEFA38E}"/>
              </a:ext>
            </a:extLst>
          </p:cNvPr>
          <p:cNvSpPr/>
          <p:nvPr/>
        </p:nvSpPr>
        <p:spPr>
          <a:xfrm>
            <a:off x="5524876" y="9258300"/>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15" name="Google Shape;115;p3">
            <a:extLst>
              <a:ext uri="{FF2B5EF4-FFF2-40B4-BE49-F238E27FC236}">
                <a16:creationId xmlns:a16="http://schemas.microsoft.com/office/drawing/2014/main" id="{FBE32535-B9C5-1B6E-3FCD-C017BC7EDE70}"/>
              </a:ext>
            </a:extLst>
          </p:cNvPr>
          <p:cNvSpPr txBox="1"/>
          <p:nvPr/>
        </p:nvSpPr>
        <p:spPr>
          <a:xfrm>
            <a:off x="8032775" y="8292465"/>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Tree>
    <p:extLst>
      <p:ext uri="{BB962C8B-B14F-4D97-AF65-F5344CB8AC3E}">
        <p14:creationId xmlns:p14="http://schemas.microsoft.com/office/powerpoint/2010/main" val="314018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p:cNvGrpSpPr/>
        <p:nvPr/>
      </p:nvGrpSpPr>
      <p:grpSpPr>
        <a:xfrm>
          <a:off x="0" y="0"/>
          <a:ext cx="0" cy="0"/>
          <a:chOff x="0" y="0"/>
          <a:chExt cx="0" cy="0"/>
        </a:xfrm>
      </p:grpSpPr>
      <p:sp>
        <p:nvSpPr>
          <p:cNvPr id="98" name="Google Shape;98;p2"/>
          <p:cNvSpPr/>
          <p:nvPr/>
        </p:nvSpPr>
        <p:spPr>
          <a:xfrm>
            <a:off x="2124240" y="659283"/>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3" name="CasellaDiTesto 2">
            <a:extLst>
              <a:ext uri="{FF2B5EF4-FFF2-40B4-BE49-F238E27FC236}">
                <a16:creationId xmlns:a16="http://schemas.microsoft.com/office/drawing/2014/main" id="{724E60D0-A887-2912-93AC-075D062990C5}"/>
              </a:ext>
            </a:extLst>
          </p:cNvPr>
          <p:cNvSpPr txBox="1"/>
          <p:nvPr/>
        </p:nvSpPr>
        <p:spPr>
          <a:xfrm>
            <a:off x="6698458" y="2701459"/>
            <a:ext cx="4891083" cy="461665"/>
          </a:xfrm>
          <a:prstGeom prst="rect">
            <a:avLst/>
          </a:prstGeom>
          <a:noFill/>
        </p:spPr>
        <p:txBody>
          <a:bodyPr wrap="none" rtlCol="0">
            <a:spAutoFit/>
          </a:bodyPr>
          <a:lstStyle/>
          <a:p>
            <a:r>
              <a:rPr lang="it-IT" sz="2400" b="1" i="1" u="sng" dirty="0" err="1">
                <a:latin typeface="Roboto" panose="02000000000000000000" pitchFamily="2" charset="0"/>
                <a:ea typeface="Roboto" panose="02000000000000000000" pitchFamily="2" charset="0"/>
                <a:cs typeface="Roboto" panose="02000000000000000000" pitchFamily="2" charset="0"/>
              </a:rPr>
              <a:t>What</a:t>
            </a:r>
            <a:r>
              <a:rPr lang="it-IT" sz="2400" b="1" i="1" u="sng" dirty="0">
                <a:latin typeface="Roboto" panose="02000000000000000000" pitchFamily="2" charset="0"/>
                <a:ea typeface="Roboto" panose="02000000000000000000" pitchFamily="2" charset="0"/>
                <a:cs typeface="Roboto" panose="02000000000000000000" pitchFamily="2" charset="0"/>
              </a:rPr>
              <a:t> about the Economic Impact?</a:t>
            </a:r>
          </a:p>
        </p:txBody>
      </p:sp>
      <p:grpSp>
        <p:nvGrpSpPr>
          <p:cNvPr id="4" name="Google Shape;247;p2">
            <a:extLst>
              <a:ext uri="{FF2B5EF4-FFF2-40B4-BE49-F238E27FC236}">
                <a16:creationId xmlns:a16="http://schemas.microsoft.com/office/drawing/2014/main" id="{1910BC42-C3E8-DE22-1F89-9EFA6EB1A27F}"/>
              </a:ext>
            </a:extLst>
          </p:cNvPr>
          <p:cNvGrpSpPr/>
          <p:nvPr/>
        </p:nvGrpSpPr>
        <p:grpSpPr>
          <a:xfrm>
            <a:off x="1235034" y="3340532"/>
            <a:ext cx="16024266" cy="3783345"/>
            <a:chOff x="0" y="449835"/>
            <a:chExt cx="16024266" cy="5917961"/>
          </a:xfrm>
        </p:grpSpPr>
        <p:sp>
          <p:nvSpPr>
            <p:cNvPr id="5" name="Google Shape;248;p2">
              <a:extLst>
                <a:ext uri="{FF2B5EF4-FFF2-40B4-BE49-F238E27FC236}">
                  <a16:creationId xmlns:a16="http://schemas.microsoft.com/office/drawing/2014/main" id="{133AC385-9EFC-EAFA-D332-5024823D4293}"/>
                </a:ext>
              </a:extLst>
            </p:cNvPr>
            <p:cNvSpPr/>
            <p:nvPr/>
          </p:nvSpPr>
          <p:spPr>
            <a:xfrm>
              <a:off x="0" y="449835"/>
              <a:ext cx="16024266" cy="588910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9;p2">
              <a:extLst>
                <a:ext uri="{FF2B5EF4-FFF2-40B4-BE49-F238E27FC236}">
                  <a16:creationId xmlns:a16="http://schemas.microsoft.com/office/drawing/2014/main" id="{FAAD7134-4386-DD59-A76B-9DD71C84C736}"/>
                </a:ext>
              </a:extLst>
            </p:cNvPr>
            <p:cNvSpPr txBox="1"/>
            <p:nvPr/>
          </p:nvSpPr>
          <p:spPr>
            <a:xfrm>
              <a:off x="0" y="478690"/>
              <a:ext cx="16024266" cy="5889106"/>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1243650" tIns="437375" rIns="1243650" bIns="149350" anchor="t" anchorCtr="0">
              <a:noAutofit/>
            </a:bodyPr>
            <a:lstStyle/>
            <a:p>
              <a:pPr marL="228600" marR="0" lvl="1" indent="-228600" algn="just" rtl="0">
                <a:lnSpc>
                  <a:spcPct val="150000"/>
                </a:lnSpc>
                <a:spcBef>
                  <a:spcPts val="315"/>
                </a:spcBef>
                <a:spcAft>
                  <a:spcPts val="0"/>
                </a:spcAft>
                <a:buClr>
                  <a:srgbClr val="00507A"/>
                </a:buClr>
                <a:buSzPts val="2100"/>
                <a:buFont typeface="Arial"/>
                <a:buChar char="•"/>
              </a:pPr>
              <a:r>
                <a:rPr lang="en-US" sz="2400" b="1" i="0" u="sng"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Job Creation:</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a:t>
              </a:r>
              <a:r>
                <a:rPr lang="it-IT"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It </a:t>
              </a:r>
              <a:r>
                <a:rPr lang="it-IT" sz="2400" b="0" i="0" u="none" strike="noStrike" cap="none" dirty="0" err="1">
                  <a:solidFill>
                    <a:srgbClr val="000000"/>
                  </a:solidFill>
                  <a:latin typeface="Roboto" panose="02000000000000000000" pitchFamily="2" charset="0"/>
                  <a:ea typeface="Roboto" panose="02000000000000000000" pitchFamily="2" charset="0"/>
                  <a:cs typeface="Roboto" panose="02000000000000000000" pitchFamily="2" charset="0"/>
                  <a:sym typeface="Roboto"/>
                </a:rPr>
                <a:t>creates</a:t>
              </a:r>
              <a:r>
                <a:rPr lang="it-IT"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job </a:t>
              </a:r>
              <a:r>
                <a:rPr lang="it-IT" sz="2400" b="0" i="0" u="none" strike="noStrike" cap="none" dirty="0" err="1">
                  <a:solidFill>
                    <a:srgbClr val="000000"/>
                  </a:solidFill>
                  <a:latin typeface="Roboto" panose="02000000000000000000" pitchFamily="2" charset="0"/>
                  <a:ea typeface="Roboto" panose="02000000000000000000" pitchFamily="2" charset="0"/>
                  <a:cs typeface="Roboto" panose="02000000000000000000" pitchFamily="2" charset="0"/>
                  <a:sym typeface="Roboto"/>
                </a:rPr>
                <a:t>opportunity</a:t>
              </a:r>
              <a:r>
                <a:rPr lang="it-IT"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a:t>
              </a:r>
              <a:r>
                <a:rPr lang="it-IT" sz="2400" dirty="0" err="1">
                  <a:solidFill>
                    <a:srgbClr val="000000"/>
                  </a:solidFill>
                  <a:latin typeface="Roboto" panose="02000000000000000000" pitchFamily="2" charset="0"/>
                  <a:ea typeface="Roboto" panose="02000000000000000000" pitchFamily="2" charset="0"/>
                  <a:cs typeface="Roboto" panose="02000000000000000000" pitchFamily="2" charset="0"/>
                  <a:sym typeface="Roboto"/>
                </a:rPr>
                <a:t>especially</a:t>
              </a:r>
              <a:r>
                <a:rPr lang="it-IT" sz="2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for the </a:t>
              </a:r>
              <a:r>
                <a:rPr lang="it-IT" sz="2400" dirty="0" err="1">
                  <a:solidFill>
                    <a:srgbClr val="000000"/>
                  </a:solidFill>
                  <a:latin typeface="Roboto" panose="02000000000000000000" pitchFamily="2" charset="0"/>
                  <a:ea typeface="Roboto" panose="02000000000000000000" pitchFamily="2" charset="0"/>
                  <a:cs typeface="Roboto" panose="02000000000000000000" pitchFamily="2" charset="0"/>
                  <a:sym typeface="Roboto"/>
                </a:rPr>
                <a:t>locals</a:t>
              </a:r>
              <a:r>
                <a:rPr lang="it-IT" sz="2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who have the possibility to contribute to the dissemination of the </a:t>
              </a:r>
              <a:r>
                <a:rPr lang="it-IT" sz="2400" dirty="0" err="1">
                  <a:solidFill>
                    <a:srgbClr val="000000"/>
                  </a:solidFill>
                  <a:latin typeface="Roboto" panose="02000000000000000000" pitchFamily="2" charset="0"/>
                  <a:ea typeface="Roboto" panose="02000000000000000000" pitchFamily="2" charset="0"/>
                  <a:cs typeface="Roboto" panose="02000000000000000000" pitchFamily="2" charset="0"/>
                  <a:sym typeface="Roboto"/>
                </a:rPr>
                <a:t>growing</a:t>
              </a:r>
              <a:r>
                <a:rPr lang="it-IT" sz="2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a:t>
              </a:r>
              <a:r>
                <a:rPr lang="it-IT" sz="2400" dirty="0" err="1">
                  <a:solidFill>
                    <a:srgbClr val="000000"/>
                  </a:solidFill>
                  <a:latin typeface="Roboto" panose="02000000000000000000" pitchFamily="2" charset="0"/>
                  <a:ea typeface="Roboto" panose="02000000000000000000" pitchFamily="2" charset="0"/>
                  <a:cs typeface="Roboto" panose="02000000000000000000" pitchFamily="2" charset="0"/>
                  <a:sym typeface="Roboto"/>
                </a:rPr>
                <a:t>tourism</a:t>
              </a:r>
              <a:r>
                <a:rPr lang="it-IT" sz="2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a:t>
              </a:r>
              <a:r>
                <a:rPr lang="it-IT" sz="2400" dirty="0" err="1">
                  <a:solidFill>
                    <a:srgbClr val="000000"/>
                  </a:solidFill>
                  <a:latin typeface="Roboto" panose="02000000000000000000" pitchFamily="2" charset="0"/>
                  <a:ea typeface="Roboto" panose="02000000000000000000" pitchFamily="2" charset="0"/>
                  <a:cs typeface="Roboto" panose="02000000000000000000" pitchFamily="2" charset="0"/>
                  <a:sym typeface="Roboto"/>
                </a:rPr>
                <a:t>sector</a:t>
              </a:r>
              <a:r>
                <a:rPr lang="it-IT" sz="2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a:t>
              </a:r>
              <a:endParaRPr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228600" marR="0" lvl="1" indent="-228600" algn="just" rtl="0">
                <a:lnSpc>
                  <a:spcPct val="150000"/>
                </a:lnSpc>
                <a:spcBef>
                  <a:spcPts val="315"/>
                </a:spcBef>
                <a:spcAft>
                  <a:spcPts val="0"/>
                </a:spcAft>
                <a:buClr>
                  <a:srgbClr val="00507A"/>
                </a:buClr>
                <a:buSzPts val="2100"/>
                <a:buFont typeface="Arial"/>
                <a:buChar char="•"/>
              </a:pPr>
              <a:r>
                <a:rPr lang="en-US" sz="2400" b="1" u="sng" dirty="0">
                  <a:latin typeface="Roboto" panose="02000000000000000000" pitchFamily="2" charset="0"/>
                  <a:ea typeface="Roboto" panose="02000000000000000000" pitchFamily="2" charset="0"/>
                  <a:cs typeface="Roboto" panose="02000000000000000000" pitchFamily="2" charset="0"/>
                  <a:sym typeface="Roboto"/>
                </a:rPr>
                <a:t>Revenue generated</a:t>
              </a:r>
              <a:r>
                <a:rPr lang="en-US" sz="2400" dirty="0">
                  <a:latin typeface="Roboto" panose="02000000000000000000" pitchFamily="2" charset="0"/>
                  <a:ea typeface="Roboto" panose="02000000000000000000" pitchFamily="2" charset="0"/>
                  <a:cs typeface="Roboto" panose="02000000000000000000" pitchFamily="2" charset="0"/>
                  <a:sym typeface="Roboto"/>
                </a:rPr>
                <a:t>: Thanks to the sale of locally produced handmade products (such as jams, oils, honey, pesto, etc. through their online page, </a:t>
              </a:r>
              <a:r>
                <a:rPr lang="en-US" sz="2400" dirty="0" err="1">
                  <a:latin typeface="Roboto" panose="02000000000000000000" pitchFamily="2" charset="0"/>
                  <a:ea typeface="Roboto" panose="02000000000000000000" pitchFamily="2" charset="0"/>
                  <a:cs typeface="Roboto" panose="02000000000000000000" pitchFamily="2" charset="0"/>
                  <a:sym typeface="Roboto"/>
                </a:rPr>
                <a:t>MontataGrande</a:t>
              </a:r>
              <a:r>
                <a:rPr lang="en-US" sz="2400" dirty="0">
                  <a:latin typeface="Roboto" panose="02000000000000000000" pitchFamily="2" charset="0"/>
                  <a:ea typeface="Roboto" panose="02000000000000000000" pitchFamily="2" charset="0"/>
                  <a:cs typeface="Roboto" panose="02000000000000000000" pitchFamily="2" charset="0"/>
                  <a:sym typeface="Roboto"/>
                </a:rPr>
                <a:t> is able to carry out the activities planned by the facility.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B3DEF3C4-EB2C-F8F5-976C-AB1EE2164B0E}"/>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DC777E19-9003-54C5-B9D4-41B8DE410E47}"/>
              </a:ext>
            </a:extLst>
          </p:cNvPr>
          <p:cNvSpPr/>
          <p:nvPr/>
        </p:nvSpPr>
        <p:spPr>
          <a:xfrm>
            <a:off x="2124240" y="659283"/>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dirty="0"/>
          </a:p>
        </p:txBody>
      </p:sp>
      <p:sp>
        <p:nvSpPr>
          <p:cNvPr id="99" name="Google Shape;99;p2">
            <a:extLst>
              <a:ext uri="{FF2B5EF4-FFF2-40B4-BE49-F238E27FC236}">
                <a16:creationId xmlns:a16="http://schemas.microsoft.com/office/drawing/2014/main" id="{EC1638AD-AC87-CA4E-4779-F393980FDE83}"/>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C3D64721-9B21-6CB9-13C0-297406BEF885}"/>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4A0919F5-912D-A156-8AC7-93A965556348}"/>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a:extLst>
              <a:ext uri="{FF2B5EF4-FFF2-40B4-BE49-F238E27FC236}">
                <a16:creationId xmlns:a16="http://schemas.microsoft.com/office/drawing/2014/main" id="{A29E4408-C018-A478-976A-DBC19FFDA10A}"/>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11E99833-D72E-EB22-26B9-07ADC04DB429}"/>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2" name="Google Shape;111;p3">
            <a:extLst>
              <a:ext uri="{FF2B5EF4-FFF2-40B4-BE49-F238E27FC236}">
                <a16:creationId xmlns:a16="http://schemas.microsoft.com/office/drawing/2014/main" id="{8293FE0B-C4AD-7D6C-54CD-57001929A509}"/>
              </a:ext>
            </a:extLst>
          </p:cNvPr>
          <p:cNvSpPr txBox="1"/>
          <p:nvPr/>
        </p:nvSpPr>
        <p:spPr>
          <a:xfrm>
            <a:off x="1613727" y="6412695"/>
            <a:ext cx="16230600" cy="1266629"/>
          </a:xfrm>
          <a:prstGeom prst="rect">
            <a:avLst/>
          </a:prstGeom>
          <a:noFill/>
          <a:ln>
            <a:noFill/>
          </a:ln>
        </p:spPr>
        <p:txBody>
          <a:bodyPr spcFirstLastPara="1" wrap="square" lIns="0" tIns="0" rIns="0" bIns="0" anchor="t" anchorCtr="0">
            <a:spAutoFit/>
          </a:bodyPr>
          <a:lstStyle/>
          <a:p>
            <a:pPr algn="ctr">
              <a:lnSpc>
                <a:spcPct val="150000"/>
              </a:lnSpc>
              <a:spcAft>
                <a:spcPts val="800"/>
              </a:spcAft>
            </a:pPr>
            <a:endParaRPr lang="en-GB" sz="2299" b="1" dirty="0">
              <a:latin typeface="Roboto"/>
              <a:ea typeface="Roboto"/>
              <a:cs typeface="Roboto"/>
            </a:endParaRPr>
          </a:p>
          <a:p>
            <a:pPr>
              <a:lnSpc>
                <a:spcPct val="150000"/>
              </a:lnSpc>
              <a:spcAft>
                <a:spcPts val="800"/>
              </a:spcAft>
            </a:pPr>
            <a:endParaRPr lang="it-IT" sz="2299" dirty="0">
              <a:latin typeface="Roboto"/>
              <a:ea typeface="Roboto"/>
              <a:cs typeface="Roboto"/>
            </a:endParaRPr>
          </a:p>
        </p:txBody>
      </p:sp>
      <p:sp>
        <p:nvSpPr>
          <p:cNvPr id="3" name="CasellaDiTesto 2">
            <a:extLst>
              <a:ext uri="{FF2B5EF4-FFF2-40B4-BE49-F238E27FC236}">
                <a16:creationId xmlns:a16="http://schemas.microsoft.com/office/drawing/2014/main" id="{25151955-7EFB-63E0-7773-3923311E7073}"/>
              </a:ext>
            </a:extLst>
          </p:cNvPr>
          <p:cNvSpPr txBox="1"/>
          <p:nvPr/>
        </p:nvSpPr>
        <p:spPr>
          <a:xfrm>
            <a:off x="6656894" y="2473013"/>
            <a:ext cx="4504759" cy="461665"/>
          </a:xfrm>
          <a:prstGeom prst="rect">
            <a:avLst/>
          </a:prstGeom>
          <a:noFill/>
        </p:spPr>
        <p:txBody>
          <a:bodyPr wrap="none" rtlCol="0">
            <a:spAutoFit/>
          </a:bodyPr>
          <a:lstStyle/>
          <a:p>
            <a:r>
              <a:rPr lang="it-IT" sz="2400" b="1" i="1" u="sng" dirty="0" err="1">
                <a:latin typeface="Roboto" panose="02000000000000000000" pitchFamily="2" charset="0"/>
                <a:ea typeface="Roboto" panose="02000000000000000000" pitchFamily="2" charset="0"/>
                <a:cs typeface="Roboto" panose="02000000000000000000" pitchFamily="2" charset="0"/>
              </a:rPr>
              <a:t>What</a:t>
            </a:r>
            <a:r>
              <a:rPr lang="it-IT" sz="2400" b="1" i="1" u="sng" dirty="0">
                <a:latin typeface="Roboto" panose="02000000000000000000" pitchFamily="2" charset="0"/>
                <a:ea typeface="Roboto" panose="02000000000000000000" pitchFamily="2" charset="0"/>
                <a:cs typeface="Roboto" panose="02000000000000000000" pitchFamily="2" charset="0"/>
              </a:rPr>
              <a:t> about the Cultural Impact?</a:t>
            </a:r>
          </a:p>
        </p:txBody>
      </p:sp>
      <p:sp>
        <p:nvSpPr>
          <p:cNvPr id="5" name="Google Shape;248;p2">
            <a:extLst>
              <a:ext uri="{FF2B5EF4-FFF2-40B4-BE49-F238E27FC236}">
                <a16:creationId xmlns:a16="http://schemas.microsoft.com/office/drawing/2014/main" id="{3C9348D3-9629-E99B-A31E-0025D6B9F0F0}"/>
              </a:ext>
            </a:extLst>
          </p:cNvPr>
          <p:cNvSpPr/>
          <p:nvPr/>
        </p:nvSpPr>
        <p:spPr>
          <a:xfrm>
            <a:off x="510988" y="3002139"/>
            <a:ext cx="8115301" cy="5163238"/>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400" dirty="0">
                <a:latin typeface="Roboto" panose="02000000000000000000" pitchFamily="2" charset="0"/>
                <a:ea typeface="Roboto" panose="02000000000000000000" pitchFamily="2" charset="0"/>
                <a:cs typeface="Roboto" panose="02000000000000000000" pitchFamily="2" charset="0"/>
              </a:rPr>
              <a:t>The promotion of local cultural heritage is fostered through hands-on activities that allow visitors to engage directly with traditional agricultural practices. Activities such as grape harvesting, olive picking, and pruning fruit trees provide a unique opportunity to connect with the region's agricultural roots. Visitors gain a greater appreciation for the cultural significance of local farming practices, while also supporting sustainable agriculture and fostering a sense of shared heritage.</a:t>
            </a:r>
            <a:endParaRPr sz="2400" dirty="0"/>
          </a:p>
        </p:txBody>
      </p:sp>
      <p:pic>
        <p:nvPicPr>
          <p:cNvPr id="8" name="Immagine 7">
            <a:extLst>
              <a:ext uri="{FF2B5EF4-FFF2-40B4-BE49-F238E27FC236}">
                <a16:creationId xmlns:a16="http://schemas.microsoft.com/office/drawing/2014/main" id="{A59471E7-1CF9-84E2-F009-F43B062CCE8D}"/>
              </a:ext>
            </a:extLst>
          </p:cNvPr>
          <p:cNvPicPr>
            <a:picLocks noChangeAspect="1"/>
          </p:cNvPicPr>
          <p:nvPr/>
        </p:nvPicPr>
        <p:blipFill>
          <a:blip r:embed="rId6"/>
          <a:stretch>
            <a:fillRect/>
          </a:stretch>
        </p:blipFill>
        <p:spPr>
          <a:xfrm>
            <a:off x="9464111" y="3002139"/>
            <a:ext cx="7863293" cy="5163238"/>
          </a:xfrm>
          <a:prstGeom prst="rect">
            <a:avLst/>
          </a:prstGeom>
        </p:spPr>
      </p:pic>
      <p:sp>
        <p:nvSpPr>
          <p:cNvPr id="4" name="CasellaDiTesto 3">
            <a:extLst>
              <a:ext uri="{FF2B5EF4-FFF2-40B4-BE49-F238E27FC236}">
                <a16:creationId xmlns:a16="http://schemas.microsoft.com/office/drawing/2014/main" id="{1FE2B110-FBEB-B5E4-8FFB-2EBD801D681D}"/>
              </a:ext>
            </a:extLst>
          </p:cNvPr>
          <p:cNvSpPr txBox="1"/>
          <p:nvPr/>
        </p:nvSpPr>
        <p:spPr>
          <a:xfrm>
            <a:off x="9144000" y="8198746"/>
            <a:ext cx="8853706" cy="615553"/>
          </a:xfrm>
          <a:prstGeom prst="rect">
            <a:avLst/>
          </a:prstGeom>
          <a:noFill/>
        </p:spPr>
        <p:txBody>
          <a:bodyPr wrap="none" rtlCol="0">
            <a:spAutoFit/>
          </a:bodyPr>
          <a:lstStyle/>
          <a:p>
            <a:r>
              <a:rPr lang="it-IT" sz="2000" dirty="0">
                <a:latin typeface="Roboto"/>
                <a:ea typeface="Roboto"/>
                <a:cs typeface="Roboto"/>
              </a:rPr>
              <a:t>Photo taken from Montata Grande web site: </a:t>
            </a:r>
            <a:r>
              <a:rPr lang="it-IT" sz="2000" dirty="0">
                <a:latin typeface="Roboto"/>
                <a:ea typeface="Roboto"/>
                <a:cs typeface="Roboto"/>
                <a:hlinkClick r:id="rId7"/>
              </a:rPr>
              <a:t>https://www.montatagrande.it/</a:t>
            </a:r>
            <a:r>
              <a:rPr lang="it-IT" sz="2000" dirty="0">
                <a:latin typeface="Roboto"/>
                <a:ea typeface="Roboto"/>
                <a:cs typeface="Roboto"/>
              </a:rPr>
              <a:t> </a:t>
            </a:r>
          </a:p>
          <a:p>
            <a:endParaRPr lang="it-IT" dirty="0"/>
          </a:p>
        </p:txBody>
      </p:sp>
    </p:spTree>
    <p:extLst>
      <p:ext uri="{BB962C8B-B14F-4D97-AF65-F5344CB8AC3E}">
        <p14:creationId xmlns:p14="http://schemas.microsoft.com/office/powerpoint/2010/main" val="350744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BADE"/>
        </a:solidFill>
        <a:effectLst/>
      </p:bgPr>
    </p:bg>
    <p:spTree>
      <p:nvGrpSpPr>
        <p:cNvPr id="1" name="Shape 97">
          <a:extLst>
            <a:ext uri="{FF2B5EF4-FFF2-40B4-BE49-F238E27FC236}">
              <a16:creationId xmlns:a16="http://schemas.microsoft.com/office/drawing/2014/main" id="{46E8051C-681C-DD3B-E711-C523E9C7967A}"/>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167AA2E2-34E5-8AFB-693B-76383F64B21C}"/>
              </a:ext>
            </a:extLst>
          </p:cNvPr>
          <p:cNvSpPr/>
          <p:nvPr/>
        </p:nvSpPr>
        <p:spPr>
          <a:xfrm>
            <a:off x="2124240" y="659283"/>
            <a:ext cx="14039520" cy="10287000"/>
          </a:xfrm>
          <a:custGeom>
            <a:avLst/>
            <a:gdLst/>
            <a:ahLst/>
            <a:cxnLst/>
            <a:rect l="l" t="t" r="r" b="b"/>
            <a:pathLst>
              <a:path w="14039520" h="10287000" extrusionOk="0">
                <a:moveTo>
                  <a:pt x="0" y="0"/>
                </a:moveTo>
                <a:lnTo>
                  <a:pt x="14039520" y="0"/>
                </a:lnTo>
                <a:lnTo>
                  <a:pt x="14039520" y="10287000"/>
                </a:lnTo>
                <a:lnTo>
                  <a:pt x="0" y="10287000"/>
                </a:lnTo>
                <a:lnTo>
                  <a:pt x="0" y="0"/>
                </a:lnTo>
                <a:close/>
              </a:path>
            </a:pathLst>
          </a:custGeom>
          <a:blipFill rotWithShape="1">
            <a:blip r:embed="rId3">
              <a:alphaModFix amt="30000"/>
            </a:blip>
            <a:stretch>
              <a:fillRect t="-6694" b="-6693"/>
            </a:stretch>
          </a:blipFill>
          <a:ln>
            <a:noFill/>
          </a:ln>
        </p:spPr>
        <p:txBody>
          <a:bodyPr/>
          <a:lstStyle/>
          <a:p>
            <a:endParaRPr lang="en-US"/>
          </a:p>
        </p:txBody>
      </p:sp>
      <p:sp>
        <p:nvSpPr>
          <p:cNvPr id="99" name="Google Shape;99;p2">
            <a:extLst>
              <a:ext uri="{FF2B5EF4-FFF2-40B4-BE49-F238E27FC236}">
                <a16:creationId xmlns:a16="http://schemas.microsoft.com/office/drawing/2014/main" id="{AAEB71D5-D67E-98F0-BAC4-197B8B274643}"/>
              </a:ext>
            </a:extLst>
          </p:cNvPr>
          <p:cNvSpPr/>
          <p:nvPr/>
        </p:nvSpPr>
        <p:spPr>
          <a:xfrm>
            <a:off x="9144000" y="9112469"/>
            <a:ext cx="2438174" cy="1705628"/>
          </a:xfrm>
          <a:custGeom>
            <a:avLst/>
            <a:gdLst/>
            <a:ahLst/>
            <a:cxnLst/>
            <a:rect l="l" t="t" r="r" b="b"/>
            <a:pathLst>
              <a:path w="2438174" h="1705628" extrusionOk="0">
                <a:moveTo>
                  <a:pt x="0" y="0"/>
                </a:moveTo>
                <a:lnTo>
                  <a:pt x="2438174" y="0"/>
                </a:lnTo>
                <a:lnTo>
                  <a:pt x="2438174" y="1705627"/>
                </a:lnTo>
                <a:lnTo>
                  <a:pt x="0" y="1705627"/>
                </a:lnTo>
                <a:lnTo>
                  <a:pt x="0" y="0"/>
                </a:lnTo>
                <a:close/>
              </a:path>
            </a:pathLst>
          </a:custGeom>
          <a:blipFill rotWithShape="1">
            <a:blip r:embed="rId4">
              <a:alphaModFix/>
            </a:blip>
            <a:stretch>
              <a:fillRect t="-42947"/>
            </a:stretch>
          </a:blipFill>
          <a:ln>
            <a:noFill/>
          </a:ln>
        </p:spPr>
        <p:txBody>
          <a:bodyPr/>
          <a:lstStyle/>
          <a:p>
            <a:endParaRPr lang="en-US"/>
          </a:p>
        </p:txBody>
      </p:sp>
      <p:sp>
        <p:nvSpPr>
          <p:cNvPr id="100" name="Google Shape;100;p2">
            <a:extLst>
              <a:ext uri="{FF2B5EF4-FFF2-40B4-BE49-F238E27FC236}">
                <a16:creationId xmlns:a16="http://schemas.microsoft.com/office/drawing/2014/main" id="{6D46A003-037F-7363-C280-01EA08387905}"/>
              </a:ext>
            </a:extLst>
          </p:cNvPr>
          <p:cNvSpPr/>
          <p:nvPr/>
        </p:nvSpPr>
        <p:spPr>
          <a:xfrm>
            <a:off x="5524876" y="9372452"/>
            <a:ext cx="3619124" cy="806763"/>
          </a:xfrm>
          <a:custGeom>
            <a:avLst/>
            <a:gdLst/>
            <a:ahLst/>
            <a:cxnLst/>
            <a:rect l="l" t="t" r="r" b="b"/>
            <a:pathLst>
              <a:path w="3619124" h="806763" extrusionOk="0">
                <a:moveTo>
                  <a:pt x="0" y="0"/>
                </a:moveTo>
                <a:lnTo>
                  <a:pt x="3619124" y="0"/>
                </a:lnTo>
                <a:lnTo>
                  <a:pt x="3619124" y="806763"/>
                </a:lnTo>
                <a:lnTo>
                  <a:pt x="0" y="806763"/>
                </a:lnTo>
                <a:lnTo>
                  <a:pt x="0" y="0"/>
                </a:lnTo>
                <a:close/>
              </a:path>
            </a:pathLst>
          </a:custGeom>
          <a:blipFill rotWithShape="1">
            <a:blip r:embed="rId5">
              <a:alphaModFix/>
            </a:blip>
            <a:stretch>
              <a:fillRect/>
            </a:stretch>
          </a:blipFill>
          <a:ln>
            <a:noFill/>
          </a:ln>
        </p:spPr>
        <p:txBody>
          <a:bodyPr/>
          <a:lstStyle/>
          <a:p>
            <a:endParaRPr lang="en-US"/>
          </a:p>
        </p:txBody>
      </p:sp>
      <p:sp>
        <p:nvSpPr>
          <p:cNvPr id="102" name="Google Shape;102;p2">
            <a:extLst>
              <a:ext uri="{FF2B5EF4-FFF2-40B4-BE49-F238E27FC236}">
                <a16:creationId xmlns:a16="http://schemas.microsoft.com/office/drawing/2014/main" id="{E310F932-8430-EA92-8648-5DE8327EE967}"/>
              </a:ext>
            </a:extLst>
          </p:cNvPr>
          <p:cNvSpPr txBox="1"/>
          <p:nvPr/>
        </p:nvSpPr>
        <p:spPr>
          <a:xfrm>
            <a:off x="1028700" y="876300"/>
            <a:ext cx="16230600" cy="150810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7000" b="1" dirty="0">
                <a:solidFill>
                  <a:srgbClr val="6550A3"/>
                </a:solidFill>
                <a:latin typeface="Roboto"/>
                <a:ea typeface="Roboto"/>
                <a:cs typeface="Roboto"/>
                <a:sym typeface="Roboto"/>
              </a:rPr>
              <a:t>L</a:t>
            </a:r>
            <a:r>
              <a:rPr lang="en-US" sz="7000" b="1" i="0" u="none" strike="noStrike" cap="none" dirty="0">
                <a:solidFill>
                  <a:srgbClr val="6550A3"/>
                </a:solidFill>
                <a:latin typeface="Roboto"/>
                <a:ea typeface="Roboto"/>
                <a:cs typeface="Roboto"/>
                <a:sym typeface="Roboto"/>
              </a:rPr>
              <a:t>ocal Benefits and Impact</a:t>
            </a:r>
            <a:endParaRPr dirty="0"/>
          </a:p>
        </p:txBody>
      </p:sp>
      <p:sp>
        <p:nvSpPr>
          <p:cNvPr id="103" name="Google Shape;103;p2">
            <a:extLst>
              <a:ext uri="{FF2B5EF4-FFF2-40B4-BE49-F238E27FC236}">
                <a16:creationId xmlns:a16="http://schemas.microsoft.com/office/drawing/2014/main" id="{990ECE2D-95EB-5948-E794-3F3C589F3B44}"/>
              </a:ext>
            </a:extLst>
          </p:cNvPr>
          <p:cNvSpPr txBox="1"/>
          <p:nvPr/>
        </p:nvSpPr>
        <p:spPr>
          <a:xfrm>
            <a:off x="16163760" y="9417059"/>
            <a:ext cx="1680567" cy="3587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6550A3"/>
                </a:solidFill>
                <a:latin typeface="Roboto"/>
                <a:ea typeface="Roboto"/>
                <a:cs typeface="Roboto"/>
                <a:sym typeface="Roboto"/>
              </a:rPr>
              <a:t>#CreativeEurope</a:t>
            </a:r>
            <a:endParaRPr/>
          </a:p>
        </p:txBody>
      </p:sp>
      <p:sp>
        <p:nvSpPr>
          <p:cNvPr id="104" name="Google Shape;104;p2">
            <a:extLst>
              <a:ext uri="{FF2B5EF4-FFF2-40B4-BE49-F238E27FC236}">
                <a16:creationId xmlns:a16="http://schemas.microsoft.com/office/drawing/2014/main" id="{3DC0EF09-BE08-4397-9238-03A17DB870BC}"/>
              </a:ext>
            </a:extLst>
          </p:cNvPr>
          <p:cNvSpPr txBox="1"/>
          <p:nvPr/>
        </p:nvSpPr>
        <p:spPr>
          <a:xfrm>
            <a:off x="8032775" y="8481914"/>
            <a:ext cx="2222450" cy="63055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WHERE HERITAGE </a:t>
            </a:r>
            <a:endParaRPr/>
          </a:p>
          <a:p>
            <a:pPr marL="0" marR="0" lvl="0" indent="0" algn="l" rtl="0">
              <a:lnSpc>
                <a:spcPct val="140000"/>
              </a:lnSpc>
              <a:spcBef>
                <a:spcPts val="0"/>
              </a:spcBef>
              <a:spcAft>
                <a:spcPts val="0"/>
              </a:spcAft>
              <a:buNone/>
            </a:pPr>
            <a:r>
              <a:rPr lang="en-US" sz="1800" b="1" i="0" u="none" strike="noStrike" cap="none">
                <a:solidFill>
                  <a:srgbClr val="6550A3"/>
                </a:solidFill>
                <a:latin typeface="Roboto"/>
                <a:ea typeface="Roboto"/>
                <a:cs typeface="Roboto"/>
                <a:sym typeface="Roboto"/>
              </a:rPr>
              <a:t>MEETS COMMUNITY </a:t>
            </a:r>
            <a:endParaRPr/>
          </a:p>
        </p:txBody>
      </p:sp>
      <p:sp>
        <p:nvSpPr>
          <p:cNvPr id="3" name="CasellaDiTesto 2">
            <a:extLst>
              <a:ext uri="{FF2B5EF4-FFF2-40B4-BE49-F238E27FC236}">
                <a16:creationId xmlns:a16="http://schemas.microsoft.com/office/drawing/2014/main" id="{DA16B2D6-E10C-9172-0EAC-1213417D4C48}"/>
              </a:ext>
            </a:extLst>
          </p:cNvPr>
          <p:cNvSpPr txBox="1"/>
          <p:nvPr/>
        </p:nvSpPr>
        <p:spPr>
          <a:xfrm>
            <a:off x="6698456" y="2868541"/>
            <a:ext cx="5383205" cy="461665"/>
          </a:xfrm>
          <a:prstGeom prst="rect">
            <a:avLst/>
          </a:prstGeom>
          <a:noFill/>
        </p:spPr>
        <p:txBody>
          <a:bodyPr wrap="none" rtlCol="0">
            <a:spAutoFit/>
          </a:bodyPr>
          <a:lstStyle/>
          <a:p>
            <a:r>
              <a:rPr lang="it-IT" sz="2400" b="1" i="1" u="sng" dirty="0" err="1">
                <a:latin typeface="Roboto" panose="02000000000000000000" pitchFamily="2" charset="0"/>
                <a:ea typeface="Roboto" panose="02000000000000000000" pitchFamily="2" charset="0"/>
                <a:cs typeface="Roboto" panose="02000000000000000000" pitchFamily="2" charset="0"/>
              </a:rPr>
              <a:t>What</a:t>
            </a:r>
            <a:r>
              <a:rPr lang="it-IT" sz="2400" b="1" i="1" u="sng" dirty="0">
                <a:latin typeface="Roboto" panose="02000000000000000000" pitchFamily="2" charset="0"/>
                <a:ea typeface="Roboto" panose="02000000000000000000" pitchFamily="2" charset="0"/>
                <a:cs typeface="Roboto" panose="02000000000000000000" pitchFamily="2" charset="0"/>
              </a:rPr>
              <a:t> about the Environmental Impact?</a:t>
            </a:r>
          </a:p>
        </p:txBody>
      </p:sp>
      <p:sp>
        <p:nvSpPr>
          <p:cNvPr id="5" name="Google Shape;248;p2">
            <a:extLst>
              <a:ext uri="{FF2B5EF4-FFF2-40B4-BE49-F238E27FC236}">
                <a16:creationId xmlns:a16="http://schemas.microsoft.com/office/drawing/2014/main" id="{CB86CBE8-3612-C3AB-4F3E-11A3F2D136C3}"/>
              </a:ext>
            </a:extLst>
          </p:cNvPr>
          <p:cNvSpPr/>
          <p:nvPr/>
        </p:nvSpPr>
        <p:spPr>
          <a:xfrm>
            <a:off x="1163345" y="3715371"/>
            <a:ext cx="16453429" cy="3435754"/>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algn="just">
              <a:lnSpc>
                <a:spcPct val="150000"/>
              </a:lnSpc>
              <a:buNone/>
            </a:pPr>
            <a:r>
              <a:rPr lang="en-US" sz="2400" dirty="0">
                <a:latin typeface="Roboto" panose="02000000000000000000" pitchFamily="2" charset="0"/>
                <a:ea typeface="Roboto" panose="02000000000000000000" pitchFamily="2" charset="0"/>
                <a:cs typeface="Roboto" panose="02000000000000000000" pitchFamily="2" charset="0"/>
              </a:rPr>
              <a:t>Efforts to reduce the environmental impact and minimize the ecological footprint are at the heart of </a:t>
            </a:r>
            <a:r>
              <a:rPr lang="en-US" sz="2400" dirty="0" err="1">
                <a:latin typeface="Roboto" panose="02000000000000000000" pitchFamily="2" charset="0"/>
                <a:ea typeface="Roboto" panose="02000000000000000000" pitchFamily="2" charset="0"/>
                <a:cs typeface="Roboto" panose="02000000000000000000" pitchFamily="2" charset="0"/>
              </a:rPr>
              <a:t>MontataGrande</a:t>
            </a:r>
            <a:r>
              <a:rPr lang="en-US" sz="2400" dirty="0">
                <a:latin typeface="Roboto" panose="02000000000000000000" pitchFamily="2" charset="0"/>
                <a:ea typeface="Roboto" panose="02000000000000000000" pitchFamily="2" charset="0"/>
                <a:cs typeface="Roboto" panose="02000000000000000000" pitchFamily="2" charset="0"/>
              </a:rPr>
              <a:t> Etna </a:t>
            </a:r>
            <a:r>
              <a:rPr lang="en-US" sz="2400" dirty="0" err="1">
                <a:latin typeface="Roboto" panose="02000000000000000000" pitchFamily="2" charset="0"/>
                <a:ea typeface="Roboto" panose="02000000000000000000" pitchFamily="2" charset="0"/>
                <a:cs typeface="Roboto" panose="02000000000000000000" pitchFamily="2" charset="0"/>
              </a:rPr>
              <a:t>Agricoltour’s</a:t>
            </a:r>
            <a:r>
              <a:rPr lang="en-US" sz="2400" dirty="0">
                <a:latin typeface="Roboto" panose="02000000000000000000" pitchFamily="2" charset="0"/>
                <a:ea typeface="Roboto" panose="02000000000000000000" pitchFamily="2" charset="0"/>
                <a:cs typeface="Roboto" panose="02000000000000000000" pitchFamily="2" charset="0"/>
              </a:rPr>
              <a:t> philosophy. By offering activities like fruit picking directly from the trees, the aim is dual: providing a sustainable experience but also on promoting a deeper connection with nature. This direct engagement with the land encourages visitors to appreciate the environmental resources we often take for granted, while fostering a greater awareness of the need for conservation.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598770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cba0a1668edfb090653f5ea4f63b0d13">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b772bd1e787a512b9af9b567986633f"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4CCC7F-053A-40BD-8847-85886C3A4CBE}"/>
</file>

<file path=customXml/itemProps2.xml><?xml version="1.0" encoding="utf-8"?>
<ds:datastoreItem xmlns:ds="http://schemas.openxmlformats.org/officeDocument/2006/customXml" ds:itemID="{4A9ED05D-7809-4D61-9136-E0DE27136FDB}"/>
</file>

<file path=customXml/itemProps3.xml><?xml version="1.0" encoding="utf-8"?>
<ds:datastoreItem xmlns:ds="http://schemas.openxmlformats.org/officeDocument/2006/customXml" ds:itemID="{4F394387-92C5-45BC-87DA-EED7B2667B72}"/>
</file>

<file path=docProps/app.xml><?xml version="1.0" encoding="utf-8"?>
<Properties xmlns="http://schemas.openxmlformats.org/officeDocument/2006/extended-properties" xmlns:vt="http://schemas.openxmlformats.org/officeDocument/2006/docPropsVTypes">
  <TotalTime>667</TotalTime>
  <Words>1965</Words>
  <Application>Microsoft Office PowerPoint</Application>
  <PresentationFormat>Personalizzato</PresentationFormat>
  <Paragraphs>156</Paragraphs>
  <Slides>22</Slides>
  <Notes>22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Wingdings</vt:lpstr>
      <vt:lpstr>Calibri</vt:lpstr>
      <vt:lpstr>Arial</vt:lpstr>
      <vt:lpstr>Roboto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Ewa Kopczynska</dc:creator>
  <cp:lastModifiedBy>Tirocinante</cp:lastModifiedBy>
  <cp:revision>83</cp:revision>
  <dcterms:created xsi:type="dcterms:W3CDTF">2006-08-16T00:00:00Z</dcterms:created>
  <dcterms:modified xsi:type="dcterms:W3CDTF">2025-04-01T08:41:33Z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