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8" r:id="rId3"/>
    <p:sldId id="273" r:id="rId4"/>
    <p:sldId id="262" r:id="rId5"/>
    <p:sldId id="268" r:id="rId6"/>
    <p:sldId id="274" r:id="rId7"/>
    <p:sldId id="257" r:id="rId8"/>
    <p:sldId id="276" r:id="rId9"/>
    <p:sldId id="269" r:id="rId10"/>
    <p:sldId id="277" r:id="rId11"/>
    <p:sldId id="263" r:id="rId12"/>
    <p:sldId id="272" r:id="rId13"/>
    <p:sldId id="264" r:id="rId14"/>
    <p:sldId id="259" r:id="rId15"/>
    <p:sldId id="278" r:id="rId16"/>
    <p:sldId id="265" r:id="rId17"/>
    <p:sldId id="266" r:id="rId18"/>
    <p:sldId id="270" r:id="rId19"/>
    <p:sldId id="271" r:id="rId20"/>
    <p:sldId id="267" r:id="rId21"/>
    <p:sldId id="260" r:id="rId22"/>
  </p:sldIdLst>
  <p:sldSz cx="18288000" cy="10287000"/>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FG4HRB0zjzEulQLdIRTS+/IfT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75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8FE8C71C-06FB-22A6-E105-F5E1434FEC8E}"/>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7269444A-3D29-51FD-F810-9D8D5C2D20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A41D1522-19FA-6F1F-1C3B-659C977752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278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E495B82-9715-1433-8C69-2106738A60B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39DA945D-750A-F214-9385-0C5BE1CE1E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47D0F0C5-DB36-A7AF-C397-7B78D9F76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612B364-16BE-ADE7-2451-9699470E9AC9}"/>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2520C64E-6EF3-25F2-ADD9-1ADD50B4A2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9D0F63E5-B58D-7194-FB0F-381E802467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514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CFA01A14-7A02-5730-7A6C-50348715A78F}"/>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BBC5DEA3-3E25-1FA0-FA21-371526D194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99772425-738A-D05D-1BFF-80EB980A4D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23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C3453941-98A5-C298-7E42-2B243EF2DD48}"/>
            </a:ext>
          </a:extLst>
        </p:cNvPr>
        <p:cNvGrpSpPr/>
        <p:nvPr/>
      </p:nvGrpSpPr>
      <p:grpSpPr>
        <a:xfrm>
          <a:off x="0" y="0"/>
          <a:ext cx="0" cy="0"/>
          <a:chOff x="0" y="0"/>
          <a:chExt cx="0" cy="0"/>
        </a:xfrm>
      </p:grpSpPr>
      <p:sp>
        <p:nvSpPr>
          <p:cNvPr id="117" name="Google Shape;117;p4:notes">
            <a:extLst>
              <a:ext uri="{FF2B5EF4-FFF2-40B4-BE49-F238E27FC236}">
                <a16:creationId xmlns:a16="http://schemas.microsoft.com/office/drawing/2014/main" id="{1EEE52D6-4087-4CF9-0391-69121164CB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a:extLst>
              <a:ext uri="{FF2B5EF4-FFF2-40B4-BE49-F238E27FC236}">
                <a16:creationId xmlns:a16="http://schemas.microsoft.com/office/drawing/2014/main" id="{31B26C8F-B139-E54F-4B59-4752957CC0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2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D6FE3FC-6880-2B33-30B4-E4F940106C5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9DA3959-8963-1914-A4FB-8463389338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E310D301-6FE6-A8B1-2A3D-4B136E50DD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545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29B76B84-E02D-4866-7C6D-1A0DA1BD93E8}"/>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C5BABF3C-1E95-33E9-B550-1211638768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7AEF5329-91E1-0987-1489-A9588102C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394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0F512C12-61DA-9115-9D92-ECC943372296}"/>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E83DBE10-4DD9-F0C3-1A4A-BB68C83144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C987E7CF-34D7-0F4F-BFC1-ECCEF6353D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469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71E45990-4E53-80F1-0AE1-5A183DDE3B9B}"/>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EF9A9661-CAB6-8D87-789C-C983DDB2E8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12FC470A-90D4-4F09-3BF4-5E3ABF1D33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8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F633735-6D75-F8B0-0978-9A87C47F43E1}"/>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E7E36A63-5755-FB3F-C5D8-405F27F435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0F205E09-5849-3DD8-108D-DFE4981169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50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593CF9B-FC76-6D5C-66EB-F3F740704EB3}"/>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B7C40DFE-17CB-3EE0-3021-B27CF6FC23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9AC36DEE-729A-FF35-72DE-D7247B6184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47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55B4355-C635-8B26-2823-7CB81BA9CFF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D2028163-58F2-134A-A0F2-23A1006744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2A655506-AE01-902E-6DB6-46F31D014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2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39FFD1F-32C5-E2E0-6ED2-825E331DD19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BE598AB4-36EB-CEAC-135C-4614E9BF2B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95DE666E-F41F-1F90-F928-2E175580B2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93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4F536D9-839B-47AD-564C-8D082A918C5F}"/>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454C1C28-B6BB-5CC1-9611-7BF52BBA1D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F26D4678-0E29-8C31-8762-FA146E278C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64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19A53B98-9BAE-AFF8-6D16-F075417E9970}"/>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E2609782-32AB-90E0-9F5F-4F26255D17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B672C81D-2741-2A09-ECCF-9A17057F54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72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72B5EE95-3192-EAF1-4229-B9393AE2AD60}"/>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891179CD-D1F9-CB14-3E56-442FE52CC8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48B8A8D2-4F91-6AEA-AC7E-0212092A79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58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1792288" y="612775"/>
            <a:ext cx="5486400" cy="4114800"/>
          </a:xfrm>
          <a:prstGeom prst="rect">
            <a:avLst/>
          </a:prstGeom>
          <a:noFill/>
          <a:ln>
            <a:noFill/>
          </a:ln>
        </p:spPr>
      </p:sp>
      <p:sp>
        <p:nvSpPr>
          <p:cNvPr id="64" name="Google Shape;64;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errasurti.it/esperienze/"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errasurti.i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errasurti.it/esperienz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errasurti.i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terrasurti.it/"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tripadvisor.it/Attraction_Review-g1213219-d25339325-Reviews-Terra_Surti-Sortino_Province_of_Syracuse_Sicily.html" TargetMode="External"/><Relationship Id="rId5" Type="http://schemas.openxmlformats.org/officeDocument/2006/relationships/hyperlink" Target="https://terra.regione.sicilia.it/lolio-terra-surti-produttori-per-passione-le-cultivar-della-valle-dellanapo-in-ogni-goccia/" TargetMode="External"/><Relationship Id="rId4" Type="http://schemas.openxmlformats.org/officeDocument/2006/relationships/hyperlink" Target="https://terrasurti.it/en/experien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errasurti.i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83"/>
        <p:cNvGrpSpPr/>
        <p:nvPr/>
      </p:nvGrpSpPr>
      <p:grpSpPr>
        <a:xfrm>
          <a:off x="0" y="0"/>
          <a:ext cx="0" cy="0"/>
          <a:chOff x="0" y="0"/>
          <a:chExt cx="0" cy="0"/>
        </a:xfrm>
      </p:grpSpPr>
      <p:sp>
        <p:nvSpPr>
          <p:cNvPr id="84" name="Google Shape;84;p1"/>
          <p:cNvSpPr/>
          <p:nvPr/>
        </p:nvSpPr>
        <p:spPr>
          <a:xfrm>
            <a:off x="1932155" y="637596"/>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85" name="Google Shape;85;p1"/>
          <p:cNvSpPr/>
          <p:nvPr/>
        </p:nvSpPr>
        <p:spPr>
          <a:xfrm>
            <a:off x="6331482" y="8139421"/>
            <a:ext cx="5359807" cy="644409"/>
          </a:xfrm>
          <a:custGeom>
            <a:avLst/>
            <a:gdLst/>
            <a:ahLst/>
            <a:cxnLst/>
            <a:rect l="l" t="t" r="r" b="b"/>
            <a:pathLst>
              <a:path w="9109870" h="1107440" extrusionOk="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88" name="Google Shape;88;p1"/>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89" name="Google Shape;89;p1"/>
          <p:cNvSpPr/>
          <p:nvPr/>
        </p:nvSpPr>
        <p:spPr>
          <a:xfrm>
            <a:off x="11097445" y="102736"/>
            <a:ext cx="6974331" cy="1120196"/>
          </a:xfrm>
          <a:custGeom>
            <a:avLst/>
            <a:gdLst/>
            <a:ahLst/>
            <a:cxnLst/>
            <a:rect l="l" t="t" r="r" b="b"/>
            <a:pathLst>
              <a:path w="6974331" h="1120196" extrusionOk="0">
                <a:moveTo>
                  <a:pt x="0" y="0"/>
                </a:moveTo>
                <a:lnTo>
                  <a:pt x="6974331" y="0"/>
                </a:lnTo>
                <a:lnTo>
                  <a:pt x="6974331" y="1120195"/>
                </a:lnTo>
                <a:lnTo>
                  <a:pt x="0" y="1120195"/>
                </a:lnTo>
                <a:lnTo>
                  <a:pt x="0" y="0"/>
                </a:lnTo>
                <a:close/>
              </a:path>
            </a:pathLst>
          </a:custGeom>
          <a:blipFill rotWithShape="1">
            <a:blip r:embed="rId6">
              <a:alphaModFix/>
            </a:blip>
            <a:stretch>
              <a:fillRect t="-5753" b="-5753"/>
            </a:stretch>
          </a:blipFill>
          <a:ln>
            <a:noFill/>
          </a:ln>
        </p:spPr>
        <p:txBody>
          <a:bodyPr/>
          <a:lstStyle/>
          <a:p>
            <a:endParaRPr lang="en-US"/>
          </a:p>
        </p:txBody>
      </p:sp>
      <p:sp>
        <p:nvSpPr>
          <p:cNvPr id="90" name="Google Shape;90;p1"/>
          <p:cNvSpPr txBox="1"/>
          <p:nvPr/>
        </p:nvSpPr>
        <p:spPr>
          <a:xfrm>
            <a:off x="6081326" y="8233600"/>
            <a:ext cx="5741176" cy="689420"/>
          </a:xfrm>
          <a:prstGeom prst="rect">
            <a:avLst/>
          </a:prstGeom>
          <a:noFill/>
          <a:ln>
            <a:noFill/>
          </a:ln>
        </p:spPr>
        <p:txBody>
          <a:bodyPr spcFirstLastPara="1" wrap="square" lIns="0" tIns="0" rIns="0" bIns="0" anchor="t" anchorCtr="0">
            <a:spAutoFit/>
          </a:bodyPr>
          <a:lstStyle/>
          <a:p>
            <a:pPr algn="ctr">
              <a:lnSpc>
                <a:spcPct val="140000"/>
              </a:lnSpc>
            </a:pPr>
            <a:r>
              <a:rPr lang="en-US" sz="1800" i="1" dirty="0">
                <a:latin typeface="Roboto"/>
                <a:ea typeface="Roboto"/>
                <a:cs typeface="Roboto"/>
                <a:sym typeface="Roboto"/>
              </a:rPr>
              <a:t>Sortino, Sicily, Italy</a:t>
            </a:r>
          </a:p>
          <a:p>
            <a:pPr marL="0" marR="0" lvl="0" indent="0" algn="ctr" rtl="0">
              <a:lnSpc>
                <a:spcPct val="140000"/>
              </a:lnSpc>
              <a:spcBef>
                <a:spcPts val="0"/>
              </a:spcBef>
              <a:spcAft>
                <a:spcPts val="0"/>
              </a:spcAft>
              <a:buNone/>
            </a:pPr>
            <a:endParaRPr dirty="0"/>
          </a:p>
        </p:txBody>
      </p:sp>
      <p:sp>
        <p:nvSpPr>
          <p:cNvPr id="92" name="Google Shape;92;p1"/>
          <p:cNvSpPr txBox="1"/>
          <p:nvPr/>
        </p:nvSpPr>
        <p:spPr>
          <a:xfrm>
            <a:off x="16031146"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93" name="Google Shape;93;p1"/>
          <p:cNvSpPr txBox="1"/>
          <p:nvPr/>
        </p:nvSpPr>
        <p:spPr>
          <a:xfrm>
            <a:off x="5508955" y="1030750"/>
            <a:ext cx="6885919" cy="60305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1" i="0" u="none" strike="noStrike" cap="none" dirty="0" err="1">
                <a:solidFill>
                  <a:srgbClr val="000000"/>
                </a:solidFill>
                <a:latin typeface="Roboto"/>
                <a:ea typeface="Roboto"/>
                <a:cs typeface="Roboto"/>
                <a:sym typeface="Roboto"/>
              </a:rPr>
              <a:t>Pantalica</a:t>
            </a:r>
            <a:r>
              <a:rPr lang="en-US" sz="2799" b="1" i="0" u="none" strike="noStrike" cap="none" dirty="0">
                <a:solidFill>
                  <a:srgbClr val="000000"/>
                </a:solidFill>
                <a:latin typeface="Roboto"/>
                <a:ea typeface="Roboto"/>
                <a:cs typeface="Roboto"/>
                <a:sym typeface="Roboto"/>
              </a:rPr>
              <a:t> Terra Surti Casal </a:t>
            </a:r>
            <a:r>
              <a:rPr lang="en-US" sz="2799" b="1" i="0" u="none" strike="noStrike" cap="none" dirty="0" err="1">
                <a:solidFill>
                  <a:srgbClr val="000000"/>
                </a:solidFill>
                <a:latin typeface="Roboto"/>
                <a:ea typeface="Roboto"/>
                <a:cs typeface="Roboto"/>
                <a:sym typeface="Roboto"/>
              </a:rPr>
              <a:t>dell’Olio</a:t>
            </a:r>
            <a:endParaRPr dirty="0"/>
          </a:p>
        </p:txBody>
      </p:sp>
      <p:pic>
        <p:nvPicPr>
          <p:cNvPr id="3" name="Immagine 2">
            <a:extLst>
              <a:ext uri="{FF2B5EF4-FFF2-40B4-BE49-F238E27FC236}">
                <a16:creationId xmlns:a16="http://schemas.microsoft.com/office/drawing/2014/main" id="{34A357E8-6FA2-BE1D-F782-6B2D776BD8ED}"/>
              </a:ext>
            </a:extLst>
          </p:cNvPr>
          <p:cNvPicPr>
            <a:picLocks noChangeAspect="1"/>
          </p:cNvPicPr>
          <p:nvPr/>
        </p:nvPicPr>
        <p:blipFill>
          <a:blip r:embed="rId7"/>
          <a:stretch>
            <a:fillRect/>
          </a:stretch>
        </p:blipFill>
        <p:spPr>
          <a:xfrm>
            <a:off x="4698283" y="1703654"/>
            <a:ext cx="8626203" cy="5913004"/>
          </a:xfrm>
          <a:prstGeom prst="rect">
            <a:avLst/>
          </a:prstGeom>
        </p:spPr>
      </p:pic>
      <p:sp>
        <p:nvSpPr>
          <p:cNvPr id="4" name="CasellaDiTesto 3">
            <a:extLst>
              <a:ext uri="{FF2B5EF4-FFF2-40B4-BE49-F238E27FC236}">
                <a16:creationId xmlns:a16="http://schemas.microsoft.com/office/drawing/2014/main" id="{615215B9-38AD-9AB9-796F-1F9622F30CE4}"/>
              </a:ext>
            </a:extLst>
          </p:cNvPr>
          <p:cNvSpPr txBox="1"/>
          <p:nvPr/>
        </p:nvSpPr>
        <p:spPr>
          <a:xfrm>
            <a:off x="5259458" y="7671114"/>
            <a:ext cx="8065028" cy="615553"/>
          </a:xfrm>
          <a:prstGeom prst="rect">
            <a:avLst/>
          </a:prstGeom>
          <a:noFill/>
        </p:spPr>
        <p:txBody>
          <a:bodyPr wrap="none" rtlCol="0">
            <a:spAutoFit/>
          </a:bodyPr>
          <a:lstStyle/>
          <a:p>
            <a:r>
              <a:rPr lang="it-IT" sz="2000" dirty="0">
                <a:latin typeface="Roboto"/>
                <a:ea typeface="Roboto"/>
                <a:cs typeface="Roboto"/>
              </a:rPr>
              <a:t>Photo taken from Terra Surti website </a:t>
            </a:r>
            <a:r>
              <a:rPr lang="it-IT" sz="2000" dirty="0">
                <a:latin typeface="Roboto"/>
                <a:ea typeface="Roboto"/>
                <a:cs typeface="Roboto"/>
                <a:hlinkClick r:id="rId8"/>
              </a:rPr>
              <a:t>https://terrasurti.it/esperienze/</a:t>
            </a:r>
            <a:r>
              <a:rPr lang="it-IT" sz="2000" dirty="0">
                <a:latin typeface="Roboto"/>
                <a:ea typeface="Roboto"/>
                <a:cs typeface="Roboto"/>
              </a:rPr>
              <a:t> </a:t>
            </a:r>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3B0399F7-818E-ED9E-2E81-EF01F1CDB055}"/>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E2D5C84F-CBF6-FAC0-0D9A-D457B20D8843}"/>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99" name="Google Shape;99;p2">
            <a:extLst>
              <a:ext uri="{FF2B5EF4-FFF2-40B4-BE49-F238E27FC236}">
                <a16:creationId xmlns:a16="http://schemas.microsoft.com/office/drawing/2014/main" id="{31A5AD2A-B3B2-DA36-A523-0A5504CA1C14}"/>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CD0536A4-E464-FD81-3D05-59A063760421}"/>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E7968CD5-E175-938C-9F43-CBECCC82DF49}"/>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4C3CCD06-8A66-50E9-ECA6-F20A157F75FD}"/>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DC8AEA1B-7AFE-3543-6753-EC9298B295EE}"/>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80BE7DE7-E6F0-D335-4D9A-C37849DB2295}"/>
              </a:ext>
            </a:extLst>
          </p:cNvPr>
          <p:cNvSpPr txBox="1"/>
          <p:nvPr/>
        </p:nvSpPr>
        <p:spPr>
          <a:xfrm>
            <a:off x="773443" y="2287055"/>
            <a:ext cx="16230600" cy="154465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1" u="sng" dirty="0">
                <a:latin typeface="Roboto"/>
                <a:ea typeface="Roboto"/>
                <a:cs typeface="Roboto"/>
                <a:sym typeface="Roboto"/>
              </a:rPr>
              <a:t>What about the social impact?</a:t>
            </a: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Google Shape;248;p2">
            <a:extLst>
              <a:ext uri="{FF2B5EF4-FFF2-40B4-BE49-F238E27FC236}">
                <a16:creationId xmlns:a16="http://schemas.microsoft.com/office/drawing/2014/main" id="{F15FF0AF-DDB0-A6DC-1EAE-51AB3BFE1678}"/>
              </a:ext>
            </a:extLst>
          </p:cNvPr>
          <p:cNvSpPr/>
          <p:nvPr/>
        </p:nvSpPr>
        <p:spPr>
          <a:xfrm>
            <a:off x="1028699" y="3614806"/>
            <a:ext cx="7004076" cy="4571852"/>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400" dirty="0">
                <a:latin typeface="Roboto" panose="02000000000000000000" pitchFamily="2" charset="0"/>
                <a:ea typeface="Roboto" panose="02000000000000000000" pitchFamily="2" charset="0"/>
                <a:cs typeface="Roboto" panose="02000000000000000000" pitchFamily="2" charset="0"/>
              </a:rPr>
              <a:t>The commitment to social impact is reflected in the efforts to foster inclusivity, enhance the well-being of communities, empower youth, and promote growth that is both sustainable and equitable for all.</a:t>
            </a:r>
            <a:endParaRPr sz="2400" dirty="0">
              <a:latin typeface="Roboto" panose="02000000000000000000" pitchFamily="2" charset="0"/>
              <a:ea typeface="Roboto" panose="02000000000000000000" pitchFamily="2" charset="0"/>
              <a:cs typeface="Roboto" panose="02000000000000000000" pitchFamily="2" charset="0"/>
            </a:endParaRPr>
          </a:p>
        </p:txBody>
      </p:sp>
      <p:pic>
        <p:nvPicPr>
          <p:cNvPr id="5" name="Immagine 4">
            <a:extLst>
              <a:ext uri="{FF2B5EF4-FFF2-40B4-BE49-F238E27FC236}">
                <a16:creationId xmlns:a16="http://schemas.microsoft.com/office/drawing/2014/main" id="{6C3D4561-6F8F-4246-A7BB-968B544D9516}"/>
              </a:ext>
            </a:extLst>
          </p:cNvPr>
          <p:cNvPicPr>
            <a:picLocks noChangeAspect="1"/>
          </p:cNvPicPr>
          <p:nvPr/>
        </p:nvPicPr>
        <p:blipFill>
          <a:blip r:embed="rId6"/>
          <a:stretch>
            <a:fillRect/>
          </a:stretch>
        </p:blipFill>
        <p:spPr>
          <a:xfrm>
            <a:off x="9418781" y="3555568"/>
            <a:ext cx="7606971" cy="4571932"/>
          </a:xfrm>
          <a:prstGeom prst="rect">
            <a:avLst/>
          </a:prstGeom>
        </p:spPr>
      </p:pic>
      <p:sp>
        <p:nvSpPr>
          <p:cNvPr id="6" name="CasellaDiTesto 5">
            <a:extLst>
              <a:ext uri="{FF2B5EF4-FFF2-40B4-BE49-F238E27FC236}">
                <a16:creationId xmlns:a16="http://schemas.microsoft.com/office/drawing/2014/main" id="{C76DF2CC-BDB0-3F63-D800-EE1063385AA5}"/>
              </a:ext>
            </a:extLst>
          </p:cNvPr>
          <p:cNvSpPr txBox="1"/>
          <p:nvPr/>
        </p:nvSpPr>
        <p:spPr>
          <a:xfrm>
            <a:off x="9980489" y="8174137"/>
            <a:ext cx="6846746" cy="615553"/>
          </a:xfrm>
          <a:prstGeom prst="rect">
            <a:avLst/>
          </a:prstGeom>
          <a:noFill/>
        </p:spPr>
        <p:txBody>
          <a:bodyPr wrap="none" rtlCol="0">
            <a:spAutoFit/>
          </a:bodyPr>
          <a:lstStyle/>
          <a:p>
            <a:r>
              <a:rPr lang="it-IT" sz="2000" dirty="0">
                <a:latin typeface="Roboto"/>
                <a:ea typeface="Roboto"/>
                <a:cs typeface="Roboto"/>
              </a:rPr>
              <a:t>Photo taken from Terra Surti website </a:t>
            </a:r>
            <a:r>
              <a:rPr lang="it-IT" sz="2000" dirty="0">
                <a:latin typeface="Roboto"/>
                <a:ea typeface="Roboto"/>
                <a:cs typeface="Roboto"/>
                <a:hlinkClick r:id="rId7"/>
              </a:rPr>
              <a:t>https://terrasurti.it/</a:t>
            </a:r>
            <a:r>
              <a:rPr lang="it-IT" sz="2000" dirty="0">
                <a:latin typeface="Roboto"/>
                <a:ea typeface="Roboto"/>
                <a:cs typeface="Roboto"/>
              </a:rPr>
              <a:t>:  </a:t>
            </a:r>
          </a:p>
          <a:p>
            <a:endParaRPr lang="it-IT" dirty="0"/>
          </a:p>
        </p:txBody>
      </p:sp>
    </p:spTree>
    <p:extLst>
      <p:ext uri="{BB962C8B-B14F-4D97-AF65-F5344CB8AC3E}">
        <p14:creationId xmlns:p14="http://schemas.microsoft.com/office/powerpoint/2010/main" val="330993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D3276A2-7543-D49D-683B-8222CBBA156D}"/>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FD553D9E-E4DD-B220-836C-72D60CE5EF2D}"/>
              </a:ext>
            </a:extLst>
          </p:cNvPr>
          <p:cNvSpPr/>
          <p:nvPr/>
        </p:nvSpPr>
        <p:spPr>
          <a:xfrm>
            <a:off x="1425880" y="-130195"/>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FD0874D8-0DD3-2ABA-A476-7C66FCAAF3FC}"/>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F8BC605F-E776-31B6-B071-4BCA4C7B0F4C}"/>
              </a:ext>
            </a:extLst>
          </p:cNvPr>
          <p:cNvSpPr txBox="1"/>
          <p:nvPr/>
        </p:nvSpPr>
        <p:spPr>
          <a:xfrm>
            <a:off x="1028700" y="2301739"/>
            <a:ext cx="16230600" cy="6647974"/>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Cultural engagement and education: </a:t>
            </a:r>
          </a:p>
          <a:p>
            <a:pPr marL="0" marR="0" lvl="0" indent="0" algn="just" rtl="0">
              <a:lnSpc>
                <a:spcPct val="150000"/>
              </a:lnSpc>
              <a:spcBef>
                <a:spcPts val="0"/>
              </a:spcBef>
              <a:spcAft>
                <a:spcPts val="0"/>
              </a:spcAft>
              <a:buNone/>
            </a:pPr>
            <a:r>
              <a:rPr lang="en-US" sz="2400" dirty="0">
                <a:latin typeface="Roboto"/>
                <a:ea typeface="Roboto"/>
                <a:cs typeface="Roboto"/>
                <a:sym typeface="Roboto"/>
              </a:rPr>
              <a:t>Thanks to the strategical position of Terra Surti, the guests have the possibility to hosts the </a:t>
            </a:r>
            <a:r>
              <a:rPr lang="en-US" sz="2400" dirty="0" err="1">
                <a:latin typeface="Roboto"/>
                <a:ea typeface="Roboto"/>
                <a:cs typeface="Roboto"/>
                <a:sym typeface="Roboto"/>
              </a:rPr>
              <a:t>archaeo</a:t>
            </a:r>
            <a:r>
              <a:rPr lang="en-US" sz="2400" dirty="0">
                <a:latin typeface="Roboto"/>
                <a:ea typeface="Roboto"/>
                <a:cs typeface="Roboto"/>
                <a:sym typeface="Roboto"/>
              </a:rPr>
              <a:t>-naturalistic of </a:t>
            </a:r>
            <a:r>
              <a:rPr lang="en-US" sz="2400" dirty="0" err="1">
                <a:latin typeface="Roboto"/>
                <a:ea typeface="Roboto"/>
                <a:cs typeface="Roboto"/>
                <a:sym typeface="Roboto"/>
              </a:rPr>
              <a:t>Pantalica</a:t>
            </a:r>
            <a:r>
              <a:rPr lang="en-US" sz="2400" dirty="0">
                <a:latin typeface="Roboto"/>
                <a:ea typeface="Roboto"/>
                <a:cs typeface="Roboto"/>
                <a:sym typeface="Roboto"/>
              </a:rPr>
              <a:t>, declared a </a:t>
            </a:r>
            <a:r>
              <a:rPr lang="en-US" sz="2400" dirty="0" err="1">
                <a:latin typeface="Roboto"/>
                <a:ea typeface="Roboto"/>
                <a:cs typeface="Roboto"/>
                <a:sym typeface="Roboto"/>
              </a:rPr>
              <a:t>Unesco</a:t>
            </a:r>
            <a:r>
              <a:rPr lang="en-US" sz="2400" dirty="0">
                <a:latin typeface="Roboto"/>
                <a:ea typeface="Roboto"/>
                <a:cs typeface="Roboto"/>
                <a:sym typeface="Roboto"/>
              </a:rPr>
              <a:t> World Heritage Site, a very deep canyon dug by the </a:t>
            </a:r>
            <a:r>
              <a:rPr lang="en-US" sz="2400" dirty="0" err="1">
                <a:latin typeface="Roboto"/>
                <a:ea typeface="Roboto"/>
                <a:cs typeface="Roboto"/>
                <a:sym typeface="Roboto"/>
              </a:rPr>
              <a:t>Anapo</a:t>
            </a:r>
            <a:r>
              <a:rPr lang="en-US" sz="2400" dirty="0">
                <a:latin typeface="Roboto"/>
                <a:ea typeface="Roboto"/>
                <a:cs typeface="Roboto"/>
                <a:sym typeface="Roboto"/>
              </a:rPr>
              <a:t> River, containing archaeological evidence ranging from the Prehistorical to the Byzantine eras.</a:t>
            </a:r>
            <a:endParaRPr lang="en-US" sz="2400" b="0" i="0" u="none" strike="noStrike" cap="none" dirty="0">
              <a:solidFill>
                <a:srgbClr val="000000"/>
              </a:solidFill>
              <a:latin typeface="Roboto"/>
              <a:ea typeface="Roboto"/>
              <a:cs typeface="Roboto"/>
              <a:sym typeface="Roboto"/>
            </a:endParaRPr>
          </a:p>
          <a:p>
            <a:pPr marL="0" marR="0" lvl="0" indent="0" algn="just" rtl="0">
              <a:lnSpc>
                <a:spcPct val="150000"/>
              </a:lnSpc>
              <a:spcBef>
                <a:spcPts val="0"/>
              </a:spcBef>
              <a:spcAft>
                <a:spcPts val="0"/>
              </a:spcAft>
              <a:buNone/>
            </a:pPr>
            <a:endParaRPr lang="en-US" sz="2400" b="0" i="0" u="none" strike="noStrike" cap="none" dirty="0">
              <a:solidFill>
                <a:srgbClr val="000000"/>
              </a:solidFill>
              <a:latin typeface="Roboto"/>
              <a:ea typeface="Roboto"/>
              <a:cs typeface="Roboto"/>
              <a:sym typeface="Roboto"/>
            </a:endParaRPr>
          </a:p>
          <a:p>
            <a:pPr marL="0" marR="0" lvl="0" indent="0" algn="ctr" rtl="0">
              <a:lnSpc>
                <a:spcPct val="150000"/>
              </a:lnSpc>
              <a:spcBef>
                <a:spcPts val="0"/>
              </a:spcBef>
              <a:spcAft>
                <a:spcPts val="0"/>
              </a:spcAft>
              <a:buNone/>
            </a:pPr>
            <a:r>
              <a:rPr lang="en-US" sz="2400" b="1" u="sng" strike="noStrike" cap="none" dirty="0">
                <a:solidFill>
                  <a:srgbClr val="000000"/>
                </a:solidFill>
                <a:latin typeface="Roboto"/>
                <a:ea typeface="Roboto"/>
                <a:cs typeface="Roboto"/>
                <a:sym typeface="Roboto"/>
              </a:rPr>
              <a:t>Behavioral impact on visitors: </a:t>
            </a:r>
          </a:p>
          <a:p>
            <a:pPr marL="0" marR="0" lvl="0" indent="0" algn="just" rtl="0">
              <a:lnSpc>
                <a:spcPct val="150000"/>
              </a:lnSpc>
              <a:spcBef>
                <a:spcPts val="0"/>
              </a:spcBef>
              <a:spcAft>
                <a:spcPts val="0"/>
              </a:spcAft>
              <a:buNone/>
            </a:pPr>
            <a:r>
              <a:rPr lang="en-US" sz="2400" dirty="0">
                <a:latin typeface="Roboto"/>
                <a:ea typeface="Roboto"/>
                <a:cs typeface="Roboto"/>
                <a:sym typeface="Roboto"/>
              </a:rPr>
              <a:t>V</a:t>
            </a:r>
            <a:r>
              <a:rPr lang="en-US" sz="2400" b="0" i="0" u="none" strike="noStrike" cap="none" dirty="0">
                <a:solidFill>
                  <a:srgbClr val="000000"/>
                </a:solidFill>
                <a:latin typeface="Roboto"/>
                <a:ea typeface="Roboto"/>
                <a:cs typeface="Roboto"/>
                <a:sym typeface="Roboto"/>
              </a:rPr>
              <a:t>isitors can learn and adopt a range of agricultural and sustainable practices through their rural experience.</a:t>
            </a:r>
          </a:p>
          <a:p>
            <a:pPr marL="0" marR="0" lvl="0" indent="0" algn="just" rtl="0">
              <a:lnSpc>
                <a:spcPct val="150000"/>
              </a:lnSpc>
              <a:spcBef>
                <a:spcPts val="0"/>
              </a:spcBef>
              <a:spcAft>
                <a:spcPts val="0"/>
              </a:spcAft>
              <a:buNone/>
            </a:pPr>
            <a:endParaRPr lang="en-US" sz="2400" b="0" i="0" u="none" strike="noStrike" cap="none" dirty="0">
              <a:solidFill>
                <a:srgbClr val="000000"/>
              </a:solidFill>
              <a:latin typeface="Roboto"/>
              <a:ea typeface="Roboto"/>
              <a:cs typeface="Roboto"/>
              <a:sym typeface="Roboto"/>
            </a:endParaRPr>
          </a:p>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Immersive experience:</a:t>
            </a:r>
          </a:p>
          <a:p>
            <a:pPr marL="0" marR="0" lvl="0" indent="0" algn="just" rtl="0">
              <a:lnSpc>
                <a:spcPct val="150000"/>
              </a:lnSpc>
              <a:spcBef>
                <a:spcPts val="0"/>
              </a:spcBef>
              <a:spcAft>
                <a:spcPts val="0"/>
              </a:spcAft>
              <a:buNone/>
            </a:pPr>
            <a:r>
              <a:rPr lang="en-US" sz="2400" dirty="0">
                <a:latin typeface="Roboto"/>
                <a:ea typeface="Roboto"/>
                <a:cs typeface="Roboto"/>
                <a:sym typeface="Roboto"/>
              </a:rPr>
              <a:t>V</a:t>
            </a:r>
            <a:r>
              <a:rPr lang="en-US" sz="2400" b="0" i="0" u="none" strike="noStrike" cap="none" dirty="0">
                <a:solidFill>
                  <a:srgbClr val="000000"/>
                </a:solidFill>
                <a:latin typeface="Roboto"/>
                <a:ea typeface="Roboto"/>
                <a:cs typeface="Roboto"/>
                <a:sym typeface="Roboto"/>
              </a:rPr>
              <a:t>isitors can visit to the oil mill and its transformation machinery, explanation of the extra olive oil production processes and participation via virtual reality in all the various phases from harvesting to extraction; explanation and demonstration of the production process of the soap.</a:t>
            </a:r>
          </a:p>
        </p:txBody>
      </p:sp>
      <p:sp>
        <p:nvSpPr>
          <p:cNvPr id="112" name="Google Shape;112;p3">
            <a:extLst>
              <a:ext uri="{FF2B5EF4-FFF2-40B4-BE49-F238E27FC236}">
                <a16:creationId xmlns:a16="http://schemas.microsoft.com/office/drawing/2014/main" id="{E1B21A04-E0A0-3705-F50F-63243D2E7401}"/>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AA0EB329-0F04-6ED5-1C5B-BFB0B09BBA01}"/>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72BFB1A0-9662-1BD7-164E-F84B629E62C7}"/>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6582DDA2-512D-0C62-E817-890FB9B951B1}"/>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185324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E1B4131F-1677-9A1F-6AD5-1309EEE2FAD1}"/>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2ED29E3E-F181-58A0-C332-4090CBF349B0}"/>
              </a:ext>
            </a:extLst>
          </p:cNvPr>
          <p:cNvSpPr/>
          <p:nvPr/>
        </p:nvSpPr>
        <p:spPr>
          <a:xfrm>
            <a:off x="1425880" y="-130195"/>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2578A80F-8423-1906-DF4F-38969092630A}"/>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2" name="Google Shape;112;p3">
            <a:extLst>
              <a:ext uri="{FF2B5EF4-FFF2-40B4-BE49-F238E27FC236}">
                <a16:creationId xmlns:a16="http://schemas.microsoft.com/office/drawing/2014/main" id="{3EFBF8F7-1DF9-6609-EA8F-53772AD3C63C}"/>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51ED5FA0-F5A4-8C51-04E0-0BB800BDDDCF}"/>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CD419DC0-EECF-90F3-A511-77A4B85B6AB9}"/>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675F8895-1ACF-CB00-8F26-431A11DAEDE1}"/>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pic>
        <p:nvPicPr>
          <p:cNvPr id="3" name="Immagine 2">
            <a:extLst>
              <a:ext uri="{FF2B5EF4-FFF2-40B4-BE49-F238E27FC236}">
                <a16:creationId xmlns:a16="http://schemas.microsoft.com/office/drawing/2014/main" id="{FB83D380-815A-2BC2-DD7D-C80152FD3E3E}"/>
              </a:ext>
            </a:extLst>
          </p:cNvPr>
          <p:cNvPicPr>
            <a:picLocks noChangeAspect="1"/>
          </p:cNvPicPr>
          <p:nvPr/>
        </p:nvPicPr>
        <p:blipFill>
          <a:blip r:embed="rId6"/>
          <a:stretch>
            <a:fillRect/>
          </a:stretch>
        </p:blipFill>
        <p:spPr>
          <a:xfrm>
            <a:off x="5524876" y="2218152"/>
            <a:ext cx="7010804" cy="5211980"/>
          </a:xfrm>
          <a:prstGeom prst="rect">
            <a:avLst/>
          </a:prstGeom>
        </p:spPr>
      </p:pic>
      <p:sp>
        <p:nvSpPr>
          <p:cNvPr id="5" name="CasellaDiTesto 4">
            <a:extLst>
              <a:ext uri="{FF2B5EF4-FFF2-40B4-BE49-F238E27FC236}">
                <a16:creationId xmlns:a16="http://schemas.microsoft.com/office/drawing/2014/main" id="{DC93EC27-D499-68B9-85DF-2C94A826DF0F}"/>
              </a:ext>
            </a:extLst>
          </p:cNvPr>
          <p:cNvSpPr txBox="1"/>
          <p:nvPr/>
        </p:nvSpPr>
        <p:spPr>
          <a:xfrm>
            <a:off x="5111486" y="7620567"/>
            <a:ext cx="8065028" cy="400110"/>
          </a:xfrm>
          <a:prstGeom prst="rect">
            <a:avLst/>
          </a:prstGeom>
          <a:noFill/>
        </p:spPr>
        <p:txBody>
          <a:bodyPr wrap="none" rtlCol="0">
            <a:spAutoFit/>
          </a:bodyPr>
          <a:lstStyle/>
          <a:p>
            <a:r>
              <a:rPr lang="it-IT" sz="2000" dirty="0">
                <a:latin typeface="Roboto"/>
                <a:ea typeface="Roboto"/>
                <a:cs typeface="Roboto"/>
              </a:rPr>
              <a:t>Photo taken from Terra Surti website </a:t>
            </a:r>
            <a:r>
              <a:rPr lang="it-IT" sz="2000" dirty="0">
                <a:latin typeface="Roboto"/>
                <a:ea typeface="Roboto"/>
                <a:cs typeface="Roboto"/>
                <a:hlinkClick r:id="rId7"/>
              </a:rPr>
              <a:t>https://terrasurti.it/esperienze/</a:t>
            </a:r>
            <a:r>
              <a:rPr lang="it-IT" sz="2000" dirty="0">
                <a:latin typeface="Roboto"/>
                <a:ea typeface="Roboto"/>
                <a:cs typeface="Roboto"/>
              </a:rPr>
              <a:t> </a:t>
            </a:r>
          </a:p>
        </p:txBody>
      </p:sp>
    </p:spTree>
    <p:extLst>
      <p:ext uri="{BB962C8B-B14F-4D97-AF65-F5344CB8AC3E}">
        <p14:creationId xmlns:p14="http://schemas.microsoft.com/office/powerpoint/2010/main" val="402530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C1509F18-3D33-9FFB-DA0F-CD300E4DF1D2}"/>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3BBE62B3-3405-8178-6913-B8D2F939FD49}"/>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0B4FC1D5-CAB2-6CA0-7EF9-0D5D4029FE75}"/>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BB82F983-2304-673E-F6E7-FA8CD9DE9294}"/>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C5706090-103B-5C21-D9F4-7709CF2D4C2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Sustainability Measures </a:t>
            </a:r>
            <a:endParaRPr dirty="0"/>
          </a:p>
        </p:txBody>
      </p:sp>
      <p:sp>
        <p:nvSpPr>
          <p:cNvPr id="103" name="Google Shape;103;p2">
            <a:extLst>
              <a:ext uri="{FF2B5EF4-FFF2-40B4-BE49-F238E27FC236}">
                <a16:creationId xmlns:a16="http://schemas.microsoft.com/office/drawing/2014/main" id="{7F671AB0-5C28-D2EF-8ABE-3CC54903C25B}"/>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6D3F4CA4-02D9-71E9-E27C-CDCFBFB634A8}"/>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AA16272D-001F-2848-1923-F26D750209E2}"/>
              </a:ext>
            </a:extLst>
          </p:cNvPr>
          <p:cNvSpPr txBox="1"/>
          <p:nvPr/>
        </p:nvSpPr>
        <p:spPr>
          <a:xfrm>
            <a:off x="4403557" y="2791084"/>
            <a:ext cx="13114421" cy="4985980"/>
          </a:xfrm>
          <a:prstGeom prst="rect">
            <a:avLst/>
          </a:prstGeom>
          <a:noFill/>
          <a:ln>
            <a:noFill/>
          </a:ln>
        </p:spPr>
        <p:txBody>
          <a:bodyPr spcFirstLastPara="1" wrap="square" lIns="0" tIns="0" rIns="0" bIns="0" anchor="t" anchorCtr="0">
            <a:spAutoFit/>
          </a:bodyPr>
          <a:lstStyle/>
          <a:p>
            <a:pPr>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Guided tours are organized not only to highlight the rich </a:t>
            </a:r>
            <a:r>
              <a:rPr lang="en-US" sz="2400" b="1" dirty="0">
                <a:latin typeface="Roboto" panose="02000000000000000000" pitchFamily="2" charset="0"/>
                <a:ea typeface="Roboto" panose="02000000000000000000" pitchFamily="2" charset="0"/>
                <a:cs typeface="Roboto" panose="02000000000000000000" pitchFamily="2" charset="0"/>
              </a:rPr>
              <a:t>cultural heritage </a:t>
            </a:r>
            <a:r>
              <a:rPr lang="en-US" sz="2400" dirty="0">
                <a:latin typeface="Roboto" panose="02000000000000000000" pitchFamily="2" charset="0"/>
                <a:ea typeface="Roboto" panose="02000000000000000000" pitchFamily="2" charset="0"/>
                <a:cs typeface="Roboto" panose="02000000000000000000" pitchFamily="2" charset="0"/>
              </a:rPr>
              <a:t>of the area but also to promote the preservation of its historical landmarks, such as the largest prehistoric necropolis in Europe. </a:t>
            </a:r>
          </a:p>
          <a:p>
            <a:pPr>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The experiences provided by </a:t>
            </a:r>
            <a:r>
              <a:rPr lang="en-US" sz="2400" i="1" dirty="0">
                <a:latin typeface="Roboto" panose="02000000000000000000" pitchFamily="2" charset="0"/>
                <a:ea typeface="Roboto" panose="02000000000000000000" pitchFamily="2" charset="0"/>
                <a:cs typeface="Roboto" panose="02000000000000000000" pitchFamily="2" charset="0"/>
              </a:rPr>
              <a:t>Terra Surti </a:t>
            </a:r>
            <a:r>
              <a:rPr lang="en-US" sz="2400" dirty="0">
                <a:latin typeface="Roboto" panose="02000000000000000000" pitchFamily="2" charset="0"/>
                <a:ea typeface="Roboto" panose="02000000000000000000" pitchFamily="2" charset="0"/>
                <a:cs typeface="Roboto" panose="02000000000000000000" pitchFamily="2" charset="0"/>
              </a:rPr>
              <a:t>contribute significantly to the </a:t>
            </a:r>
            <a:r>
              <a:rPr lang="en-US" sz="2400" b="1" dirty="0">
                <a:latin typeface="Roboto" panose="02000000000000000000" pitchFamily="2" charset="0"/>
                <a:ea typeface="Roboto" panose="02000000000000000000" pitchFamily="2" charset="0"/>
                <a:cs typeface="Roboto" panose="02000000000000000000" pitchFamily="2" charset="0"/>
              </a:rPr>
              <a:t>economic sustainability </a:t>
            </a:r>
            <a:r>
              <a:rPr lang="en-US" sz="2400" dirty="0">
                <a:latin typeface="Roboto" panose="02000000000000000000" pitchFamily="2" charset="0"/>
                <a:ea typeface="Roboto" panose="02000000000000000000" pitchFamily="2" charset="0"/>
                <a:cs typeface="Roboto" panose="02000000000000000000" pitchFamily="2" charset="0"/>
              </a:rPr>
              <a:t>of the local community by supporting local production and fostering a deeper connection to the region’s agricultural traditions.</a:t>
            </a:r>
          </a:p>
          <a:p>
            <a:pPr>
              <a:lnSpc>
                <a:spcPct val="150000"/>
              </a:lnSpc>
            </a:pPr>
            <a:r>
              <a:rPr lang="en-US" sz="2400" dirty="0">
                <a:latin typeface="Roboto" panose="02000000000000000000" pitchFamily="2" charset="0"/>
                <a:ea typeface="Roboto" panose="02000000000000000000" pitchFamily="2" charset="0"/>
                <a:cs typeface="Roboto" panose="02000000000000000000" pitchFamily="2" charset="0"/>
              </a:rPr>
              <a:t>In addition, </a:t>
            </a:r>
            <a:r>
              <a:rPr lang="en-US" sz="2400" i="1" dirty="0">
                <a:latin typeface="Roboto" panose="02000000000000000000" pitchFamily="2" charset="0"/>
                <a:ea typeface="Roboto" panose="02000000000000000000" pitchFamily="2" charset="0"/>
                <a:cs typeface="Roboto" panose="02000000000000000000" pitchFamily="2" charset="0"/>
              </a:rPr>
              <a:t>Terra Surti </a:t>
            </a:r>
            <a:r>
              <a:rPr lang="en-US" sz="2400" dirty="0">
                <a:latin typeface="Roboto" panose="02000000000000000000" pitchFamily="2" charset="0"/>
                <a:ea typeface="Roboto" panose="02000000000000000000" pitchFamily="2" charset="0"/>
                <a:cs typeface="Roboto" panose="02000000000000000000" pitchFamily="2" charset="0"/>
              </a:rPr>
              <a:t>is deeply committed to </a:t>
            </a:r>
            <a:r>
              <a:rPr lang="en-US" sz="2400" b="1" dirty="0">
                <a:latin typeface="Roboto" panose="02000000000000000000" pitchFamily="2" charset="0"/>
                <a:ea typeface="Roboto" panose="02000000000000000000" pitchFamily="2" charset="0"/>
                <a:cs typeface="Roboto" panose="02000000000000000000" pitchFamily="2" charset="0"/>
              </a:rPr>
              <a:t>resource preservation </a:t>
            </a:r>
            <a:r>
              <a:rPr lang="en-US" sz="2400" dirty="0">
                <a:latin typeface="Roboto" panose="02000000000000000000" pitchFamily="2" charset="0"/>
                <a:ea typeface="Roboto" panose="02000000000000000000" pitchFamily="2" charset="0"/>
                <a:cs typeface="Roboto" panose="02000000000000000000" pitchFamily="2" charset="0"/>
              </a:rPr>
              <a:t>throughout its production process. By minimizing environmental impact at every stage, the company ensures that waste is recycled and that the natural resources are used responsibly. </a:t>
            </a:r>
          </a:p>
        </p:txBody>
      </p:sp>
      <p:pic>
        <p:nvPicPr>
          <p:cNvPr id="3" name="Immagine 2">
            <a:extLst>
              <a:ext uri="{FF2B5EF4-FFF2-40B4-BE49-F238E27FC236}">
                <a16:creationId xmlns:a16="http://schemas.microsoft.com/office/drawing/2014/main" id="{A6ECDF96-963F-045F-7088-B70EE04AC9F7}"/>
              </a:ext>
            </a:extLst>
          </p:cNvPr>
          <p:cNvPicPr>
            <a:picLocks noChangeAspect="1"/>
          </p:cNvPicPr>
          <p:nvPr/>
        </p:nvPicPr>
        <p:blipFill>
          <a:blip r:embed="rId6"/>
          <a:stretch>
            <a:fillRect/>
          </a:stretch>
        </p:blipFill>
        <p:spPr>
          <a:xfrm>
            <a:off x="469032" y="2346060"/>
            <a:ext cx="3310415" cy="1676545"/>
          </a:xfrm>
          <a:prstGeom prst="rect">
            <a:avLst/>
          </a:prstGeom>
        </p:spPr>
      </p:pic>
      <p:pic>
        <p:nvPicPr>
          <p:cNvPr id="4" name="Immagine 3">
            <a:extLst>
              <a:ext uri="{FF2B5EF4-FFF2-40B4-BE49-F238E27FC236}">
                <a16:creationId xmlns:a16="http://schemas.microsoft.com/office/drawing/2014/main" id="{24063CE7-6694-25A3-2754-3DF14E15EB65}"/>
              </a:ext>
            </a:extLst>
          </p:cNvPr>
          <p:cNvPicPr>
            <a:picLocks noChangeAspect="1"/>
          </p:cNvPicPr>
          <p:nvPr/>
        </p:nvPicPr>
        <p:blipFill>
          <a:blip r:embed="rId7"/>
          <a:stretch>
            <a:fillRect/>
          </a:stretch>
        </p:blipFill>
        <p:spPr>
          <a:xfrm>
            <a:off x="493417" y="4116549"/>
            <a:ext cx="3310415" cy="2072820"/>
          </a:xfrm>
          <a:prstGeom prst="rect">
            <a:avLst/>
          </a:prstGeom>
        </p:spPr>
      </p:pic>
      <p:pic>
        <p:nvPicPr>
          <p:cNvPr id="5" name="Immagine 4">
            <a:extLst>
              <a:ext uri="{FF2B5EF4-FFF2-40B4-BE49-F238E27FC236}">
                <a16:creationId xmlns:a16="http://schemas.microsoft.com/office/drawing/2014/main" id="{E84B0C29-A58B-2055-5D53-E38F4C3A098A}"/>
              </a:ext>
            </a:extLst>
          </p:cNvPr>
          <p:cNvPicPr>
            <a:picLocks noChangeAspect="1"/>
          </p:cNvPicPr>
          <p:nvPr/>
        </p:nvPicPr>
        <p:blipFill>
          <a:blip r:embed="rId8"/>
          <a:stretch>
            <a:fillRect/>
          </a:stretch>
        </p:blipFill>
        <p:spPr>
          <a:xfrm>
            <a:off x="469032" y="6264395"/>
            <a:ext cx="3359187" cy="1761897"/>
          </a:xfrm>
          <a:prstGeom prst="rect">
            <a:avLst/>
          </a:prstGeom>
        </p:spPr>
      </p:pic>
    </p:spTree>
    <p:extLst>
      <p:ext uri="{BB962C8B-B14F-4D97-AF65-F5344CB8AC3E}">
        <p14:creationId xmlns:p14="http://schemas.microsoft.com/office/powerpoint/2010/main" val="86209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p:cNvGrpSpPr/>
        <p:nvPr/>
      </p:nvGrpSpPr>
      <p:grpSpPr>
        <a:xfrm>
          <a:off x="0" y="0"/>
          <a:ext cx="0" cy="0"/>
          <a:chOff x="0" y="0"/>
          <a:chExt cx="0" cy="0"/>
        </a:xfrm>
      </p:grpSpPr>
      <p:sp>
        <p:nvSpPr>
          <p:cNvPr id="120" name="Google Shape;120;p4"/>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CDBF8C17-1BCE-4CB0-D838-DAEFF25039BA}"/>
              </a:ext>
            </a:extLst>
          </p:cNvPr>
          <p:cNvSpPr txBox="1"/>
          <p:nvPr/>
        </p:nvSpPr>
        <p:spPr>
          <a:xfrm>
            <a:off x="1028700" y="3094825"/>
            <a:ext cx="16230600" cy="3505896"/>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endParaRPr lang="en-US" sz="2299" b="0" i="0" u="none" strike="noStrike" cap="none" dirty="0">
              <a:solidFill>
                <a:srgbClr val="000000"/>
              </a:solidFill>
              <a:latin typeface="Roboto"/>
              <a:ea typeface="Roboto"/>
              <a:cs typeface="Roboto"/>
              <a:sym typeface="Roboto"/>
            </a:endParaRPr>
          </a:p>
          <a:p>
            <a:pPr algn="ctr">
              <a:lnSpc>
                <a:spcPct val="150000"/>
              </a:lnSpc>
              <a:spcAft>
                <a:spcPts val="800"/>
              </a:spcAft>
            </a:pPr>
            <a:r>
              <a:rPr lang="en-GB" sz="2400" b="1" u="sng" dirty="0">
                <a:latin typeface="Roboto"/>
                <a:ea typeface="Roboto"/>
                <a:cs typeface="Roboto"/>
              </a:rPr>
              <a:t>Role of local communities:</a:t>
            </a:r>
            <a:r>
              <a:rPr lang="en-GB" sz="2400" u="sng" dirty="0">
                <a:latin typeface="Roboto"/>
                <a:ea typeface="Roboto"/>
                <a:cs typeface="Roboto"/>
              </a:rPr>
              <a:t> </a:t>
            </a:r>
          </a:p>
          <a:p>
            <a:pPr algn="ctr">
              <a:lnSpc>
                <a:spcPct val="150000"/>
              </a:lnSpc>
              <a:spcAft>
                <a:spcPts val="800"/>
              </a:spcAft>
            </a:pPr>
            <a:endParaRPr lang="en-GB" sz="2400" dirty="0">
              <a:latin typeface="Roboto"/>
              <a:ea typeface="Roboto"/>
              <a:cs typeface="Roboto"/>
            </a:endParaRPr>
          </a:p>
          <a:p>
            <a:pPr marL="0" marR="0" lvl="0" indent="0" algn="just" rtl="0">
              <a:lnSpc>
                <a:spcPct val="150000"/>
              </a:lnSpc>
              <a:spcBef>
                <a:spcPts val="0"/>
              </a:spcBef>
              <a:spcAft>
                <a:spcPts val="0"/>
              </a:spcAft>
              <a:buNone/>
            </a:pPr>
            <a:r>
              <a:rPr lang="en-US" sz="2400" i="1" dirty="0">
                <a:latin typeface="Roboto" panose="02000000000000000000" pitchFamily="2" charset="0"/>
                <a:ea typeface="Roboto" panose="02000000000000000000" pitchFamily="2" charset="0"/>
                <a:cs typeface="Roboto" panose="02000000000000000000" pitchFamily="2" charset="0"/>
              </a:rPr>
              <a:t>Terra Surti </a:t>
            </a:r>
            <a:r>
              <a:rPr lang="en-US" sz="2400" dirty="0">
                <a:latin typeface="Roboto" panose="02000000000000000000" pitchFamily="2" charset="0"/>
                <a:ea typeface="Roboto" panose="02000000000000000000" pitchFamily="2" charset="0"/>
                <a:cs typeface="Roboto" panose="02000000000000000000" pitchFamily="2" charset="0"/>
              </a:rPr>
              <a:t>plays an integral role in engaging the local community by encouraging active collaboration with the locals. This approach ensures that the experiences offered to guests would be more complete as possible. By tapping into the skills of those who have a deep connection to the land and traditions, </a:t>
            </a:r>
            <a:r>
              <a:rPr lang="en-US" sz="2400" i="1" dirty="0">
                <a:latin typeface="Roboto" panose="02000000000000000000" pitchFamily="2" charset="0"/>
                <a:ea typeface="Roboto" panose="02000000000000000000" pitchFamily="2" charset="0"/>
                <a:cs typeface="Roboto" panose="02000000000000000000" pitchFamily="2" charset="0"/>
              </a:rPr>
              <a:t>Terra Surti </a:t>
            </a:r>
            <a:r>
              <a:rPr lang="en-US" sz="2400" dirty="0">
                <a:latin typeface="Roboto" panose="02000000000000000000" pitchFamily="2" charset="0"/>
                <a:ea typeface="Roboto" panose="02000000000000000000" pitchFamily="2" charset="0"/>
                <a:cs typeface="Roboto" panose="02000000000000000000" pitchFamily="2" charset="0"/>
              </a:rPr>
              <a:t>helps preserve local culture.</a:t>
            </a:r>
            <a:endPar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endParaRPr>
          </a:p>
        </p:txBody>
      </p:sp>
      <p:pic>
        <p:nvPicPr>
          <p:cNvPr id="3" name="Immagine 2">
            <a:extLst>
              <a:ext uri="{FF2B5EF4-FFF2-40B4-BE49-F238E27FC236}">
                <a16:creationId xmlns:a16="http://schemas.microsoft.com/office/drawing/2014/main" id="{FEF5F1EF-23FF-9F34-47C0-D98B11974820}"/>
              </a:ext>
            </a:extLst>
          </p:cNvPr>
          <p:cNvPicPr>
            <a:picLocks noChangeAspect="1"/>
          </p:cNvPicPr>
          <p:nvPr/>
        </p:nvPicPr>
        <p:blipFill>
          <a:blip r:embed="rId6"/>
          <a:stretch>
            <a:fillRect/>
          </a:stretch>
        </p:blipFill>
        <p:spPr>
          <a:xfrm>
            <a:off x="5919497" y="3094825"/>
            <a:ext cx="914479" cy="914479"/>
          </a:xfrm>
          <a:prstGeom prst="rect">
            <a:avLst/>
          </a:prstGeom>
        </p:spPr>
      </p:pic>
      <p:pic>
        <p:nvPicPr>
          <p:cNvPr id="4" name="Immagine 3">
            <a:extLst>
              <a:ext uri="{FF2B5EF4-FFF2-40B4-BE49-F238E27FC236}">
                <a16:creationId xmlns:a16="http://schemas.microsoft.com/office/drawing/2014/main" id="{1857FCC6-BE8C-6714-0717-034361829F9C}"/>
              </a:ext>
            </a:extLst>
          </p:cNvPr>
          <p:cNvPicPr>
            <a:picLocks noChangeAspect="1"/>
          </p:cNvPicPr>
          <p:nvPr/>
        </p:nvPicPr>
        <p:blipFill>
          <a:blip r:embed="rId6"/>
          <a:stretch>
            <a:fillRect/>
          </a:stretch>
        </p:blipFill>
        <p:spPr>
          <a:xfrm>
            <a:off x="11454026" y="3087140"/>
            <a:ext cx="914479" cy="9144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a:extLst>
            <a:ext uri="{FF2B5EF4-FFF2-40B4-BE49-F238E27FC236}">
              <a16:creationId xmlns:a16="http://schemas.microsoft.com/office/drawing/2014/main" id="{38E1F68F-F8DB-AEEA-8F3A-86DA585B0AA4}"/>
            </a:ext>
          </a:extLst>
        </p:cNvPr>
        <p:cNvGrpSpPr/>
        <p:nvPr/>
      </p:nvGrpSpPr>
      <p:grpSpPr>
        <a:xfrm>
          <a:off x="0" y="0"/>
          <a:ext cx="0" cy="0"/>
          <a:chOff x="0" y="0"/>
          <a:chExt cx="0" cy="0"/>
        </a:xfrm>
      </p:grpSpPr>
      <p:sp>
        <p:nvSpPr>
          <p:cNvPr id="120" name="Google Shape;120;p4">
            <a:extLst>
              <a:ext uri="{FF2B5EF4-FFF2-40B4-BE49-F238E27FC236}">
                <a16:creationId xmlns:a16="http://schemas.microsoft.com/office/drawing/2014/main" id="{DFEFEE22-8CD9-7B44-7CE0-84D7B4CA6B6B}"/>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a:extLst>
              <a:ext uri="{FF2B5EF4-FFF2-40B4-BE49-F238E27FC236}">
                <a16:creationId xmlns:a16="http://schemas.microsoft.com/office/drawing/2014/main" id="{6BDE1A76-B001-2C99-E582-3C8F737AA9E8}"/>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a:extLst>
              <a:ext uri="{FF2B5EF4-FFF2-40B4-BE49-F238E27FC236}">
                <a16:creationId xmlns:a16="http://schemas.microsoft.com/office/drawing/2014/main" id="{8545321C-E54E-745B-8B28-5C23A99E09F3}"/>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a:extLst>
              <a:ext uri="{FF2B5EF4-FFF2-40B4-BE49-F238E27FC236}">
                <a16:creationId xmlns:a16="http://schemas.microsoft.com/office/drawing/2014/main" id="{BEB3335C-0108-2961-E593-70292CDADC9C}"/>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a:extLst>
              <a:ext uri="{FF2B5EF4-FFF2-40B4-BE49-F238E27FC236}">
                <a16:creationId xmlns:a16="http://schemas.microsoft.com/office/drawing/2014/main" id="{C7987D28-CA96-B4C6-5098-5D179CC2D658}"/>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a:extLst>
              <a:ext uri="{FF2B5EF4-FFF2-40B4-BE49-F238E27FC236}">
                <a16:creationId xmlns:a16="http://schemas.microsoft.com/office/drawing/2014/main" id="{3B9B5E22-B347-3F84-BDE7-A30DFB9D455E}"/>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706C70E3-B9BE-64F1-AB9B-8654A55E9CA2}"/>
              </a:ext>
            </a:extLst>
          </p:cNvPr>
          <p:cNvSpPr txBox="1"/>
          <p:nvPr/>
        </p:nvSpPr>
        <p:spPr>
          <a:xfrm>
            <a:off x="1028700" y="3094825"/>
            <a:ext cx="16230600" cy="496270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endParaRPr lang="en-US" sz="2299" b="0" i="0" u="none" strike="noStrike" cap="none" dirty="0">
              <a:solidFill>
                <a:srgbClr val="000000"/>
              </a:solidFill>
              <a:latin typeface="Roboto"/>
              <a:ea typeface="Roboto"/>
              <a:cs typeface="Roboto"/>
              <a:sym typeface="Roboto"/>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rgbClr val="000000"/>
                </a:solidFill>
                <a:effectLst/>
                <a:uLnTx/>
                <a:uFillTx/>
                <a:latin typeface="Roboto"/>
                <a:ea typeface="Roboto"/>
                <a:cs typeface="Roboto"/>
                <a:sym typeface="Roboto"/>
              </a:rPr>
              <a:t>Role of ownership and management:</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1" i="0" u="sng"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just" rtl="0">
              <a:lnSpc>
                <a:spcPct val="150000"/>
              </a:lnSpc>
              <a:spcBef>
                <a:spcPts val="0"/>
              </a:spcBef>
              <a:spcAft>
                <a:spcPts val="0"/>
              </a:spcAft>
              <a:buNone/>
            </a:pPr>
            <a:r>
              <a:rPr lang="en-US" sz="2400" dirty="0">
                <a:latin typeface="Roboto"/>
                <a:ea typeface="Roboto"/>
                <a:cs typeface="Roboto"/>
                <a:sym typeface="Roboto"/>
              </a:rPr>
              <a:t>T</a:t>
            </a:r>
            <a:r>
              <a:rPr lang="en-US" sz="2400" b="0" i="0" u="none" strike="noStrike" cap="none" dirty="0">
                <a:solidFill>
                  <a:srgbClr val="000000"/>
                </a:solidFill>
                <a:latin typeface="Roboto"/>
                <a:ea typeface="Roboto"/>
                <a:cs typeface="Roboto"/>
                <a:sym typeface="Roboto"/>
              </a:rPr>
              <a:t>he ownership and management of the farm are deeply rooted in family-based leadership. </a:t>
            </a:r>
            <a:r>
              <a:rPr lang="en-US" sz="2400" b="0" i="0" dirty="0">
                <a:solidFill>
                  <a:srgbClr val="141617"/>
                </a:solidFill>
                <a:effectLst/>
                <a:latin typeface="Roboto" panose="02000000000000000000" pitchFamily="2" charset="0"/>
                <a:ea typeface="Roboto" panose="02000000000000000000" pitchFamily="2" charset="0"/>
                <a:cs typeface="Roboto" panose="02000000000000000000" pitchFamily="2" charset="0"/>
              </a:rPr>
              <a:t>Today the company is in its third-place generation and it represents </a:t>
            </a:r>
            <a:r>
              <a:rPr lang="en-US" sz="2400" i="0" dirty="0">
                <a:solidFill>
                  <a:srgbClr val="141617"/>
                </a:solidFill>
                <a:effectLst/>
                <a:latin typeface="Roboto" panose="02000000000000000000" pitchFamily="2" charset="0"/>
                <a:ea typeface="Roboto" panose="02000000000000000000" pitchFamily="2" charset="0"/>
                <a:cs typeface="Roboto" panose="02000000000000000000" pitchFamily="2" charset="0"/>
              </a:rPr>
              <a:t>one of the most technologically advanced realities </a:t>
            </a:r>
            <a:r>
              <a:rPr lang="en-US" sz="2400" b="0" i="0" dirty="0">
                <a:solidFill>
                  <a:srgbClr val="141617"/>
                </a:solidFill>
                <a:effectLst/>
                <a:latin typeface="Roboto" panose="02000000000000000000" pitchFamily="2" charset="0"/>
                <a:ea typeface="Roboto" panose="02000000000000000000" pitchFamily="2" charset="0"/>
                <a:cs typeface="Roboto" panose="02000000000000000000" pitchFamily="2" charset="0"/>
              </a:rPr>
              <a:t>in the sector.</a:t>
            </a:r>
          </a:p>
          <a:p>
            <a:pPr algn="just">
              <a:lnSpc>
                <a:spcPct val="150000"/>
              </a:lnSpc>
            </a:pPr>
            <a:r>
              <a:rPr lang="en-US" sz="2400" dirty="0">
                <a:latin typeface="Roboto" panose="02000000000000000000" pitchFamily="2" charset="0"/>
                <a:ea typeface="Roboto" panose="02000000000000000000" pitchFamily="2" charset="0"/>
                <a:cs typeface="Roboto" panose="02000000000000000000" pitchFamily="2" charset="0"/>
              </a:rPr>
              <a:t>In 1947, the journey began with the founding of the oil mill by </a:t>
            </a:r>
            <a:r>
              <a:rPr lang="en-US" sz="2400" i="1" dirty="0">
                <a:latin typeface="Roboto" panose="02000000000000000000" pitchFamily="2" charset="0"/>
                <a:ea typeface="Roboto" panose="02000000000000000000" pitchFamily="2" charset="0"/>
                <a:cs typeface="Roboto" panose="02000000000000000000" pitchFamily="2" charset="0"/>
              </a:rPr>
              <a:t>Emanuele Buccheri</a:t>
            </a:r>
            <a:r>
              <a:rPr lang="en-US" sz="2400" dirty="0">
                <a:latin typeface="Roboto" panose="02000000000000000000" pitchFamily="2" charset="0"/>
                <a:ea typeface="Roboto" panose="02000000000000000000" pitchFamily="2" charset="0"/>
                <a:cs typeface="Roboto" panose="02000000000000000000" pitchFamily="2" charset="0"/>
              </a:rPr>
              <a:t>, whose passion for his craft was the driving force behind its creation. Together with his wife, </a:t>
            </a:r>
            <a:r>
              <a:rPr lang="en-US" sz="2400" i="1" dirty="0">
                <a:latin typeface="Roboto" panose="02000000000000000000" pitchFamily="2" charset="0"/>
                <a:ea typeface="Roboto" panose="02000000000000000000" pitchFamily="2" charset="0"/>
                <a:cs typeface="Roboto" panose="02000000000000000000" pitchFamily="2" charset="0"/>
              </a:rPr>
              <a:t>Marietta Barbagallo</a:t>
            </a:r>
            <a:r>
              <a:rPr lang="en-US" sz="2400" dirty="0">
                <a:latin typeface="Roboto" panose="02000000000000000000" pitchFamily="2" charset="0"/>
                <a:ea typeface="Roboto" panose="02000000000000000000" pitchFamily="2" charset="0"/>
                <a:cs typeface="Roboto" panose="02000000000000000000" pitchFamily="2" charset="0"/>
              </a:rPr>
              <a:t>, they established the </a:t>
            </a:r>
            <a:r>
              <a:rPr lang="en-US" sz="2400" i="1" dirty="0">
                <a:latin typeface="Roboto" panose="02000000000000000000" pitchFamily="2" charset="0"/>
                <a:ea typeface="Roboto" panose="02000000000000000000" pitchFamily="2" charset="0"/>
                <a:cs typeface="Roboto" panose="02000000000000000000" pitchFamily="2" charset="0"/>
              </a:rPr>
              <a:t>Buccheri &amp; Barbagallo oil mill</a:t>
            </a:r>
            <a:r>
              <a:rPr lang="en-US" sz="2400" dirty="0">
                <a:latin typeface="Roboto" panose="02000000000000000000" pitchFamily="2" charset="0"/>
                <a:ea typeface="Roboto" panose="02000000000000000000" pitchFamily="2" charset="0"/>
                <a:cs typeface="Roboto" panose="02000000000000000000" pitchFamily="2" charset="0"/>
              </a:rPr>
              <a:t>, which marked the beginning of a family tradition that would span generations. </a:t>
            </a:r>
          </a:p>
          <a:p>
            <a:pPr marL="0" marR="0" lvl="0" indent="0" algn="just" rtl="0">
              <a:lnSpc>
                <a:spcPct val="150000"/>
              </a:lnSpc>
              <a:spcBef>
                <a:spcPts val="0"/>
              </a:spcBef>
              <a:spcAft>
                <a:spcPts val="0"/>
              </a:spcAft>
              <a:buNone/>
            </a:pPr>
            <a:endPar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endParaRPr>
          </a:p>
        </p:txBody>
      </p:sp>
      <p:pic>
        <p:nvPicPr>
          <p:cNvPr id="3" name="Immagine 2">
            <a:extLst>
              <a:ext uri="{FF2B5EF4-FFF2-40B4-BE49-F238E27FC236}">
                <a16:creationId xmlns:a16="http://schemas.microsoft.com/office/drawing/2014/main" id="{4D6204EC-C875-C69F-EB61-C12CEAF7EFD6}"/>
              </a:ext>
            </a:extLst>
          </p:cNvPr>
          <p:cNvPicPr>
            <a:picLocks noChangeAspect="1"/>
          </p:cNvPicPr>
          <p:nvPr/>
        </p:nvPicPr>
        <p:blipFill>
          <a:blip r:embed="rId6"/>
          <a:stretch>
            <a:fillRect/>
          </a:stretch>
        </p:blipFill>
        <p:spPr>
          <a:xfrm>
            <a:off x="5438272" y="3094825"/>
            <a:ext cx="914479" cy="914479"/>
          </a:xfrm>
          <a:prstGeom prst="rect">
            <a:avLst/>
          </a:prstGeom>
        </p:spPr>
      </p:pic>
      <p:pic>
        <p:nvPicPr>
          <p:cNvPr id="4" name="Immagine 3">
            <a:extLst>
              <a:ext uri="{FF2B5EF4-FFF2-40B4-BE49-F238E27FC236}">
                <a16:creationId xmlns:a16="http://schemas.microsoft.com/office/drawing/2014/main" id="{869619DE-33B7-AF6A-5A4A-382EBAD25415}"/>
              </a:ext>
            </a:extLst>
          </p:cNvPr>
          <p:cNvPicPr>
            <a:picLocks noChangeAspect="1"/>
          </p:cNvPicPr>
          <p:nvPr/>
        </p:nvPicPr>
        <p:blipFill>
          <a:blip r:embed="rId6"/>
          <a:stretch>
            <a:fillRect/>
          </a:stretch>
        </p:blipFill>
        <p:spPr>
          <a:xfrm>
            <a:off x="11935251" y="3094824"/>
            <a:ext cx="914479" cy="914479"/>
          </a:xfrm>
          <a:prstGeom prst="rect">
            <a:avLst/>
          </a:prstGeom>
        </p:spPr>
      </p:pic>
    </p:spTree>
    <p:extLst>
      <p:ext uri="{BB962C8B-B14F-4D97-AF65-F5344CB8AC3E}">
        <p14:creationId xmlns:p14="http://schemas.microsoft.com/office/powerpoint/2010/main" val="353366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3FA8CEF-FADB-EA59-48AC-F831896E080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63DAEFC5-08BB-9C0D-35BB-3890BBC06063}"/>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8054067D-F145-7CD9-4809-F2DF4FC121B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405E4750-57D6-2392-7CC2-D2B5A8E7B789}"/>
              </a:ext>
            </a:extLst>
          </p:cNvPr>
          <p:cNvSpPr txBox="1"/>
          <p:nvPr/>
        </p:nvSpPr>
        <p:spPr>
          <a:xfrm>
            <a:off x="1149503" y="3162486"/>
            <a:ext cx="16230600" cy="443198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Feedback mechanism:</a:t>
            </a:r>
          </a:p>
          <a:p>
            <a:pPr marL="0" marR="0" lvl="0" indent="0" algn="just" rtl="0">
              <a:lnSpc>
                <a:spcPct val="150000"/>
              </a:lnSpc>
              <a:spcBef>
                <a:spcPts val="0"/>
              </a:spcBef>
              <a:spcAft>
                <a:spcPts val="0"/>
              </a:spcAft>
              <a:buNone/>
            </a:pP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The most important way to receive feedback from guests is through the use of online platforms well known by the guests from all the world but also the feedback by Google are present at the bottom of the home page of </a:t>
            </a:r>
            <a:r>
              <a:rPr lang="en-US" sz="2400" b="0" i="1"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Terra Surti</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a:t>
            </a:r>
          </a:p>
          <a:p>
            <a:pPr marL="0" marR="0" lvl="0" indent="0" algn="just" rtl="0">
              <a:lnSpc>
                <a:spcPct val="150000"/>
              </a:lnSpc>
              <a:spcBef>
                <a:spcPts val="0"/>
              </a:spcBef>
              <a:spcAft>
                <a:spcPts val="0"/>
              </a:spcAft>
              <a:buNone/>
            </a:pPr>
            <a:endPar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endParaRPr>
          </a:p>
          <a:p>
            <a:pPr marL="0" marR="0" lvl="0" indent="0" algn="ctr" rtl="0">
              <a:lnSpc>
                <a:spcPct val="150000"/>
              </a:lnSpc>
              <a:spcBef>
                <a:spcPts val="0"/>
              </a:spcBef>
              <a:spcAft>
                <a:spcPts val="0"/>
              </a:spcAft>
              <a:buNone/>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Continuous Improvement: </a:t>
            </a:r>
          </a:p>
          <a:p>
            <a:pPr marL="0" marR="0" lvl="0" indent="0" algn="just" rtl="0">
              <a:lnSpc>
                <a:spcPct val="150000"/>
              </a:lnSpc>
              <a:spcBef>
                <a:spcPts val="0"/>
              </a:spcBef>
              <a:spcAft>
                <a:spcPts val="0"/>
              </a:spcAft>
              <a:buNone/>
            </a:pPr>
            <a:r>
              <a:rPr lang="en-US" sz="2400" dirty="0">
                <a:latin typeface="Roboto" panose="02000000000000000000" pitchFamily="2" charset="0"/>
                <a:ea typeface="Roboto" panose="02000000000000000000" pitchFamily="2" charset="0"/>
                <a:cs typeface="Roboto" panose="02000000000000000000" pitchFamily="2" charset="0"/>
              </a:rPr>
              <a:t>The decision to actively seek feedback from guests is driven by a commitment to continuously improve the quality of experiences at </a:t>
            </a:r>
            <a:r>
              <a:rPr lang="en-US" sz="2400" i="1" dirty="0" err="1">
                <a:latin typeface="Roboto" panose="02000000000000000000" pitchFamily="2" charset="0"/>
                <a:ea typeface="Roboto" panose="02000000000000000000" pitchFamily="2" charset="0"/>
                <a:cs typeface="Roboto" panose="02000000000000000000" pitchFamily="2" charset="0"/>
              </a:rPr>
              <a:t>Pantalica</a:t>
            </a:r>
            <a:r>
              <a:rPr lang="en-US" sz="2400" i="1" dirty="0">
                <a:latin typeface="Roboto" panose="02000000000000000000" pitchFamily="2" charset="0"/>
                <a:ea typeface="Roboto" panose="02000000000000000000" pitchFamily="2" charset="0"/>
                <a:cs typeface="Roboto" panose="02000000000000000000" pitchFamily="2" charset="0"/>
              </a:rPr>
              <a:t> Terra Surti Casal </a:t>
            </a:r>
            <a:r>
              <a:rPr lang="en-US" sz="2400" i="1" dirty="0" err="1">
                <a:latin typeface="Roboto" panose="02000000000000000000" pitchFamily="2" charset="0"/>
                <a:ea typeface="Roboto" panose="02000000000000000000" pitchFamily="2" charset="0"/>
                <a:cs typeface="Roboto" panose="02000000000000000000" pitchFamily="2" charset="0"/>
              </a:rPr>
              <a:t>dell’Olio</a:t>
            </a:r>
            <a:r>
              <a:rPr lang="en-US" sz="2400" dirty="0">
                <a:latin typeface="Roboto" panose="02000000000000000000" pitchFamily="2" charset="0"/>
                <a:ea typeface="Roboto" panose="02000000000000000000" pitchFamily="2" charset="0"/>
                <a:cs typeface="Roboto" panose="02000000000000000000" pitchFamily="2" charset="0"/>
              </a:rPr>
              <a:t>. By listening to their insights and suggestions, the aim is to refine and enhance every aspect of the offering, ensuring that each visit is even more enriching and memorable than the last.</a:t>
            </a:r>
            <a:endPar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112" name="Google Shape;112;p3">
            <a:extLst>
              <a:ext uri="{FF2B5EF4-FFF2-40B4-BE49-F238E27FC236}">
                <a16:creationId xmlns:a16="http://schemas.microsoft.com/office/drawing/2014/main" id="{F3F8EDD3-7EE1-1976-7663-5829590DA7D3}"/>
              </a:ext>
            </a:extLst>
          </p:cNvPr>
          <p:cNvSpPr txBox="1"/>
          <p:nvPr/>
        </p:nvSpPr>
        <p:spPr>
          <a:xfrm>
            <a:off x="1030287" y="51424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a16="http://schemas.microsoft.com/office/drawing/2014/main" id="{F4CB854F-09C5-6CA0-DCE4-C0E461743FA3}"/>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4F8F2B24-374D-954E-F14F-3558B4E9DBF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38853E2B-61FF-F6BE-B202-D2E11AF1B475}"/>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335039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86782575-12D5-1C85-8DFA-55EC8F723196}"/>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F328A03C-83BA-BE29-C310-5E111B68D852}"/>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8942E37B-1DC1-CF36-9C9C-4E1FADE0FFAF}"/>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254A1517-D58C-75AE-ED4D-A0CEC7A125CF}"/>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F9870CD3-567A-1B6B-76B6-C79E2CCFA05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Replicability and Scalability</a:t>
            </a:r>
            <a:endParaRPr dirty="0"/>
          </a:p>
        </p:txBody>
      </p:sp>
      <p:sp>
        <p:nvSpPr>
          <p:cNvPr id="103" name="Google Shape;103;p2">
            <a:extLst>
              <a:ext uri="{FF2B5EF4-FFF2-40B4-BE49-F238E27FC236}">
                <a16:creationId xmlns:a16="http://schemas.microsoft.com/office/drawing/2014/main" id="{A3874828-A0AA-BD1A-0459-B37EB5015CB5}"/>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07BB8E22-7852-32AA-8A20-3AF9DC40A942}"/>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CE0FF2A8-4917-6BE3-4766-F44A78391096}"/>
              </a:ext>
            </a:extLst>
          </p:cNvPr>
          <p:cNvSpPr txBox="1"/>
          <p:nvPr/>
        </p:nvSpPr>
        <p:spPr>
          <a:xfrm>
            <a:off x="1028700" y="2384405"/>
            <a:ext cx="16230600" cy="609397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Transferability:</a:t>
            </a:r>
          </a:p>
          <a:p>
            <a:pPr marL="0" marR="0" lvl="0" indent="0" algn="just" rtl="0">
              <a:lnSpc>
                <a:spcPct val="150000"/>
              </a:lnSpc>
              <a:spcBef>
                <a:spcPts val="0"/>
              </a:spcBef>
              <a:spcAft>
                <a:spcPts val="0"/>
              </a:spcAft>
              <a:buNone/>
            </a:pPr>
            <a:r>
              <a:rPr lang="en-US" sz="2400" dirty="0">
                <a:latin typeface="Roboto"/>
                <a:ea typeface="Roboto"/>
                <a:cs typeface="Roboto"/>
                <a:sym typeface="Roboto"/>
              </a:rPr>
              <a:t>T</a:t>
            </a:r>
            <a:r>
              <a:rPr lang="en-US" sz="2400" b="0" i="0" u="none" strike="noStrike" cap="none" dirty="0">
                <a:solidFill>
                  <a:srgbClr val="000000"/>
                </a:solidFill>
                <a:latin typeface="Roboto"/>
                <a:ea typeface="Roboto"/>
                <a:cs typeface="Roboto"/>
                <a:sym typeface="Roboto"/>
              </a:rPr>
              <a:t>he initiative proposed by </a:t>
            </a:r>
            <a:r>
              <a:rPr lang="en-US" sz="2400" b="0" i="1" u="none" strike="noStrike" cap="none" dirty="0">
                <a:solidFill>
                  <a:srgbClr val="000000"/>
                </a:solidFill>
                <a:latin typeface="Roboto"/>
                <a:ea typeface="Roboto"/>
                <a:cs typeface="Roboto"/>
                <a:sym typeface="Roboto"/>
              </a:rPr>
              <a:t>Terra Surti </a:t>
            </a:r>
            <a:r>
              <a:rPr lang="en-US" sz="2400" b="0" i="0" u="none" strike="noStrike" cap="none" dirty="0">
                <a:solidFill>
                  <a:srgbClr val="000000"/>
                </a:solidFill>
                <a:latin typeface="Roboto"/>
                <a:ea typeface="Roboto"/>
                <a:cs typeface="Roboto"/>
                <a:sym typeface="Roboto"/>
              </a:rPr>
              <a:t>could be repeated in the time by the other association which have the same objective.</a:t>
            </a:r>
          </a:p>
          <a:p>
            <a:pPr marL="0" marR="0" lvl="0" indent="0" algn="just" rtl="0">
              <a:lnSpc>
                <a:spcPct val="150000"/>
              </a:lnSpc>
              <a:spcBef>
                <a:spcPts val="0"/>
              </a:spcBef>
              <a:spcAft>
                <a:spcPts val="0"/>
              </a:spcAft>
              <a:buNone/>
            </a:pPr>
            <a:endParaRPr lang="en-US" sz="2400" b="0" i="0" u="none" strike="noStrike" cap="none" dirty="0">
              <a:solidFill>
                <a:srgbClr val="000000"/>
              </a:solidFill>
              <a:latin typeface="Roboto"/>
              <a:ea typeface="Roboto"/>
              <a:cs typeface="Roboto"/>
              <a:sym typeface="Roboto"/>
            </a:endParaRPr>
          </a:p>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Challenges and barriers: </a:t>
            </a:r>
          </a:p>
          <a:p>
            <a:pPr marL="0" marR="0" lvl="0" indent="0" algn="just" rtl="0">
              <a:lnSpc>
                <a:spcPct val="150000"/>
              </a:lnSpc>
              <a:spcBef>
                <a:spcPts val="0"/>
              </a:spcBef>
              <a:spcAft>
                <a:spcPts val="0"/>
              </a:spcAft>
              <a:buNone/>
            </a:pPr>
            <a:r>
              <a:rPr lang="en-US" sz="2400" dirty="0">
                <a:latin typeface="Roboto"/>
                <a:ea typeface="Roboto"/>
                <a:cs typeface="Roboto"/>
                <a:sym typeface="Roboto"/>
              </a:rPr>
              <a:t>E</a:t>
            </a:r>
            <a:r>
              <a:rPr lang="en-US" sz="2400" b="0" i="0" u="none" strike="noStrike" cap="none" dirty="0">
                <a:solidFill>
                  <a:srgbClr val="000000"/>
                </a:solidFill>
                <a:latin typeface="Roboto"/>
                <a:ea typeface="Roboto"/>
                <a:cs typeface="Roboto"/>
                <a:sym typeface="Roboto"/>
              </a:rPr>
              <a:t>ngagement from local schools and communities may be challenging, particularly if generations are less connected to traditional agriculture.</a:t>
            </a:r>
          </a:p>
          <a:p>
            <a:pPr marL="0" marR="0" lvl="0" indent="0" algn="just" rtl="0">
              <a:lnSpc>
                <a:spcPct val="150000"/>
              </a:lnSpc>
              <a:spcBef>
                <a:spcPts val="0"/>
              </a:spcBef>
              <a:spcAft>
                <a:spcPts val="0"/>
              </a:spcAft>
              <a:buNone/>
            </a:pPr>
            <a:endParaRPr lang="en-US" sz="2400" b="0" i="0" u="none" strike="noStrike" cap="none" dirty="0">
              <a:solidFill>
                <a:srgbClr val="000000"/>
              </a:solidFill>
              <a:latin typeface="Roboto"/>
              <a:ea typeface="Roboto"/>
              <a:cs typeface="Roboto"/>
              <a:sym typeface="Roboto"/>
            </a:endParaRPr>
          </a:p>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Potential for expansion: </a:t>
            </a:r>
          </a:p>
          <a:p>
            <a:pPr marL="0" marR="0" lvl="0" indent="0" algn="just" rtl="0">
              <a:lnSpc>
                <a:spcPct val="150000"/>
              </a:lnSpc>
              <a:spcBef>
                <a:spcPts val="0"/>
              </a:spcBef>
              <a:spcAft>
                <a:spcPts val="0"/>
              </a:spcAft>
              <a:buNone/>
            </a:pPr>
            <a:r>
              <a:rPr lang="en-US" sz="2400" dirty="0">
                <a:latin typeface="Roboto"/>
                <a:ea typeface="Roboto"/>
                <a:cs typeface="Roboto"/>
                <a:sym typeface="Roboto"/>
              </a:rPr>
              <a:t>T</a:t>
            </a:r>
            <a:r>
              <a:rPr lang="en-US" sz="2400" b="0" i="0" u="none" strike="noStrike" cap="none" dirty="0">
                <a:solidFill>
                  <a:srgbClr val="000000"/>
                </a:solidFill>
                <a:latin typeface="Roboto"/>
                <a:ea typeface="Roboto"/>
                <a:cs typeface="Roboto"/>
                <a:sym typeface="Roboto"/>
              </a:rPr>
              <a:t>he initiative has potential for expansion both locally and beyond, especially through the online platform in which they sell their products (citrus honey, </a:t>
            </a:r>
            <a:r>
              <a:rPr lang="en-US" sz="2400" b="0" i="0" u="none" strike="noStrike" cap="none" dirty="0" err="1">
                <a:solidFill>
                  <a:srgbClr val="000000"/>
                </a:solidFill>
                <a:latin typeface="Roboto"/>
                <a:ea typeface="Roboto"/>
                <a:cs typeface="Roboto"/>
                <a:sym typeface="Roboto"/>
              </a:rPr>
              <a:t>eucaluptus</a:t>
            </a:r>
            <a:r>
              <a:rPr lang="en-US" sz="2400" b="0" i="0" u="none" strike="noStrike" cap="none" dirty="0">
                <a:solidFill>
                  <a:srgbClr val="000000"/>
                </a:solidFill>
                <a:latin typeface="Roboto"/>
                <a:ea typeface="Roboto"/>
                <a:cs typeface="Roboto"/>
                <a:sym typeface="Roboto"/>
              </a:rPr>
              <a:t> honey, virgin olive oil, </a:t>
            </a:r>
            <a:r>
              <a:rPr lang="en-US" sz="2400" b="0" i="0" u="none" strike="noStrike" cap="none" dirty="0" err="1">
                <a:solidFill>
                  <a:srgbClr val="000000"/>
                </a:solidFill>
                <a:latin typeface="Roboto"/>
                <a:ea typeface="Roboto"/>
                <a:cs typeface="Roboto"/>
                <a:sym typeface="Roboto"/>
              </a:rPr>
              <a:t>pestos</a:t>
            </a:r>
            <a:r>
              <a:rPr lang="en-US" sz="2400" b="0" i="0" u="none" strike="noStrike" cap="none" dirty="0">
                <a:solidFill>
                  <a:srgbClr val="000000"/>
                </a:solidFill>
                <a:latin typeface="Roboto"/>
                <a:ea typeface="Roboto"/>
                <a:cs typeface="Roboto"/>
                <a:sym typeface="Roboto"/>
              </a:rPr>
              <a:t> and sauces etc.)</a:t>
            </a:r>
          </a:p>
        </p:txBody>
      </p:sp>
    </p:spTree>
    <p:extLst>
      <p:ext uri="{BB962C8B-B14F-4D97-AF65-F5344CB8AC3E}">
        <p14:creationId xmlns:p14="http://schemas.microsoft.com/office/powerpoint/2010/main" val="376876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47A08484-2605-89B6-E8A9-9117C0544982}"/>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6802124E-66D4-CA84-B1BA-5D6737FF3874}"/>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99" name="Google Shape;99;p2">
            <a:extLst>
              <a:ext uri="{FF2B5EF4-FFF2-40B4-BE49-F238E27FC236}">
                <a16:creationId xmlns:a16="http://schemas.microsoft.com/office/drawing/2014/main" id="{4138F274-F2D5-BF28-13E7-6C7D74F9D2CC}"/>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D4343584-AF76-B126-85E5-B822D1C1CC27}"/>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992269C6-7307-31E6-76DA-B092694A57B5}"/>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Replicability and Scalability</a:t>
            </a:r>
            <a:endParaRPr dirty="0"/>
          </a:p>
        </p:txBody>
      </p:sp>
      <p:sp>
        <p:nvSpPr>
          <p:cNvPr id="103" name="Google Shape;103;p2">
            <a:extLst>
              <a:ext uri="{FF2B5EF4-FFF2-40B4-BE49-F238E27FC236}">
                <a16:creationId xmlns:a16="http://schemas.microsoft.com/office/drawing/2014/main" id="{B1F041C4-9FFE-EC7A-8DBF-10850E697BE9}"/>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FF46478D-5450-A3D7-C9F5-A3355E19E23F}"/>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pic>
        <p:nvPicPr>
          <p:cNvPr id="4" name="Immagine 3">
            <a:extLst>
              <a:ext uri="{FF2B5EF4-FFF2-40B4-BE49-F238E27FC236}">
                <a16:creationId xmlns:a16="http://schemas.microsoft.com/office/drawing/2014/main" id="{176709A1-9BE0-CFF3-C9BD-7ACCD5CCC374}"/>
              </a:ext>
            </a:extLst>
          </p:cNvPr>
          <p:cNvPicPr>
            <a:picLocks noChangeAspect="1"/>
          </p:cNvPicPr>
          <p:nvPr/>
        </p:nvPicPr>
        <p:blipFill>
          <a:blip r:embed="rId6"/>
          <a:stretch>
            <a:fillRect/>
          </a:stretch>
        </p:blipFill>
        <p:spPr>
          <a:xfrm>
            <a:off x="4773026" y="2217494"/>
            <a:ext cx="8741947" cy="5630934"/>
          </a:xfrm>
          <a:prstGeom prst="rect">
            <a:avLst/>
          </a:prstGeom>
        </p:spPr>
      </p:pic>
      <p:sp>
        <p:nvSpPr>
          <p:cNvPr id="5" name="CasellaDiTesto 4">
            <a:extLst>
              <a:ext uri="{FF2B5EF4-FFF2-40B4-BE49-F238E27FC236}">
                <a16:creationId xmlns:a16="http://schemas.microsoft.com/office/drawing/2014/main" id="{A2C2D969-1488-D843-6460-9796C675EB86}"/>
              </a:ext>
            </a:extLst>
          </p:cNvPr>
          <p:cNvSpPr txBox="1"/>
          <p:nvPr/>
        </p:nvSpPr>
        <p:spPr>
          <a:xfrm>
            <a:off x="5524876" y="7989545"/>
            <a:ext cx="6846746" cy="400110"/>
          </a:xfrm>
          <a:prstGeom prst="rect">
            <a:avLst/>
          </a:prstGeom>
          <a:noFill/>
        </p:spPr>
        <p:txBody>
          <a:bodyPr wrap="none" rtlCol="0">
            <a:spAutoFit/>
          </a:bodyPr>
          <a:lstStyle/>
          <a:p>
            <a:r>
              <a:rPr lang="it-IT" sz="2000" dirty="0">
                <a:latin typeface="Roboto"/>
                <a:ea typeface="Roboto"/>
                <a:cs typeface="Roboto"/>
              </a:rPr>
              <a:t>Photo taken from Terra Surti website </a:t>
            </a:r>
            <a:r>
              <a:rPr lang="it-IT" sz="2000" dirty="0">
                <a:latin typeface="Roboto"/>
                <a:ea typeface="Roboto"/>
                <a:cs typeface="Roboto"/>
                <a:hlinkClick r:id="rId7"/>
              </a:rPr>
              <a:t>https://terrasurti.it/</a:t>
            </a:r>
            <a:r>
              <a:rPr lang="it-IT" sz="2000" dirty="0">
                <a:latin typeface="Roboto"/>
                <a:ea typeface="Roboto"/>
                <a:cs typeface="Roboto"/>
              </a:rPr>
              <a:t>:  </a:t>
            </a:r>
          </a:p>
        </p:txBody>
      </p:sp>
    </p:spTree>
    <p:extLst>
      <p:ext uri="{BB962C8B-B14F-4D97-AF65-F5344CB8AC3E}">
        <p14:creationId xmlns:p14="http://schemas.microsoft.com/office/powerpoint/2010/main" val="393484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2CC33441-4820-1EF5-F725-3337F52C00AC}"/>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EE438EA2-15A8-C786-E8FA-027DDA699C59}"/>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99" name="Google Shape;99;p2">
            <a:extLst>
              <a:ext uri="{FF2B5EF4-FFF2-40B4-BE49-F238E27FC236}">
                <a16:creationId xmlns:a16="http://schemas.microsoft.com/office/drawing/2014/main" id="{BA4BB201-9F4A-E8F5-48A8-33648B494A74}"/>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68375CF4-36F1-B2EE-0555-20F4E0141751}"/>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7068E8D9-F4C8-7AD3-770E-9265BC0DF4F5}"/>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Replicability and Scalability</a:t>
            </a:r>
            <a:endParaRPr dirty="0"/>
          </a:p>
        </p:txBody>
      </p:sp>
      <p:sp>
        <p:nvSpPr>
          <p:cNvPr id="103" name="Google Shape;103;p2">
            <a:extLst>
              <a:ext uri="{FF2B5EF4-FFF2-40B4-BE49-F238E27FC236}">
                <a16:creationId xmlns:a16="http://schemas.microsoft.com/office/drawing/2014/main" id="{2E70BD09-3BFD-5272-FDAB-76B257E2AF71}"/>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FC3A2DCD-934D-9CA8-250E-3815F9D39497}"/>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5" name="CasellaDiTesto 4">
            <a:extLst>
              <a:ext uri="{FF2B5EF4-FFF2-40B4-BE49-F238E27FC236}">
                <a16:creationId xmlns:a16="http://schemas.microsoft.com/office/drawing/2014/main" id="{EF485941-260D-CDD8-00BE-9E2EEFE97FD9}"/>
              </a:ext>
            </a:extLst>
          </p:cNvPr>
          <p:cNvSpPr txBox="1"/>
          <p:nvPr/>
        </p:nvSpPr>
        <p:spPr>
          <a:xfrm>
            <a:off x="5720626" y="6959789"/>
            <a:ext cx="6846746" cy="400110"/>
          </a:xfrm>
          <a:prstGeom prst="rect">
            <a:avLst/>
          </a:prstGeom>
          <a:noFill/>
        </p:spPr>
        <p:txBody>
          <a:bodyPr wrap="none" rtlCol="0">
            <a:spAutoFit/>
          </a:bodyPr>
          <a:lstStyle/>
          <a:p>
            <a:r>
              <a:rPr lang="it-IT" sz="2000" dirty="0">
                <a:latin typeface="Roboto"/>
                <a:ea typeface="Roboto"/>
                <a:cs typeface="Roboto"/>
              </a:rPr>
              <a:t>Photo taken from Terra Surti website </a:t>
            </a:r>
            <a:r>
              <a:rPr lang="it-IT" sz="2000" dirty="0">
                <a:latin typeface="Roboto"/>
                <a:ea typeface="Roboto"/>
                <a:cs typeface="Roboto"/>
                <a:hlinkClick r:id="rId6"/>
              </a:rPr>
              <a:t>https://terrasurti.it/</a:t>
            </a:r>
            <a:r>
              <a:rPr lang="it-IT" sz="2000" dirty="0">
                <a:latin typeface="Roboto"/>
                <a:ea typeface="Roboto"/>
                <a:cs typeface="Roboto"/>
              </a:rPr>
              <a:t>:  </a:t>
            </a:r>
          </a:p>
        </p:txBody>
      </p:sp>
      <p:pic>
        <p:nvPicPr>
          <p:cNvPr id="3" name="Immagine 2">
            <a:extLst>
              <a:ext uri="{FF2B5EF4-FFF2-40B4-BE49-F238E27FC236}">
                <a16:creationId xmlns:a16="http://schemas.microsoft.com/office/drawing/2014/main" id="{9B08A0B2-4BFE-029C-2F94-7586CA72A45E}"/>
              </a:ext>
            </a:extLst>
          </p:cNvPr>
          <p:cNvPicPr>
            <a:picLocks noChangeAspect="1"/>
          </p:cNvPicPr>
          <p:nvPr/>
        </p:nvPicPr>
        <p:blipFill>
          <a:blip r:embed="rId7"/>
          <a:stretch>
            <a:fillRect/>
          </a:stretch>
        </p:blipFill>
        <p:spPr>
          <a:xfrm>
            <a:off x="2349106" y="3418562"/>
            <a:ext cx="13589787" cy="3449876"/>
          </a:xfrm>
          <a:prstGeom prst="rect">
            <a:avLst/>
          </a:prstGeom>
        </p:spPr>
      </p:pic>
    </p:spTree>
    <p:extLst>
      <p:ext uri="{BB962C8B-B14F-4D97-AF65-F5344CB8AC3E}">
        <p14:creationId xmlns:p14="http://schemas.microsoft.com/office/powerpoint/2010/main" val="45182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p:cNvGrpSpPr/>
        <p:nvPr/>
      </p:nvGrpSpPr>
      <p:grpSpPr>
        <a:xfrm>
          <a:off x="0" y="0"/>
          <a:ext cx="0" cy="0"/>
          <a:chOff x="0" y="0"/>
          <a:chExt cx="0" cy="0"/>
        </a:xfrm>
      </p:grpSpPr>
      <p:sp>
        <p:nvSpPr>
          <p:cNvPr id="109" name="Google Shape;109;p3"/>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p:cNvSpPr txBox="1"/>
          <p:nvPr/>
        </p:nvSpPr>
        <p:spPr>
          <a:xfrm>
            <a:off x="1018911" y="3204507"/>
            <a:ext cx="16230600" cy="3877985"/>
          </a:xfrm>
          <a:prstGeom prst="rect">
            <a:avLst/>
          </a:prstGeom>
          <a:noFill/>
          <a:ln>
            <a:noFill/>
          </a:ln>
        </p:spPr>
        <p:txBody>
          <a:bodyPr spcFirstLastPara="1" wrap="square" lIns="0" tIns="0" rIns="0" bIns="0" anchor="t" anchorCtr="0">
            <a:spAutoFit/>
          </a:bodyPr>
          <a:lstStyle/>
          <a:p>
            <a:pPr algn="just">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The </a:t>
            </a:r>
            <a:r>
              <a:rPr lang="en-US" sz="2400" b="1" dirty="0">
                <a:latin typeface="Roboto" panose="02000000000000000000" pitchFamily="2" charset="0"/>
                <a:ea typeface="Roboto" panose="02000000000000000000" pitchFamily="2" charset="0"/>
                <a:cs typeface="Roboto" panose="02000000000000000000" pitchFamily="2" charset="0"/>
              </a:rPr>
              <a:t>primary goals </a:t>
            </a:r>
            <a:r>
              <a:rPr lang="en-US" sz="2400" dirty="0">
                <a:latin typeface="Roboto" panose="02000000000000000000" pitchFamily="2" charset="0"/>
                <a:ea typeface="Roboto" panose="02000000000000000000" pitchFamily="2" charset="0"/>
                <a:cs typeface="Roboto" panose="02000000000000000000" pitchFamily="2" charset="0"/>
              </a:rPr>
              <a:t>of </a:t>
            </a:r>
            <a:r>
              <a:rPr lang="en-US" sz="2400" i="1" dirty="0" err="1">
                <a:latin typeface="Roboto" panose="02000000000000000000" pitchFamily="2" charset="0"/>
                <a:ea typeface="Roboto" panose="02000000000000000000" pitchFamily="2" charset="0"/>
                <a:cs typeface="Roboto" panose="02000000000000000000" pitchFamily="2" charset="0"/>
              </a:rPr>
              <a:t>Pantalica</a:t>
            </a:r>
            <a:r>
              <a:rPr lang="en-US" sz="2400" i="1" dirty="0">
                <a:latin typeface="Roboto" panose="02000000000000000000" pitchFamily="2" charset="0"/>
                <a:ea typeface="Roboto" panose="02000000000000000000" pitchFamily="2" charset="0"/>
                <a:cs typeface="Roboto" panose="02000000000000000000" pitchFamily="2" charset="0"/>
              </a:rPr>
              <a:t> Terra Surti </a:t>
            </a:r>
            <a:r>
              <a:rPr lang="en-US" sz="2400" dirty="0">
                <a:latin typeface="Roboto" panose="02000000000000000000" pitchFamily="2" charset="0"/>
                <a:ea typeface="Roboto" panose="02000000000000000000" pitchFamily="2" charset="0"/>
                <a:cs typeface="Roboto" panose="02000000000000000000" pitchFamily="2" charset="0"/>
              </a:rPr>
              <a:t>are centered around the promotion of heritage preservation in the Sicilian region and the safeguarding of its cultural legacy through responsible tourism. The initiative aims to create a balance where visitors can experience the rich history and natural beauty of the area while ensuring these treasures are protected for future generations.</a:t>
            </a:r>
          </a:p>
          <a:p>
            <a:pPr algn="just">
              <a:lnSpc>
                <a:spcPct val="150000"/>
              </a:lnSpc>
            </a:pPr>
            <a:r>
              <a:rPr lang="en-US" sz="2400" dirty="0">
                <a:latin typeface="Roboto" panose="02000000000000000000" pitchFamily="2" charset="0"/>
                <a:ea typeface="Roboto" panose="02000000000000000000" pitchFamily="2" charset="0"/>
                <a:cs typeface="Roboto" panose="02000000000000000000" pitchFamily="2" charset="0"/>
              </a:rPr>
              <a:t>A </a:t>
            </a:r>
            <a:r>
              <a:rPr lang="en-US" sz="2400" b="1" dirty="0">
                <a:latin typeface="Roboto" panose="02000000000000000000" pitchFamily="2" charset="0"/>
                <a:ea typeface="Roboto" panose="02000000000000000000" pitchFamily="2" charset="0"/>
                <a:cs typeface="Roboto" panose="02000000000000000000" pitchFamily="2" charset="0"/>
              </a:rPr>
              <a:t>key focus </a:t>
            </a:r>
            <a:r>
              <a:rPr lang="en-US" sz="2400" dirty="0">
                <a:latin typeface="Roboto" panose="02000000000000000000" pitchFamily="2" charset="0"/>
                <a:ea typeface="Roboto" panose="02000000000000000000" pitchFamily="2" charset="0"/>
                <a:cs typeface="Roboto" panose="02000000000000000000" pitchFamily="2" charset="0"/>
              </a:rPr>
              <a:t>is the commitment to advancing environmental sustainability and preserving local culture. By emphasizing sustainable practices and supporting the continuation of local traditions, the project seeks to maintain the region’s unique cultural identity. </a:t>
            </a:r>
            <a:endParaRPr lang="en-US" sz="2299" dirty="0">
              <a:latin typeface="Roboto"/>
              <a:ea typeface="Roboto"/>
              <a:cs typeface="Roboto"/>
              <a:sym typeface="Roboto"/>
            </a:endParaRPr>
          </a:p>
        </p:txBody>
      </p:sp>
      <p:sp>
        <p:nvSpPr>
          <p:cNvPr id="112" name="Google Shape;112;p3"/>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2D922F44-1C44-FFD9-2934-48B73CEE98D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B1ACD488-7D73-186E-27E4-87EBF265012C}"/>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17A73C09-E977-6621-D1A2-6813C15B1671}"/>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5E2A4229-BBF8-56EB-023A-CAC38A9EBBE3}"/>
              </a:ext>
            </a:extLst>
          </p:cNvPr>
          <p:cNvSpPr txBox="1"/>
          <p:nvPr/>
        </p:nvSpPr>
        <p:spPr>
          <a:xfrm>
            <a:off x="1028700" y="2608221"/>
            <a:ext cx="16230600" cy="7021538"/>
          </a:xfrm>
          <a:prstGeom prst="rect">
            <a:avLst/>
          </a:prstGeom>
          <a:noFill/>
          <a:ln>
            <a:noFill/>
          </a:ln>
        </p:spPr>
        <p:txBody>
          <a:bodyPr spcFirstLastPara="1" wrap="square" lIns="0" tIns="0" rIns="0" bIns="0" anchor="t" anchorCtr="0">
            <a:spAutoFit/>
          </a:bodyPr>
          <a:lstStyle/>
          <a:p>
            <a:pPr marR="0" lvl="0" algn="ctr" rtl="0">
              <a:lnSpc>
                <a:spcPct val="140017"/>
              </a:lnSpc>
              <a:spcBef>
                <a:spcPts val="0"/>
              </a:spcBef>
              <a:spcAft>
                <a:spcPts val="0"/>
              </a:spcAft>
            </a:pPr>
            <a:r>
              <a:rPr lang="it-IT" sz="2400" b="1" i="0" u="none" strike="noStrike" cap="none" dirty="0">
                <a:solidFill>
                  <a:srgbClr val="000000"/>
                </a:solidFill>
                <a:latin typeface="Roboto"/>
                <a:ea typeface="Roboto"/>
                <a:cs typeface="Roboto"/>
                <a:sym typeface="Roboto"/>
              </a:rPr>
              <a:t>Sustainability Measures</a:t>
            </a:r>
          </a:p>
          <a:p>
            <a:pPr marL="342900" marR="0" lvl="0" indent="-342900" algn="just" rtl="0">
              <a:lnSpc>
                <a:spcPct val="140017"/>
              </a:lnSpc>
              <a:spcBef>
                <a:spcPts val="0"/>
              </a:spcBef>
              <a:spcAft>
                <a:spcPts val="0"/>
              </a:spcAft>
              <a:buFont typeface="Arial" panose="020B0604020202020204" pitchFamily="34" charset="0"/>
              <a:buChar char="•"/>
            </a:pPr>
            <a:r>
              <a:rPr lang="it-IT" sz="2400" b="1" i="0" u="none" strike="noStrike" cap="none" dirty="0">
                <a:solidFill>
                  <a:srgbClr val="000000"/>
                </a:solidFill>
                <a:latin typeface="Roboto"/>
                <a:ea typeface="Roboto"/>
                <a:cs typeface="Roboto"/>
                <a:sym typeface="Roboto"/>
              </a:rPr>
              <a:t>Cultural</a:t>
            </a:r>
            <a:r>
              <a:rPr lang="it-IT" sz="2400" b="0" i="0" u="none" strike="noStrike" cap="none" dirty="0">
                <a:solidFill>
                  <a:srgbClr val="000000"/>
                </a:solidFill>
                <a:latin typeface="Roboto"/>
                <a:ea typeface="Roboto"/>
                <a:cs typeface="Roboto"/>
                <a:sym typeface="Roboto"/>
              </a:rPr>
              <a:t>: </a:t>
            </a:r>
            <a:r>
              <a:rPr lang="it-IT" sz="2400" b="0" i="0" u="none" strike="noStrike" cap="none" dirty="0" err="1">
                <a:solidFill>
                  <a:srgbClr val="000000"/>
                </a:solidFill>
                <a:latin typeface="Roboto"/>
                <a:ea typeface="Roboto"/>
                <a:cs typeface="Roboto"/>
                <a:sym typeface="Roboto"/>
              </a:rPr>
              <a:t>guided</a:t>
            </a:r>
            <a:r>
              <a:rPr lang="it-IT" sz="2400" b="0" i="0" u="none" strike="noStrike" cap="none" dirty="0">
                <a:solidFill>
                  <a:srgbClr val="000000"/>
                </a:solidFill>
                <a:latin typeface="Roboto"/>
                <a:ea typeface="Roboto"/>
                <a:cs typeface="Roboto"/>
                <a:sym typeface="Roboto"/>
              </a:rPr>
              <a:t> tours </a:t>
            </a:r>
            <a:r>
              <a:rPr lang="it-IT" sz="2400" b="0" i="0" u="none" strike="noStrike" cap="none" dirty="0" err="1">
                <a:solidFill>
                  <a:srgbClr val="000000"/>
                </a:solidFill>
                <a:latin typeface="Roboto"/>
                <a:ea typeface="Roboto"/>
                <a:cs typeface="Roboto"/>
                <a:sym typeface="Roboto"/>
              </a:rPr>
              <a:t>promoting</a:t>
            </a:r>
            <a:r>
              <a:rPr lang="it-IT" sz="2400" b="0" i="0" u="none" strike="noStrike" cap="none" dirty="0">
                <a:solidFill>
                  <a:srgbClr val="000000"/>
                </a:solidFill>
                <a:latin typeface="Roboto"/>
                <a:ea typeface="Roboto"/>
                <a:cs typeface="Roboto"/>
                <a:sym typeface="Roboto"/>
              </a:rPr>
              <a:t> the cultural </a:t>
            </a:r>
            <a:r>
              <a:rPr lang="it-IT" sz="2400" b="0" i="0" u="none" strike="noStrike" cap="none" dirty="0" err="1">
                <a:solidFill>
                  <a:srgbClr val="000000"/>
                </a:solidFill>
                <a:latin typeface="Roboto"/>
                <a:ea typeface="Roboto"/>
                <a:cs typeface="Roboto"/>
                <a:sym typeface="Roboto"/>
              </a:rPr>
              <a:t>heritage</a:t>
            </a:r>
            <a:r>
              <a:rPr lang="it-IT" sz="2400" b="0" i="0" u="none" strike="noStrike" cap="none" dirty="0">
                <a:solidFill>
                  <a:srgbClr val="000000"/>
                </a:solidFill>
                <a:latin typeface="Roboto"/>
                <a:ea typeface="Roboto"/>
                <a:cs typeface="Roboto"/>
                <a:sym typeface="Roboto"/>
              </a:rPr>
              <a:t>, including the </a:t>
            </a:r>
            <a:r>
              <a:rPr lang="it-IT" sz="2400" b="0" i="0" u="none" strike="noStrike" cap="none" dirty="0" err="1">
                <a:solidFill>
                  <a:srgbClr val="000000"/>
                </a:solidFill>
                <a:latin typeface="Roboto"/>
                <a:ea typeface="Roboto"/>
                <a:cs typeface="Roboto"/>
                <a:sym typeface="Roboto"/>
              </a:rPr>
              <a:t>Pantalica</a:t>
            </a:r>
            <a:r>
              <a:rPr lang="it-IT" sz="2400" b="0" i="0" u="none" strike="noStrike" cap="none" dirty="0">
                <a:solidFill>
                  <a:srgbClr val="000000"/>
                </a:solidFill>
                <a:latin typeface="Roboto"/>
                <a:ea typeface="Roboto"/>
                <a:cs typeface="Roboto"/>
                <a:sym typeface="Roboto"/>
              </a:rPr>
              <a:t> </a:t>
            </a:r>
            <a:r>
              <a:rPr lang="it-IT" sz="2400" b="0" i="0" u="none" strike="noStrike" cap="none" dirty="0" err="1">
                <a:solidFill>
                  <a:srgbClr val="000000"/>
                </a:solidFill>
                <a:latin typeface="Roboto"/>
                <a:ea typeface="Roboto"/>
                <a:cs typeface="Roboto"/>
                <a:sym typeface="Roboto"/>
              </a:rPr>
              <a:t>necropolis</a:t>
            </a:r>
            <a:endParaRPr lang="it-IT" sz="2400" b="0" i="0" u="none" strike="noStrike" cap="none" dirty="0">
              <a:solidFill>
                <a:srgbClr val="000000"/>
              </a:solidFill>
              <a:latin typeface="Roboto"/>
              <a:ea typeface="Roboto"/>
              <a:cs typeface="Roboto"/>
              <a:sym typeface="Roboto"/>
            </a:endParaRPr>
          </a:p>
          <a:p>
            <a:pPr marL="342900" marR="0" lvl="0" indent="-342900" algn="just" rtl="0">
              <a:lnSpc>
                <a:spcPct val="140017"/>
              </a:lnSpc>
              <a:spcBef>
                <a:spcPts val="0"/>
              </a:spcBef>
              <a:spcAft>
                <a:spcPts val="0"/>
              </a:spcAft>
              <a:buFont typeface="Arial" panose="020B0604020202020204" pitchFamily="34" charset="0"/>
              <a:buChar char="•"/>
            </a:pPr>
            <a:r>
              <a:rPr lang="it-IT" sz="2400" b="1" dirty="0">
                <a:latin typeface="Roboto"/>
                <a:ea typeface="Roboto"/>
                <a:cs typeface="Roboto"/>
                <a:sym typeface="Roboto"/>
              </a:rPr>
              <a:t>Economic</a:t>
            </a:r>
            <a:r>
              <a:rPr lang="it-IT" sz="2400" dirty="0">
                <a:latin typeface="Roboto"/>
                <a:ea typeface="Roboto"/>
                <a:cs typeface="Roboto"/>
                <a:sym typeface="Roboto"/>
              </a:rPr>
              <a:t>: Supports local community by encouraging </a:t>
            </a:r>
            <a:r>
              <a:rPr lang="it-IT" sz="2400" dirty="0" err="1">
                <a:latin typeface="Roboto"/>
                <a:ea typeface="Roboto"/>
                <a:cs typeface="Roboto"/>
                <a:sym typeface="Roboto"/>
              </a:rPr>
              <a:t>tourism</a:t>
            </a:r>
            <a:endParaRPr lang="it-IT" sz="2400" dirty="0">
              <a:latin typeface="Roboto"/>
              <a:ea typeface="Roboto"/>
              <a:cs typeface="Roboto"/>
              <a:sym typeface="Roboto"/>
            </a:endParaRPr>
          </a:p>
          <a:p>
            <a:pPr marL="342900" marR="0" lvl="0" indent="-342900" algn="just" rtl="0">
              <a:lnSpc>
                <a:spcPct val="140017"/>
              </a:lnSpc>
              <a:spcBef>
                <a:spcPts val="0"/>
              </a:spcBef>
              <a:spcAft>
                <a:spcPts val="0"/>
              </a:spcAft>
              <a:buFont typeface="Arial" panose="020B0604020202020204" pitchFamily="34" charset="0"/>
              <a:buChar char="•"/>
            </a:pPr>
            <a:r>
              <a:rPr lang="it-IT" sz="2400" b="1" i="0" u="none" strike="noStrike" cap="none" dirty="0" err="1">
                <a:solidFill>
                  <a:srgbClr val="000000"/>
                </a:solidFill>
                <a:latin typeface="Roboto"/>
                <a:ea typeface="Roboto"/>
                <a:cs typeface="Roboto"/>
                <a:sym typeface="Roboto"/>
              </a:rPr>
              <a:t>Resourse</a:t>
            </a:r>
            <a:r>
              <a:rPr lang="it-IT" sz="2400" b="1" i="0" u="none" strike="noStrike" cap="none" dirty="0">
                <a:solidFill>
                  <a:srgbClr val="000000"/>
                </a:solidFill>
                <a:latin typeface="Roboto"/>
                <a:ea typeface="Roboto"/>
                <a:cs typeface="Roboto"/>
                <a:sym typeface="Roboto"/>
              </a:rPr>
              <a:t> </a:t>
            </a:r>
            <a:r>
              <a:rPr lang="it-IT" sz="2400" b="1" i="0" u="none" strike="noStrike" cap="none" dirty="0" err="1">
                <a:solidFill>
                  <a:srgbClr val="000000"/>
                </a:solidFill>
                <a:latin typeface="Roboto"/>
                <a:ea typeface="Roboto"/>
                <a:cs typeface="Roboto"/>
                <a:sym typeface="Roboto"/>
              </a:rPr>
              <a:t>Preservation</a:t>
            </a:r>
            <a:r>
              <a:rPr lang="it-IT" sz="2400" b="0" i="0" u="none" strike="noStrike" cap="none" dirty="0">
                <a:solidFill>
                  <a:srgbClr val="000000"/>
                </a:solidFill>
                <a:latin typeface="Roboto"/>
                <a:ea typeface="Roboto"/>
                <a:cs typeface="Roboto"/>
                <a:sym typeface="Roboto"/>
              </a:rPr>
              <a:t>: </a:t>
            </a:r>
            <a:r>
              <a:rPr lang="it-IT" sz="2400" b="0" i="0" u="none" strike="noStrike" cap="none" dirty="0" err="1">
                <a:solidFill>
                  <a:srgbClr val="000000"/>
                </a:solidFill>
                <a:latin typeface="Roboto"/>
                <a:ea typeface="Roboto"/>
                <a:cs typeface="Roboto"/>
                <a:sym typeface="Roboto"/>
              </a:rPr>
              <a:t>Minimised</a:t>
            </a:r>
            <a:r>
              <a:rPr lang="it-IT" sz="2400" b="0" i="0" u="none" strike="noStrike" cap="none" dirty="0">
                <a:solidFill>
                  <a:srgbClr val="000000"/>
                </a:solidFill>
                <a:latin typeface="Roboto"/>
                <a:ea typeface="Roboto"/>
                <a:cs typeface="Roboto"/>
                <a:sym typeface="Roboto"/>
              </a:rPr>
              <a:t> environmental impact, </a:t>
            </a:r>
            <a:r>
              <a:rPr lang="it-IT" sz="2400" b="0" i="0" u="none" strike="noStrike" cap="none" dirty="0" err="1">
                <a:solidFill>
                  <a:srgbClr val="000000"/>
                </a:solidFill>
                <a:latin typeface="Roboto"/>
                <a:ea typeface="Roboto"/>
                <a:cs typeface="Roboto"/>
                <a:sym typeface="Roboto"/>
              </a:rPr>
              <a:t>waste</a:t>
            </a:r>
            <a:r>
              <a:rPr lang="it-IT" sz="2400" b="0" i="0" u="none" strike="noStrike" cap="none" dirty="0">
                <a:solidFill>
                  <a:srgbClr val="000000"/>
                </a:solidFill>
                <a:latin typeface="Roboto"/>
                <a:ea typeface="Roboto"/>
                <a:cs typeface="Roboto"/>
                <a:sym typeface="Roboto"/>
              </a:rPr>
              <a:t> </a:t>
            </a:r>
            <a:r>
              <a:rPr lang="it-IT" sz="2400" b="0" i="0" u="none" strike="noStrike" cap="none" dirty="0" err="1">
                <a:solidFill>
                  <a:srgbClr val="000000"/>
                </a:solidFill>
                <a:latin typeface="Roboto"/>
                <a:ea typeface="Roboto"/>
                <a:cs typeface="Roboto"/>
                <a:sym typeface="Roboto"/>
              </a:rPr>
              <a:t>recycling</a:t>
            </a:r>
            <a:r>
              <a:rPr lang="it-IT" sz="2400" b="0" i="0" u="none" strike="noStrike" cap="none" dirty="0">
                <a:solidFill>
                  <a:srgbClr val="000000"/>
                </a:solidFill>
                <a:latin typeface="Roboto"/>
                <a:ea typeface="Roboto"/>
                <a:cs typeface="Roboto"/>
                <a:sym typeface="Roboto"/>
              </a:rPr>
              <a:t>, hand </a:t>
            </a:r>
            <a:r>
              <a:rPr lang="it-IT" sz="2400" b="0" i="0" u="none" strike="noStrike" cap="none" dirty="0" err="1">
                <a:solidFill>
                  <a:srgbClr val="000000"/>
                </a:solidFill>
                <a:latin typeface="Roboto"/>
                <a:ea typeface="Roboto"/>
                <a:cs typeface="Roboto"/>
                <a:sym typeface="Roboto"/>
              </a:rPr>
              <a:t>harvesting</a:t>
            </a:r>
            <a:endParaRPr lang="it-IT" sz="2400" b="0" i="0" u="none" strike="noStrike" cap="none" dirty="0">
              <a:solidFill>
                <a:srgbClr val="000000"/>
              </a:solidFill>
              <a:latin typeface="Roboto"/>
              <a:ea typeface="Roboto"/>
              <a:cs typeface="Roboto"/>
              <a:sym typeface="Roboto"/>
            </a:endParaRPr>
          </a:p>
          <a:p>
            <a:pPr marL="342900" marR="0" lvl="0" indent="-342900" algn="just" rtl="0">
              <a:lnSpc>
                <a:spcPct val="140017"/>
              </a:lnSpc>
              <a:spcBef>
                <a:spcPts val="0"/>
              </a:spcBef>
              <a:spcAft>
                <a:spcPts val="0"/>
              </a:spcAft>
              <a:buFont typeface="Arial" panose="020B0604020202020204" pitchFamily="34" charset="0"/>
              <a:buChar char="•"/>
            </a:pPr>
            <a:endParaRPr lang="it-IT" sz="2299" dirty="0">
              <a:latin typeface="Roboto"/>
              <a:ea typeface="Roboto"/>
              <a:cs typeface="Roboto"/>
              <a:sym typeface="Roboto"/>
            </a:endParaRPr>
          </a:p>
          <a:p>
            <a:pPr marL="342900" marR="0" lvl="0" indent="-342900" algn="just" rtl="0">
              <a:lnSpc>
                <a:spcPct val="140017"/>
              </a:lnSpc>
              <a:spcBef>
                <a:spcPts val="0"/>
              </a:spcBef>
              <a:spcAft>
                <a:spcPts val="0"/>
              </a:spcAft>
              <a:buFont typeface="Arial" panose="020B0604020202020204" pitchFamily="34" charset="0"/>
              <a:buChar char="•"/>
            </a:pPr>
            <a:endParaRPr lang="it-IT" sz="2299" dirty="0">
              <a:latin typeface="Roboto"/>
              <a:ea typeface="Roboto"/>
              <a:cs typeface="Roboto"/>
              <a:sym typeface="Roboto"/>
            </a:endParaRPr>
          </a:p>
          <a:p>
            <a:pPr marL="342900" marR="0" lvl="0" indent="-342900" rtl="0">
              <a:lnSpc>
                <a:spcPct val="140017"/>
              </a:lnSpc>
              <a:spcBef>
                <a:spcPts val="0"/>
              </a:spcBef>
              <a:spcAft>
                <a:spcPts val="0"/>
              </a:spcAft>
              <a:buFont typeface="Arial" panose="020B0604020202020204" pitchFamily="34" charset="0"/>
              <a:buChar char="•"/>
            </a:pPr>
            <a:r>
              <a:rPr lang="en-US" sz="2299" dirty="0">
                <a:latin typeface="Roboto"/>
                <a:ea typeface="Roboto"/>
                <a:cs typeface="Roboto"/>
                <a:sym typeface="Roboto"/>
              </a:rPr>
              <a:t>Media coverage:  </a:t>
            </a:r>
            <a:r>
              <a:rPr lang="en-US" sz="2299" dirty="0">
                <a:latin typeface="Roboto"/>
                <a:ea typeface="Roboto"/>
                <a:cs typeface="Roboto"/>
                <a:sym typeface="Roboto"/>
                <a:hlinkClick r:id="rId4"/>
              </a:rPr>
              <a:t>https://terrasurti.it/en/experience/</a:t>
            </a:r>
            <a:r>
              <a:rPr lang="en-US" sz="2299" dirty="0">
                <a:latin typeface="Roboto"/>
                <a:ea typeface="Roboto"/>
                <a:cs typeface="Roboto"/>
                <a:sym typeface="Roboto"/>
              </a:rPr>
              <a:t>  </a:t>
            </a:r>
          </a:p>
          <a:p>
            <a:pPr marL="342900" marR="0" lvl="0" indent="-342900" rtl="0">
              <a:lnSpc>
                <a:spcPct val="140017"/>
              </a:lnSpc>
              <a:spcBef>
                <a:spcPts val="0"/>
              </a:spcBef>
              <a:spcAft>
                <a:spcPts val="0"/>
              </a:spcAft>
              <a:buFont typeface="Arial" panose="020B0604020202020204" pitchFamily="34" charset="0"/>
              <a:buChar char="•"/>
            </a:pPr>
            <a:r>
              <a:rPr lang="en-US" sz="2299" dirty="0">
                <a:latin typeface="Roboto"/>
                <a:ea typeface="Roboto"/>
                <a:cs typeface="Roboto"/>
                <a:sym typeface="Roboto"/>
              </a:rPr>
              <a:t>Reports/Studies: </a:t>
            </a:r>
            <a:r>
              <a:rPr lang="en-US" sz="2299" dirty="0">
                <a:latin typeface="Roboto"/>
                <a:ea typeface="Roboto"/>
                <a:cs typeface="Roboto"/>
                <a:sym typeface="Roboto"/>
                <a:hlinkClick r:id="rId5"/>
              </a:rPr>
              <a:t>https://terra.regione.sicilia.it/lolio-terra-surti-produttori-per-passione-le-cultivar-della-valle-dellanapo-in-ogni-goccia/</a:t>
            </a:r>
            <a:r>
              <a:rPr lang="en-US" sz="2299" dirty="0">
                <a:latin typeface="Roboto"/>
                <a:ea typeface="Roboto"/>
                <a:cs typeface="Roboto"/>
                <a:sym typeface="Roboto"/>
              </a:rPr>
              <a:t> </a:t>
            </a:r>
          </a:p>
          <a:p>
            <a:pPr marL="342900" marR="0" lvl="0" indent="-342900" rtl="0">
              <a:lnSpc>
                <a:spcPct val="140017"/>
              </a:lnSpc>
              <a:spcBef>
                <a:spcPts val="0"/>
              </a:spcBef>
              <a:spcAft>
                <a:spcPts val="0"/>
              </a:spcAft>
              <a:buFont typeface="Arial" panose="020B0604020202020204" pitchFamily="34" charset="0"/>
              <a:buChar char="•"/>
            </a:pPr>
            <a:r>
              <a:rPr lang="en-US" sz="2299" dirty="0">
                <a:latin typeface="Roboto"/>
                <a:ea typeface="Roboto"/>
                <a:cs typeface="Roboto"/>
                <a:sym typeface="Roboto"/>
              </a:rPr>
              <a:t>Testimonials: </a:t>
            </a:r>
            <a:r>
              <a:rPr lang="en-US" sz="2299" dirty="0">
                <a:latin typeface="Roboto"/>
                <a:ea typeface="Roboto"/>
                <a:cs typeface="Roboto"/>
                <a:sym typeface="Roboto"/>
                <a:hlinkClick r:id="rId6"/>
              </a:rPr>
              <a:t>https://www.tripadvisor.it/Attraction_Review-g1213219-d25339325-Reviews-Terra_Surti-Sortino_Province_of_Syracuse_Sicily.html</a:t>
            </a:r>
            <a:r>
              <a:rPr lang="en-US" sz="2299" dirty="0">
                <a:latin typeface="Roboto"/>
                <a:ea typeface="Roboto"/>
                <a:cs typeface="Roboto"/>
                <a:sym typeface="Roboto"/>
              </a:rPr>
              <a:t> </a:t>
            </a:r>
          </a:p>
          <a:p>
            <a:pPr marL="342900" marR="0" lvl="0" indent="-342900" algn="just" rtl="0">
              <a:lnSpc>
                <a:spcPct val="140017"/>
              </a:lnSpc>
              <a:spcBef>
                <a:spcPts val="0"/>
              </a:spcBef>
              <a:spcAft>
                <a:spcPts val="0"/>
              </a:spcAft>
              <a:buFont typeface="Arial" panose="020B0604020202020204" pitchFamily="34" charset="0"/>
              <a:buChar char="•"/>
            </a:pPr>
            <a:endParaRPr lang="it-IT" sz="2299" dirty="0">
              <a:latin typeface="Roboto"/>
              <a:ea typeface="Roboto"/>
              <a:cs typeface="Roboto"/>
              <a:sym typeface="Roboto"/>
            </a:endParaRPr>
          </a:p>
          <a:p>
            <a:pPr marL="342900" marR="0" lvl="0" indent="-342900" algn="just" rtl="0">
              <a:lnSpc>
                <a:spcPct val="140017"/>
              </a:lnSpc>
              <a:spcBef>
                <a:spcPts val="0"/>
              </a:spcBef>
              <a:spcAft>
                <a:spcPts val="0"/>
              </a:spcAft>
              <a:buFont typeface="Arial" panose="020B0604020202020204" pitchFamily="34" charset="0"/>
              <a:buChar char="•"/>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E2FC0ABE-13EC-8C79-1A3D-D7E8938D57B6}"/>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Key </a:t>
            </a:r>
            <a:r>
              <a:rPr lang="en-US" sz="7000" b="1" i="0" u="none" strike="noStrike" cap="none" dirty="0" err="1">
                <a:solidFill>
                  <a:srgbClr val="6550A3"/>
                </a:solidFill>
                <a:latin typeface="Roboto"/>
                <a:ea typeface="Roboto"/>
                <a:cs typeface="Roboto"/>
                <a:sym typeface="Roboto"/>
              </a:rPr>
              <a:t>Conclusions&amp;Takeaways</a:t>
            </a:r>
            <a:endParaRPr dirty="0"/>
          </a:p>
        </p:txBody>
      </p:sp>
      <p:sp>
        <p:nvSpPr>
          <p:cNvPr id="113" name="Google Shape;113;p3">
            <a:extLst>
              <a:ext uri="{FF2B5EF4-FFF2-40B4-BE49-F238E27FC236}">
                <a16:creationId xmlns:a16="http://schemas.microsoft.com/office/drawing/2014/main" id="{55BC7190-20BF-9981-751F-AF6ACAE03440}"/>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7">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932AC311-5D77-2B04-A143-571C85F1A75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8">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75321FC4-EE3B-FECC-36A9-8FE5C74CE049}"/>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97103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129"/>
        <p:cNvGrpSpPr/>
        <p:nvPr/>
      </p:nvGrpSpPr>
      <p:grpSpPr>
        <a:xfrm>
          <a:off x="0" y="0"/>
          <a:ext cx="0" cy="0"/>
          <a:chOff x="0" y="0"/>
          <a:chExt cx="0" cy="0"/>
        </a:xfrm>
      </p:grpSpPr>
      <p:sp>
        <p:nvSpPr>
          <p:cNvPr id="130" name="Google Shape;130;p5"/>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31" name="Google Shape;131;p5"/>
          <p:cNvSpPr txBox="1"/>
          <p:nvPr/>
        </p:nvSpPr>
        <p:spPr>
          <a:xfrm>
            <a:off x="3566240" y="3907425"/>
            <a:ext cx="11155519" cy="2406650"/>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None/>
            </a:pPr>
            <a:r>
              <a:rPr lang="en-US" sz="13999" b="1" i="0" u="none" strike="noStrike" cap="none">
                <a:solidFill>
                  <a:srgbClr val="6550A3"/>
                </a:solidFill>
                <a:latin typeface="Roboto"/>
                <a:ea typeface="Roboto"/>
                <a:cs typeface="Roboto"/>
                <a:sym typeface="Roboto"/>
              </a:rPr>
              <a:t>Thank You !</a:t>
            </a:r>
            <a:endParaRPr/>
          </a:p>
        </p:txBody>
      </p:sp>
      <p:sp>
        <p:nvSpPr>
          <p:cNvPr id="132" name="Google Shape;132;p5"/>
          <p:cNvSpPr/>
          <p:nvPr/>
        </p:nvSpPr>
        <p:spPr>
          <a:xfrm>
            <a:off x="5770504" y="1860267"/>
            <a:ext cx="6254426" cy="1120196"/>
          </a:xfrm>
          <a:custGeom>
            <a:avLst/>
            <a:gdLst/>
            <a:ahLst/>
            <a:cxnLst/>
            <a:rect l="l" t="t" r="r" b="b"/>
            <a:pathLst>
              <a:path w="6254426" h="1120196" extrusionOk="0">
                <a:moveTo>
                  <a:pt x="0" y="0"/>
                </a:moveTo>
                <a:lnTo>
                  <a:pt x="6254426" y="0"/>
                </a:lnTo>
                <a:lnTo>
                  <a:pt x="6254426" y="1120196"/>
                </a:lnTo>
                <a:lnTo>
                  <a:pt x="0" y="1120196"/>
                </a:lnTo>
                <a:lnTo>
                  <a:pt x="0" y="0"/>
                </a:lnTo>
                <a:close/>
              </a:path>
            </a:pathLst>
          </a:custGeom>
          <a:blipFill rotWithShape="1">
            <a:blip r:embed="rId4">
              <a:alphaModFix/>
            </a:blip>
            <a:stretch>
              <a:fillRect/>
            </a:stretch>
          </a:blipFill>
          <a:ln>
            <a:noFill/>
          </a:ln>
        </p:spPr>
        <p:txBody>
          <a:bodyPr/>
          <a:lstStyle/>
          <a:p>
            <a:endParaRPr lang="en-US"/>
          </a:p>
        </p:txBody>
      </p:sp>
      <p:sp>
        <p:nvSpPr>
          <p:cNvPr id="133" name="Google Shape;133;p5"/>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5">
              <a:alphaModFix/>
            </a:blip>
            <a:stretch>
              <a:fillRect t="-42947"/>
            </a:stretch>
          </a:blipFill>
          <a:ln>
            <a:noFill/>
          </a:ln>
        </p:spPr>
        <p:txBody>
          <a:bodyPr/>
          <a:lstStyle/>
          <a:p>
            <a:endParaRPr lang="en-US"/>
          </a:p>
        </p:txBody>
      </p:sp>
      <p:sp>
        <p:nvSpPr>
          <p:cNvPr id="134" name="Google Shape;134;p5"/>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6">
              <a:alphaModFix/>
            </a:blip>
            <a:stretch>
              <a:fillRect/>
            </a:stretch>
          </a:blipFill>
          <a:ln>
            <a:noFill/>
          </a:ln>
        </p:spPr>
        <p:txBody>
          <a:bodyPr/>
          <a:lstStyle/>
          <a:p>
            <a:endParaRPr lang="en-US"/>
          </a:p>
        </p:txBody>
      </p:sp>
      <p:sp>
        <p:nvSpPr>
          <p:cNvPr id="135" name="Google Shape;135;p5"/>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4C3A954-8BB9-A25C-3A6D-2F5E0CB7DD76}"/>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FFAEC625-760B-D99A-0431-61089F080AE9}"/>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DD32A554-43B1-7733-8E87-D52102B8653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3FF3B246-6EE1-E498-BF8F-16375DB81716}"/>
              </a:ext>
            </a:extLst>
          </p:cNvPr>
          <p:cNvSpPr txBox="1"/>
          <p:nvPr/>
        </p:nvSpPr>
        <p:spPr>
          <a:xfrm>
            <a:off x="1424293" y="3444504"/>
            <a:ext cx="15634830" cy="2769989"/>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endParaRPr lang="en-US" sz="2400" dirty="0">
              <a:latin typeface="Roboto" panose="02000000000000000000" pitchFamily="2" charset="0"/>
              <a:ea typeface="Roboto" panose="02000000000000000000" pitchFamily="2" charset="0"/>
              <a:cs typeface="Roboto" panose="02000000000000000000" pitchFamily="2" charset="0"/>
              <a:sym typeface="Roboto"/>
            </a:endParaRPr>
          </a:p>
          <a:p>
            <a:pPr algn="just">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The initiative, founded by </a:t>
            </a:r>
            <a:r>
              <a:rPr lang="en-US" sz="2400" i="1" dirty="0">
                <a:latin typeface="Roboto" panose="02000000000000000000" pitchFamily="2" charset="0"/>
                <a:ea typeface="Roboto" panose="02000000000000000000" pitchFamily="2" charset="0"/>
                <a:cs typeface="Roboto" panose="02000000000000000000" pitchFamily="2" charset="0"/>
              </a:rPr>
              <a:t>TERRA SURTI </a:t>
            </a:r>
            <a:r>
              <a:rPr lang="en-US" sz="2400" i="1" dirty="0" err="1">
                <a:latin typeface="Roboto" panose="02000000000000000000" pitchFamily="2" charset="0"/>
                <a:ea typeface="Roboto" panose="02000000000000000000" pitchFamily="2" charset="0"/>
                <a:cs typeface="Roboto" panose="02000000000000000000" pitchFamily="2" charset="0"/>
              </a:rPr>
              <a:t>m&amp;b</a:t>
            </a:r>
            <a:r>
              <a:rPr lang="en-US" sz="2400" i="1" dirty="0">
                <a:latin typeface="Roboto" panose="02000000000000000000" pitchFamily="2" charset="0"/>
                <a:ea typeface="Roboto" panose="02000000000000000000" pitchFamily="2" charset="0"/>
                <a:cs typeface="Roboto" panose="02000000000000000000" pitchFamily="2" charset="0"/>
              </a:rPr>
              <a:t> </a:t>
            </a:r>
            <a:r>
              <a:rPr lang="en-US" sz="2400" i="1" dirty="0" err="1">
                <a:latin typeface="Roboto" panose="02000000000000000000" pitchFamily="2" charset="0"/>
                <a:ea typeface="Roboto" panose="02000000000000000000" pitchFamily="2" charset="0"/>
                <a:cs typeface="Roboto" panose="02000000000000000000" pitchFamily="2" charset="0"/>
              </a:rPr>
              <a:t>Agr</a:t>
            </a:r>
            <a:r>
              <a:rPr lang="en-US" sz="2400" i="1" dirty="0">
                <a:latin typeface="Roboto" panose="02000000000000000000" pitchFamily="2" charset="0"/>
                <a:ea typeface="Roboto" panose="02000000000000000000" pitchFamily="2" charset="0"/>
                <a:cs typeface="Roboto" panose="02000000000000000000" pitchFamily="2" charset="0"/>
              </a:rPr>
              <a:t>. </a:t>
            </a:r>
            <a:r>
              <a:rPr lang="en-US" sz="2400" i="1" dirty="0" err="1">
                <a:latin typeface="Roboto" panose="02000000000000000000" pitchFamily="2" charset="0"/>
                <a:ea typeface="Roboto" panose="02000000000000000000" pitchFamily="2" charset="0"/>
                <a:cs typeface="Roboto" panose="02000000000000000000" pitchFamily="2" charset="0"/>
              </a:rPr>
              <a:t>S.r.l</a:t>
            </a:r>
            <a:r>
              <a:rPr lang="en-US" sz="2400" i="1" dirty="0">
                <a:latin typeface="Roboto" panose="02000000000000000000" pitchFamily="2" charset="0"/>
                <a:ea typeface="Roboto" panose="02000000000000000000" pitchFamily="2" charset="0"/>
                <a:cs typeface="Roboto" panose="02000000000000000000" pitchFamily="2" charset="0"/>
              </a:rPr>
              <a:t>., </a:t>
            </a:r>
            <a:r>
              <a:rPr lang="en-US" sz="2400" dirty="0">
                <a:latin typeface="Roboto" panose="02000000000000000000" pitchFamily="2" charset="0"/>
                <a:ea typeface="Roboto" panose="02000000000000000000" pitchFamily="2" charset="0"/>
                <a:cs typeface="Roboto" panose="02000000000000000000" pitchFamily="2" charset="0"/>
              </a:rPr>
              <a:t>has deep roots in the Sicilian territory, dating back to 1947. Since its inception, it has been a steady force for positive change, continuously contributing to the local community and the region’s development. The impact of this initiative has been far-reaching, helping to shape the area in ways that reflect its commitment to sustainable practices and cultural preservation. </a:t>
            </a:r>
          </a:p>
        </p:txBody>
      </p:sp>
      <p:sp>
        <p:nvSpPr>
          <p:cNvPr id="112" name="Google Shape;112;p3">
            <a:extLst>
              <a:ext uri="{FF2B5EF4-FFF2-40B4-BE49-F238E27FC236}">
                <a16:creationId xmlns:a16="http://schemas.microsoft.com/office/drawing/2014/main" id="{F7F426D9-9BD2-C47F-03DF-7FE156C2BF20}"/>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a:extLst>
              <a:ext uri="{FF2B5EF4-FFF2-40B4-BE49-F238E27FC236}">
                <a16:creationId xmlns:a16="http://schemas.microsoft.com/office/drawing/2014/main" id="{65861430-1AD4-A241-6474-0B2E22134FE4}"/>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7D0D8209-8B7E-925F-8052-F462BB818E1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D5BD92FF-97A3-EA6F-F760-A3B1F4471208}"/>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301664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62085AE3-6778-D26B-7339-3FDC35B7E3A0}"/>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9AC704B3-3B61-C922-40A9-1599FEC89F1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A1066CE0-B83D-2CCD-A61C-0F2E5374D64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2" name="Google Shape;112;p3">
            <a:extLst>
              <a:ext uri="{FF2B5EF4-FFF2-40B4-BE49-F238E27FC236}">
                <a16:creationId xmlns:a16="http://schemas.microsoft.com/office/drawing/2014/main" id="{AEADFA0B-0FFB-72A1-D875-3B21BD717638}"/>
              </a:ext>
            </a:extLst>
          </p:cNvPr>
          <p:cNvSpPr txBox="1"/>
          <p:nvPr/>
        </p:nvSpPr>
        <p:spPr>
          <a:xfrm>
            <a:off x="862445" y="332495"/>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D8B8EB14-00FA-95F8-7CEC-A418D72BFEF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CBF02356-AACC-49DE-4283-6BC8DE8D63B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CFC3C789-EEE6-EFD9-FF6A-C8AB7D303933}"/>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grpSp>
        <p:nvGrpSpPr>
          <p:cNvPr id="2" name="Google Shape;183;p25">
            <a:extLst>
              <a:ext uri="{FF2B5EF4-FFF2-40B4-BE49-F238E27FC236}">
                <a16:creationId xmlns:a16="http://schemas.microsoft.com/office/drawing/2014/main" id="{ED5C7AEE-8464-F715-8F09-DFABBA88C5B4}"/>
              </a:ext>
            </a:extLst>
          </p:cNvPr>
          <p:cNvGrpSpPr/>
          <p:nvPr/>
        </p:nvGrpSpPr>
        <p:grpSpPr>
          <a:xfrm>
            <a:off x="374073" y="2139086"/>
            <a:ext cx="17470254" cy="5916640"/>
            <a:chOff x="7608" y="1636663"/>
            <a:chExt cx="9565909" cy="3512887"/>
          </a:xfrm>
        </p:grpSpPr>
        <p:sp>
          <p:nvSpPr>
            <p:cNvPr id="3" name="Google Shape;184;p25">
              <a:extLst>
                <a:ext uri="{FF2B5EF4-FFF2-40B4-BE49-F238E27FC236}">
                  <a16:creationId xmlns:a16="http://schemas.microsoft.com/office/drawing/2014/main" id="{9F6571C6-C89A-4347-3C5D-FF627C9A8DF9}"/>
                </a:ext>
              </a:extLst>
            </p:cNvPr>
            <p:cNvSpPr/>
            <p:nvPr/>
          </p:nvSpPr>
          <p:spPr>
            <a:xfrm>
              <a:off x="7608" y="1636663"/>
              <a:ext cx="2916435" cy="1039641"/>
            </a:xfrm>
            <a:prstGeom prst="rect">
              <a:avLst/>
            </a:prstGeom>
            <a:solidFill>
              <a:srgbClr val="89BE93"/>
            </a:solidFill>
            <a:ln w="25400" cap="flat" cmpd="sng">
              <a:solidFill>
                <a:srgbClr val="89B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85;p25">
              <a:extLst>
                <a:ext uri="{FF2B5EF4-FFF2-40B4-BE49-F238E27FC236}">
                  <a16:creationId xmlns:a16="http://schemas.microsoft.com/office/drawing/2014/main" id="{2398EF84-ACBD-DDD3-6A44-C71A297A921F}"/>
                </a:ext>
              </a:extLst>
            </p:cNvPr>
            <p:cNvSpPr txBox="1"/>
            <p:nvPr/>
          </p:nvSpPr>
          <p:spPr>
            <a:xfrm>
              <a:off x="7608"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dirty="0">
                  <a:solidFill>
                    <a:schemeClr val="lt1"/>
                  </a:solidFill>
                  <a:latin typeface="Roboto" panose="02000000000000000000" pitchFamily="2" charset="0"/>
                  <a:ea typeface="Roboto" panose="02000000000000000000" pitchFamily="2" charset="0"/>
                  <a:cs typeface="Roboto" panose="02000000000000000000" pitchFamily="2" charset="0"/>
                </a:rPr>
                <a:t>Sensory experience</a:t>
              </a:r>
              <a:endParaRPr sz="2400" b="1" dirty="0">
                <a:solidFill>
                  <a:schemeClr val="lt1"/>
                </a:solidFill>
                <a:latin typeface="Roboto" panose="02000000000000000000" pitchFamily="2" charset="0"/>
                <a:ea typeface="Roboto" panose="02000000000000000000" pitchFamily="2" charset="0"/>
                <a:cs typeface="Roboto" panose="02000000000000000000" pitchFamily="2" charset="0"/>
              </a:endParaRPr>
            </a:p>
          </p:txBody>
        </p:sp>
        <p:sp>
          <p:nvSpPr>
            <p:cNvPr id="5" name="Google Shape;186;p25">
              <a:extLst>
                <a:ext uri="{FF2B5EF4-FFF2-40B4-BE49-F238E27FC236}">
                  <a16:creationId xmlns:a16="http://schemas.microsoft.com/office/drawing/2014/main" id="{A361908A-1A60-3626-B384-65FED61E8DA5}"/>
                </a:ext>
              </a:extLst>
            </p:cNvPr>
            <p:cNvSpPr/>
            <p:nvPr/>
          </p:nvSpPr>
          <p:spPr>
            <a:xfrm>
              <a:off x="7608" y="2676305"/>
              <a:ext cx="2916435" cy="2473245"/>
            </a:xfrm>
            <a:prstGeom prst="rect">
              <a:avLst/>
            </a:prstGeom>
            <a:noFill/>
            <a:ln w="25400" cap="flat" cmpd="sng">
              <a:solidFill>
                <a:srgbClr val="89BE9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7;p25">
              <a:extLst>
                <a:ext uri="{FF2B5EF4-FFF2-40B4-BE49-F238E27FC236}">
                  <a16:creationId xmlns:a16="http://schemas.microsoft.com/office/drawing/2014/main" id="{D36CF01B-9EFD-2B4A-2788-D657B08115A8}"/>
                </a:ext>
              </a:extLst>
            </p:cNvPr>
            <p:cNvSpPr txBox="1"/>
            <p:nvPr/>
          </p:nvSpPr>
          <p:spPr>
            <a:xfrm>
              <a:off x="7608" y="2676305"/>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Guests can take part in the olive harvest using traditional tools or, if they prefer, assist in the harvesting. Visit to the mill and its processing machinery, active participation to the </a:t>
              </a:r>
              <a:r>
                <a:rPr lang="en-US" sz="2400" b="0" i="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extravirgin</a:t>
              </a: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olive oil production stages.</a:t>
              </a: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7" name="Google Shape;188;p25">
              <a:extLst>
                <a:ext uri="{FF2B5EF4-FFF2-40B4-BE49-F238E27FC236}">
                  <a16:creationId xmlns:a16="http://schemas.microsoft.com/office/drawing/2014/main" id="{4832204F-E141-EEF7-B5B4-97FCAD2B60A6}"/>
                </a:ext>
              </a:extLst>
            </p:cNvPr>
            <p:cNvSpPr/>
            <p:nvPr/>
          </p:nvSpPr>
          <p:spPr>
            <a:xfrm>
              <a:off x="3332345" y="1636663"/>
              <a:ext cx="2916435" cy="1039641"/>
            </a:xfrm>
            <a:prstGeom prst="rect">
              <a:avLst/>
            </a:prstGeom>
            <a:solidFill>
              <a:srgbClr val="00507A"/>
            </a:solidFill>
            <a:ln w="25400" cap="flat" cmpd="sng">
              <a:solidFill>
                <a:srgbClr val="0050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9;p25">
              <a:extLst>
                <a:ext uri="{FF2B5EF4-FFF2-40B4-BE49-F238E27FC236}">
                  <a16:creationId xmlns:a16="http://schemas.microsoft.com/office/drawing/2014/main" id="{F12F4B65-FE19-C29E-9A05-FBCA285764DE}"/>
                </a:ext>
              </a:extLst>
            </p:cNvPr>
            <p:cNvSpPr txBox="1"/>
            <p:nvPr/>
          </p:nvSpPr>
          <p:spPr>
            <a:xfrm>
              <a:off x="3332345"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it-IT"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Workshop</a:t>
              </a:r>
              <a:endParaRPr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9" name="Google Shape;190;p25">
              <a:extLst>
                <a:ext uri="{FF2B5EF4-FFF2-40B4-BE49-F238E27FC236}">
                  <a16:creationId xmlns:a16="http://schemas.microsoft.com/office/drawing/2014/main" id="{72431B3D-2E75-6667-03C9-83947F51F3B6}"/>
                </a:ext>
              </a:extLst>
            </p:cNvPr>
            <p:cNvSpPr/>
            <p:nvPr/>
          </p:nvSpPr>
          <p:spPr>
            <a:xfrm>
              <a:off x="3332345" y="2676305"/>
              <a:ext cx="2916435" cy="2473245"/>
            </a:xfrm>
            <a:prstGeom prst="rect">
              <a:avLst/>
            </a:prstGeom>
            <a:noFill/>
            <a:ln w="25400" cap="flat" cmpd="sng">
              <a:solidFill>
                <a:srgbClr val="00507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1;p25">
              <a:extLst>
                <a:ext uri="{FF2B5EF4-FFF2-40B4-BE49-F238E27FC236}">
                  <a16:creationId xmlns:a16="http://schemas.microsoft.com/office/drawing/2014/main" id="{21EB63CE-170C-5C32-A9D9-0B8301546B3A}"/>
                </a:ext>
              </a:extLst>
            </p:cNvPr>
            <p:cNvSpPr txBox="1"/>
            <p:nvPr/>
          </p:nvSpPr>
          <p:spPr>
            <a:xfrm>
              <a:off x="3319304" y="2676304"/>
              <a:ext cx="2916435" cy="2473245"/>
            </a:xfrm>
            <a:prstGeom prst="rect">
              <a:avLst/>
            </a:prstGeom>
            <a:noFill/>
            <a:ln>
              <a:noFill/>
            </a:ln>
          </p:spPr>
          <p:txBody>
            <a:bodyPr spcFirstLastPara="1" wrap="square" lIns="90675" tIns="90675" rIns="120900" bIns="136000" anchor="t" anchorCtr="0">
              <a:noAutofit/>
            </a:bodyPr>
            <a:lstStyle/>
            <a:p>
              <a:pPr algn="just">
                <a:lnSpc>
                  <a:spcPct val="150000"/>
                </a:lnSpc>
                <a:spcAft>
                  <a:spcPts val="1500"/>
                </a:spcAft>
                <a:buNone/>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The historical Marietta workshop, known as </a:t>
              </a:r>
              <a:r>
                <a:rPr lang="en-US" sz="2400" i="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putia</a:t>
              </a:r>
              <a:r>
                <a:rPr lang="en-US" sz="2400" i="1" dirty="0">
                  <a:solidFill>
                    <a:srgbClr val="000000"/>
                  </a:solidFill>
                  <a:effectLst/>
                  <a:latin typeface="Roboto" panose="02000000000000000000" pitchFamily="2" charset="0"/>
                  <a:ea typeface="Roboto" panose="02000000000000000000" pitchFamily="2" charset="0"/>
                  <a:cs typeface="Roboto" panose="02000000000000000000" pitchFamily="2" charset="0"/>
                </a:rPr>
                <a:t> da </a:t>
              </a:r>
              <a:r>
                <a:rPr lang="en-US" sz="2400" i="1"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mbrocia</a:t>
              </a:r>
              <a:r>
                <a:rPr lang="en-US" sz="2400" i="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has now been reopened, unchanged in the atmosphere and enriched with ancient tools of agricultural practices for a real dive into the past.</a:t>
              </a:r>
            </a:p>
          </p:txBody>
        </p:sp>
        <p:sp>
          <p:nvSpPr>
            <p:cNvPr id="11" name="Google Shape;192;p25">
              <a:extLst>
                <a:ext uri="{FF2B5EF4-FFF2-40B4-BE49-F238E27FC236}">
                  <a16:creationId xmlns:a16="http://schemas.microsoft.com/office/drawing/2014/main" id="{0A63B689-6D50-1D91-8CB4-6507348CCCEC}"/>
                </a:ext>
              </a:extLst>
            </p:cNvPr>
            <p:cNvSpPr/>
            <p:nvPr/>
          </p:nvSpPr>
          <p:spPr>
            <a:xfrm>
              <a:off x="6657082" y="1636663"/>
              <a:ext cx="2916435" cy="1039641"/>
            </a:xfrm>
            <a:prstGeom prst="rect">
              <a:avLst/>
            </a:prstGeom>
            <a:solidFill>
              <a:srgbClr val="8A3219"/>
            </a:solidFill>
            <a:ln w="25400" cap="flat" cmpd="sng">
              <a:solidFill>
                <a:srgbClr val="8A32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p25">
              <a:extLst>
                <a:ext uri="{FF2B5EF4-FFF2-40B4-BE49-F238E27FC236}">
                  <a16:creationId xmlns:a16="http://schemas.microsoft.com/office/drawing/2014/main" id="{A86D2DFA-6ABB-843B-4962-65D744F12105}"/>
                </a:ext>
              </a:extLst>
            </p:cNvPr>
            <p:cNvSpPr txBox="1"/>
            <p:nvPr/>
          </p:nvSpPr>
          <p:spPr>
            <a:xfrm>
              <a:off x="6657082"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Guided tours </a:t>
              </a:r>
              <a:endParaRPr sz="24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3" name="Google Shape;194;p25">
              <a:extLst>
                <a:ext uri="{FF2B5EF4-FFF2-40B4-BE49-F238E27FC236}">
                  <a16:creationId xmlns:a16="http://schemas.microsoft.com/office/drawing/2014/main" id="{48EFB47D-0AA9-85BD-922E-A802AE92E059}"/>
                </a:ext>
              </a:extLst>
            </p:cNvPr>
            <p:cNvSpPr/>
            <p:nvPr/>
          </p:nvSpPr>
          <p:spPr>
            <a:xfrm>
              <a:off x="6657082" y="2676305"/>
              <a:ext cx="2916435" cy="2473245"/>
            </a:xfrm>
            <a:prstGeom prst="rect">
              <a:avLst/>
            </a:prstGeom>
            <a:noFill/>
            <a:ln w="25400" cap="flat" cmpd="sng">
              <a:solidFill>
                <a:srgbClr val="8A321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5;p25">
              <a:extLst>
                <a:ext uri="{FF2B5EF4-FFF2-40B4-BE49-F238E27FC236}">
                  <a16:creationId xmlns:a16="http://schemas.microsoft.com/office/drawing/2014/main" id="{F3EF6DAC-2B9F-8149-FC0D-E6CDF95683F1}"/>
                </a:ext>
              </a:extLst>
            </p:cNvPr>
            <p:cNvSpPr txBox="1"/>
            <p:nvPr/>
          </p:nvSpPr>
          <p:spPr>
            <a:xfrm>
              <a:off x="6657082" y="2676305"/>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Guided tour with a qualified guide to discover the largest prehistoric necropolis in Europe, within the Nature Reserve </a:t>
              </a:r>
              <a:r>
                <a:rPr lang="en-US" sz="2400" b="0" i="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characterised</a:t>
              </a: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 by an extraordinary canyon crossed by a stream.</a:t>
              </a:r>
              <a:endParaRPr lang="en-US" sz="2400" dirty="0">
                <a:latin typeface="Roboto" panose="02000000000000000000" pitchFamily="2" charset="0"/>
                <a:ea typeface="Roboto" panose="02000000000000000000" pitchFamily="2" charset="0"/>
                <a:cs typeface="Roboto" panose="02000000000000000000" pitchFamily="2" charset="0"/>
              </a:endParaRPr>
            </a:p>
          </p:txBody>
        </p:sp>
      </p:grpSp>
      <p:sp>
        <p:nvSpPr>
          <p:cNvPr id="15" name="CasellaDiTesto 14">
            <a:extLst>
              <a:ext uri="{FF2B5EF4-FFF2-40B4-BE49-F238E27FC236}">
                <a16:creationId xmlns:a16="http://schemas.microsoft.com/office/drawing/2014/main" id="{A6E4AE16-BA7A-657E-B9F4-1E14DE5A63FB}"/>
              </a:ext>
            </a:extLst>
          </p:cNvPr>
          <p:cNvSpPr txBox="1"/>
          <p:nvPr/>
        </p:nvSpPr>
        <p:spPr>
          <a:xfrm>
            <a:off x="7373962" y="1433238"/>
            <a:ext cx="2810385" cy="461665"/>
          </a:xfrm>
          <a:prstGeom prst="rect">
            <a:avLst/>
          </a:prstGeom>
          <a:noFill/>
        </p:spPr>
        <p:txBody>
          <a:bodyPr wrap="none" rtlCol="0">
            <a:spAutoFit/>
          </a:bodyPr>
          <a:lstStyle/>
          <a:p>
            <a:r>
              <a:rPr lang="it-IT" sz="2400" b="1" dirty="0">
                <a:latin typeface="Roboto" panose="02000000000000000000" pitchFamily="2" charset="0"/>
                <a:ea typeface="Roboto" panose="02000000000000000000" pitchFamily="2" charset="0"/>
                <a:cs typeface="Roboto" panose="02000000000000000000" pitchFamily="2" charset="0"/>
              </a:rPr>
              <a:t>Activities involved:</a:t>
            </a:r>
          </a:p>
        </p:txBody>
      </p:sp>
    </p:spTree>
    <p:extLst>
      <p:ext uri="{BB962C8B-B14F-4D97-AF65-F5344CB8AC3E}">
        <p14:creationId xmlns:p14="http://schemas.microsoft.com/office/powerpoint/2010/main" val="228757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7F19F1F1-C7F2-44DC-308F-9D109E5189F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D2CCDBC4-8D84-AB4D-6701-F56BDC0C7335}"/>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E4E226B3-BDDF-B662-5D53-AA82F56A309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E8A82653-CFB7-1844-866D-8D1D589BCACE}"/>
              </a:ext>
            </a:extLst>
          </p:cNvPr>
          <p:cNvSpPr txBox="1"/>
          <p:nvPr/>
        </p:nvSpPr>
        <p:spPr>
          <a:xfrm>
            <a:off x="1028700" y="3050500"/>
            <a:ext cx="16230600" cy="3877985"/>
          </a:xfrm>
          <a:prstGeom prst="rect">
            <a:avLst/>
          </a:prstGeom>
          <a:noFill/>
          <a:ln>
            <a:noFill/>
          </a:ln>
        </p:spPr>
        <p:txBody>
          <a:bodyPr spcFirstLastPara="1" wrap="square" lIns="0" tIns="0" rIns="0" bIns="0" anchor="t" anchorCtr="0">
            <a:spAutoFit/>
          </a:bodyPr>
          <a:lstStyle/>
          <a:p>
            <a:pPr algn="just">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The </a:t>
            </a:r>
            <a:r>
              <a:rPr lang="en-US" sz="2400" b="1" dirty="0">
                <a:latin typeface="Roboto" panose="02000000000000000000" pitchFamily="2" charset="0"/>
                <a:ea typeface="Roboto" panose="02000000000000000000" pitchFamily="2" charset="0"/>
                <a:cs typeface="Roboto" panose="02000000000000000000" pitchFamily="2" charset="0"/>
              </a:rPr>
              <a:t>target groups </a:t>
            </a:r>
            <a:r>
              <a:rPr lang="en-US" sz="2400" dirty="0">
                <a:latin typeface="Roboto" panose="02000000000000000000" pitchFamily="2" charset="0"/>
                <a:ea typeface="Roboto" panose="02000000000000000000" pitchFamily="2" charset="0"/>
                <a:cs typeface="Roboto" panose="02000000000000000000" pitchFamily="2" charset="0"/>
              </a:rPr>
              <a:t>for </a:t>
            </a:r>
            <a:r>
              <a:rPr lang="en-US" sz="2400" i="1" dirty="0" err="1">
                <a:latin typeface="Roboto" panose="02000000000000000000" pitchFamily="2" charset="0"/>
                <a:ea typeface="Roboto" panose="02000000000000000000" pitchFamily="2" charset="0"/>
                <a:cs typeface="Roboto" panose="02000000000000000000" pitchFamily="2" charset="0"/>
              </a:rPr>
              <a:t>Pantalica</a:t>
            </a:r>
            <a:r>
              <a:rPr lang="en-US" sz="2400" i="1" dirty="0">
                <a:latin typeface="Roboto" panose="02000000000000000000" pitchFamily="2" charset="0"/>
                <a:ea typeface="Roboto" panose="02000000000000000000" pitchFamily="2" charset="0"/>
                <a:cs typeface="Roboto" panose="02000000000000000000" pitchFamily="2" charset="0"/>
              </a:rPr>
              <a:t> Terra Surti </a:t>
            </a:r>
            <a:r>
              <a:rPr lang="en-US" sz="2400" dirty="0">
                <a:latin typeface="Roboto" panose="02000000000000000000" pitchFamily="2" charset="0"/>
                <a:ea typeface="Roboto" panose="02000000000000000000" pitchFamily="2" charset="0"/>
                <a:cs typeface="Roboto" panose="02000000000000000000" pitchFamily="2" charset="0"/>
              </a:rPr>
              <a:t>are diverse, yet share a common interest in experiencing and understanding the rich cultural and environmental heritage of Sicily. </a:t>
            </a:r>
          </a:p>
          <a:p>
            <a:pPr marL="342900" indent="-342900" algn="just">
              <a:lnSpc>
                <a:spcPct val="150000"/>
              </a:lnSpc>
              <a:buFont typeface="Wingdings" panose="05000000000000000000" pitchFamily="2" charset="2"/>
              <a:buChar char="q"/>
            </a:pPr>
            <a:r>
              <a:rPr lang="en-US" sz="2400" dirty="0">
                <a:latin typeface="Roboto" panose="02000000000000000000" pitchFamily="2" charset="0"/>
                <a:ea typeface="Roboto" panose="02000000000000000000" pitchFamily="2" charset="0"/>
                <a:cs typeface="Roboto" panose="02000000000000000000" pitchFamily="2" charset="0"/>
              </a:rPr>
              <a:t>One key group is </a:t>
            </a:r>
            <a:r>
              <a:rPr lang="en-US" sz="2400" b="1" dirty="0">
                <a:latin typeface="Roboto" panose="02000000000000000000" pitchFamily="2" charset="0"/>
                <a:ea typeface="Roboto" panose="02000000000000000000" pitchFamily="2" charset="0"/>
                <a:cs typeface="Roboto" panose="02000000000000000000" pitchFamily="2" charset="0"/>
              </a:rPr>
              <a:t>eco-conscious tourists</a:t>
            </a:r>
            <a:r>
              <a:rPr lang="en-US" sz="2400" dirty="0">
                <a:latin typeface="Roboto" panose="02000000000000000000" pitchFamily="2" charset="0"/>
                <a:ea typeface="Roboto" panose="02000000000000000000" pitchFamily="2" charset="0"/>
                <a:cs typeface="Roboto" panose="02000000000000000000" pitchFamily="2" charset="0"/>
              </a:rPr>
              <a:t>—those travelers who are not only looking to explore new destinations but also seek to immerse themselves in authentic local culture while supporting sustainable practices.</a:t>
            </a:r>
          </a:p>
          <a:p>
            <a:pPr marL="342900" indent="-342900" algn="just">
              <a:lnSpc>
                <a:spcPct val="150000"/>
              </a:lnSpc>
              <a:buFont typeface="Wingdings" panose="05000000000000000000" pitchFamily="2" charset="2"/>
              <a:buChar char="q"/>
            </a:pPr>
            <a:r>
              <a:rPr lang="en-US" sz="2400" dirty="0">
                <a:latin typeface="Roboto" panose="02000000000000000000" pitchFamily="2" charset="0"/>
                <a:ea typeface="Roboto" panose="02000000000000000000" pitchFamily="2" charset="0"/>
                <a:cs typeface="Roboto" panose="02000000000000000000" pitchFamily="2" charset="0"/>
              </a:rPr>
              <a:t>Another important group is </a:t>
            </a:r>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rPr>
              <a:t>educational groups</a:t>
            </a:r>
            <a:r>
              <a:rPr lang="en-US" sz="2400" dirty="0">
                <a:latin typeface="Roboto" panose="02000000000000000000" pitchFamily="2" charset="0"/>
                <a:ea typeface="Roboto" panose="02000000000000000000" pitchFamily="2" charset="0"/>
                <a:cs typeface="Roboto" panose="02000000000000000000" pitchFamily="2" charset="0"/>
              </a:rPr>
              <a:t>, particularly student organizations that aim to learn more about the promotion of heritage in the region. These groups are interested in gaining deeper insights into how local traditions and cultural preservation efforts can be integrated into modern-day tourism and community development</a:t>
            </a:r>
          </a:p>
        </p:txBody>
      </p:sp>
      <p:sp>
        <p:nvSpPr>
          <p:cNvPr id="112" name="Google Shape;112;p3">
            <a:extLst>
              <a:ext uri="{FF2B5EF4-FFF2-40B4-BE49-F238E27FC236}">
                <a16:creationId xmlns:a16="http://schemas.microsoft.com/office/drawing/2014/main" id="{D9BD3D90-DF9B-1902-79DF-2F149958F469}"/>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EE68CEB5-E625-C2B4-A9EC-1E52EFE8615E}"/>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6F3339E0-4BFD-12F2-5E25-69ABC47601FD}"/>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A21C207F-7BC8-4CFF-D60D-A7DFF688BE37}"/>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260504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B4370C27-25D9-4175-8D8F-EA8407E5020E}"/>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96300E00-E24C-E7FE-0613-1805564091AC}"/>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FC9F93B1-4E08-4C08-4780-84B510E1718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79303089-CF68-41C3-5CE2-CFCBE998FA53}"/>
              </a:ext>
            </a:extLst>
          </p:cNvPr>
          <p:cNvSpPr txBox="1"/>
          <p:nvPr/>
        </p:nvSpPr>
        <p:spPr>
          <a:xfrm>
            <a:off x="1028700" y="3122443"/>
            <a:ext cx="16230600" cy="4431983"/>
          </a:xfrm>
          <a:prstGeom prst="rect">
            <a:avLst/>
          </a:prstGeom>
          <a:noFill/>
          <a:ln>
            <a:noFill/>
          </a:ln>
        </p:spPr>
        <p:txBody>
          <a:bodyPr spcFirstLastPara="1" wrap="square" lIns="0" tIns="0" rIns="0" bIns="0" anchor="t" anchorCtr="0">
            <a:spAutoFit/>
          </a:bodyPr>
          <a:lstStyle/>
          <a:p>
            <a:pPr algn="just">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The success and richness of </a:t>
            </a:r>
            <a:r>
              <a:rPr lang="en-US" sz="2400" i="1" dirty="0" err="1">
                <a:latin typeface="Roboto" panose="02000000000000000000" pitchFamily="2" charset="0"/>
                <a:ea typeface="Roboto" panose="02000000000000000000" pitchFamily="2" charset="0"/>
                <a:cs typeface="Roboto" panose="02000000000000000000" pitchFamily="2" charset="0"/>
              </a:rPr>
              <a:t>Pantalica</a:t>
            </a:r>
            <a:r>
              <a:rPr lang="en-US" sz="2400" i="1" dirty="0">
                <a:latin typeface="Roboto" panose="02000000000000000000" pitchFamily="2" charset="0"/>
                <a:ea typeface="Roboto" panose="02000000000000000000" pitchFamily="2" charset="0"/>
                <a:cs typeface="Roboto" panose="02000000000000000000" pitchFamily="2" charset="0"/>
              </a:rPr>
              <a:t> Terra Surti </a:t>
            </a:r>
            <a:r>
              <a:rPr lang="en-US" sz="2400" dirty="0">
                <a:latin typeface="Roboto" panose="02000000000000000000" pitchFamily="2" charset="0"/>
                <a:ea typeface="Roboto" panose="02000000000000000000" pitchFamily="2" charset="0"/>
                <a:cs typeface="Roboto" panose="02000000000000000000" pitchFamily="2" charset="0"/>
              </a:rPr>
              <a:t>is made possible through the involvement of various </a:t>
            </a:r>
            <a:r>
              <a:rPr lang="en-US" sz="2400" b="1" dirty="0">
                <a:latin typeface="Roboto" panose="02000000000000000000" pitchFamily="2" charset="0"/>
                <a:ea typeface="Roboto" panose="02000000000000000000" pitchFamily="2" charset="0"/>
                <a:cs typeface="Roboto" panose="02000000000000000000" pitchFamily="2" charset="0"/>
              </a:rPr>
              <a:t>stakeholders</a:t>
            </a:r>
            <a:r>
              <a:rPr lang="en-US" sz="2400" dirty="0">
                <a:latin typeface="Roboto" panose="02000000000000000000" pitchFamily="2" charset="0"/>
                <a:ea typeface="Roboto" panose="02000000000000000000" pitchFamily="2" charset="0"/>
                <a:cs typeface="Roboto" panose="02000000000000000000" pitchFamily="2" charset="0"/>
              </a:rPr>
              <a:t>, each bringing their own unique expertise and contributions.</a:t>
            </a:r>
          </a:p>
          <a:p>
            <a:pPr marL="342900" indent="-342900" algn="just">
              <a:lnSpc>
                <a:spcPct val="150000"/>
              </a:lnSpc>
              <a:buFont typeface="Wingdings" panose="05000000000000000000" pitchFamily="2" charset="2"/>
              <a:buChar char="q"/>
            </a:pPr>
            <a:r>
              <a:rPr lang="en-US" sz="2400" dirty="0">
                <a:latin typeface="Roboto" panose="02000000000000000000" pitchFamily="2" charset="0"/>
                <a:ea typeface="Roboto" panose="02000000000000000000" pitchFamily="2" charset="0"/>
                <a:cs typeface="Roboto" panose="02000000000000000000" pitchFamily="2" charset="0"/>
              </a:rPr>
              <a:t>One of the most significant groups is the </a:t>
            </a:r>
            <a:r>
              <a:rPr lang="en-US" sz="2400" b="1" dirty="0">
                <a:latin typeface="Roboto" panose="02000000000000000000" pitchFamily="2" charset="0"/>
                <a:ea typeface="Roboto" panose="02000000000000000000" pitchFamily="2" charset="0"/>
                <a:cs typeface="Roboto" panose="02000000000000000000" pitchFamily="2" charset="0"/>
              </a:rPr>
              <a:t>local producers</a:t>
            </a:r>
            <a:r>
              <a:rPr lang="en-US" sz="2400" dirty="0">
                <a:latin typeface="Roboto" panose="02000000000000000000" pitchFamily="2" charset="0"/>
                <a:ea typeface="Roboto" panose="02000000000000000000" pitchFamily="2" charset="0"/>
                <a:cs typeface="Roboto" panose="02000000000000000000" pitchFamily="2" charset="0"/>
              </a:rPr>
              <a:t>. These individuals are the custodians of traditional crafts and agricultural practices that have been passed down through generations. Their knowledge of local processes, such as soap-making, olive oil production, and other artisan skills, is invaluable. </a:t>
            </a:r>
          </a:p>
          <a:p>
            <a:pPr marL="342900" indent="-342900" algn="just">
              <a:lnSpc>
                <a:spcPct val="150000"/>
              </a:lnSpc>
              <a:buFont typeface="Wingdings" panose="05000000000000000000" pitchFamily="2" charset="2"/>
              <a:buChar char="q"/>
            </a:pPr>
            <a:r>
              <a:rPr lang="en-US" sz="2400" dirty="0">
                <a:latin typeface="Roboto" panose="02000000000000000000" pitchFamily="2" charset="0"/>
                <a:ea typeface="Roboto" panose="02000000000000000000" pitchFamily="2" charset="0"/>
                <a:cs typeface="Roboto" panose="02000000000000000000" pitchFamily="2" charset="0"/>
              </a:rPr>
              <a:t>Another key stakeholder group is </a:t>
            </a:r>
            <a:r>
              <a:rPr lang="en-US" sz="2400" b="1" dirty="0">
                <a:latin typeface="Roboto" panose="02000000000000000000" pitchFamily="2" charset="0"/>
                <a:ea typeface="Roboto" panose="02000000000000000000" pitchFamily="2" charset="0"/>
                <a:cs typeface="Roboto" panose="02000000000000000000" pitchFamily="2" charset="0"/>
              </a:rPr>
              <a:t>educational institutions</a:t>
            </a:r>
            <a:r>
              <a:rPr lang="en-US" sz="2400" dirty="0">
                <a:latin typeface="Roboto" panose="02000000000000000000" pitchFamily="2" charset="0"/>
                <a:ea typeface="Roboto" panose="02000000000000000000" pitchFamily="2" charset="0"/>
                <a:cs typeface="Roboto" panose="02000000000000000000" pitchFamily="2" charset="0"/>
              </a:rPr>
              <a:t>. Schools, universities, and other educational organizations have a vital role to play in integrating </a:t>
            </a:r>
            <a:r>
              <a:rPr lang="en-US" sz="2400" i="1" dirty="0" err="1">
                <a:latin typeface="Roboto" panose="02000000000000000000" pitchFamily="2" charset="0"/>
                <a:ea typeface="Roboto" panose="02000000000000000000" pitchFamily="2" charset="0"/>
                <a:cs typeface="Roboto" panose="02000000000000000000" pitchFamily="2" charset="0"/>
              </a:rPr>
              <a:t>Pantalica</a:t>
            </a:r>
            <a:r>
              <a:rPr lang="en-US" sz="2400" i="1" dirty="0">
                <a:latin typeface="Roboto" panose="02000000000000000000" pitchFamily="2" charset="0"/>
                <a:ea typeface="Roboto" panose="02000000000000000000" pitchFamily="2" charset="0"/>
                <a:cs typeface="Roboto" panose="02000000000000000000" pitchFamily="2" charset="0"/>
              </a:rPr>
              <a:t> Terra Surti's </a:t>
            </a:r>
            <a:r>
              <a:rPr lang="en-US" sz="2400" dirty="0">
                <a:latin typeface="Roboto" panose="02000000000000000000" pitchFamily="2" charset="0"/>
                <a:ea typeface="Roboto" panose="02000000000000000000" pitchFamily="2" charset="0"/>
                <a:cs typeface="Roboto" panose="02000000000000000000" pitchFamily="2" charset="0"/>
              </a:rPr>
              <a:t>offerings into learning programs that focus on sustainability, environmental preservation, and cultural heritage. </a:t>
            </a:r>
          </a:p>
        </p:txBody>
      </p:sp>
      <p:sp>
        <p:nvSpPr>
          <p:cNvPr id="112" name="Google Shape;112;p3">
            <a:extLst>
              <a:ext uri="{FF2B5EF4-FFF2-40B4-BE49-F238E27FC236}">
                <a16:creationId xmlns:a16="http://schemas.microsoft.com/office/drawing/2014/main" id="{59EB4E38-48AE-F33B-315E-282BA96E10D7}"/>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09C07917-6DEB-1309-9C60-2859B34ACE7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99FEF22B-9E6E-0E0C-FF85-0A741432F759}"/>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E40B3F5A-37F9-0A17-F58D-DBC46FEAF93D}"/>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156450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p:cNvGrpSpPr/>
        <p:nvPr/>
      </p:nvGrpSpPr>
      <p:grpSpPr>
        <a:xfrm>
          <a:off x="0" y="0"/>
          <a:ext cx="0" cy="0"/>
          <a:chOff x="0" y="0"/>
          <a:chExt cx="0" cy="0"/>
        </a:xfrm>
      </p:grpSpPr>
      <p:sp>
        <p:nvSpPr>
          <p:cNvPr id="98" name="Google Shape;98;p2"/>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B244C7E7-E713-A4DC-AC15-C5DD828983D4}"/>
              </a:ext>
            </a:extLst>
          </p:cNvPr>
          <p:cNvSpPr txBox="1"/>
          <p:nvPr/>
        </p:nvSpPr>
        <p:spPr>
          <a:xfrm>
            <a:off x="1028700" y="2842698"/>
            <a:ext cx="16230600" cy="214616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1" u="sng" dirty="0">
                <a:latin typeface="Roboto"/>
                <a:ea typeface="Roboto"/>
                <a:cs typeface="Roboto"/>
                <a:sym typeface="Roboto"/>
              </a:rPr>
              <a:t>What about the e</a:t>
            </a:r>
            <a:r>
              <a:rPr lang="en-US" sz="2400" b="1" i="1" u="sng" strike="noStrike" cap="none" dirty="0">
                <a:solidFill>
                  <a:srgbClr val="000000"/>
                </a:solidFill>
                <a:latin typeface="Roboto"/>
                <a:ea typeface="Roboto"/>
                <a:cs typeface="Roboto"/>
                <a:sym typeface="Roboto"/>
              </a:rPr>
              <a:t>conomic impact?</a:t>
            </a:r>
          </a:p>
          <a:p>
            <a:pPr marL="0" marR="0" lvl="0" indent="0" algn="just" rtl="0">
              <a:lnSpc>
                <a:spcPct val="150000"/>
              </a:lnSpc>
              <a:spcBef>
                <a:spcPts val="0"/>
              </a:spcBef>
              <a:spcAft>
                <a:spcPts val="0"/>
              </a:spcAft>
              <a:buNone/>
            </a:pPr>
            <a:endParaRPr lang="en-US" sz="2299" dirty="0">
              <a:latin typeface="Roboto"/>
              <a:ea typeface="Roboto"/>
              <a:cs typeface="Roboto"/>
              <a:sym typeface="Roboto"/>
            </a:endParaRPr>
          </a:p>
          <a:p>
            <a:pPr marL="0" marR="0" lvl="0" indent="0" algn="just" rtl="0">
              <a:lnSpc>
                <a:spcPct val="150000"/>
              </a:lnSpc>
              <a:spcBef>
                <a:spcPts val="0"/>
              </a:spcBef>
              <a:spcAft>
                <a:spcPts val="0"/>
              </a:spcAft>
              <a:buNone/>
            </a:pPr>
            <a:endParaRPr lang="en-US" sz="2299" b="0" i="0" u="none" strike="noStrike" cap="none" dirty="0">
              <a:solidFill>
                <a:srgbClr val="000000"/>
              </a:solidFill>
              <a:latin typeface="Roboto"/>
              <a:ea typeface="Roboto"/>
              <a:cs typeface="Roboto"/>
              <a:sym typeface="Roboto"/>
            </a:endParaRPr>
          </a:p>
          <a:p>
            <a:pPr marL="0" marR="0" lvl="0" indent="0" algn="just" rtl="0">
              <a:lnSpc>
                <a:spcPct val="150000"/>
              </a:lnSpc>
              <a:spcBef>
                <a:spcPts val="0"/>
              </a:spcBef>
              <a:spcAft>
                <a:spcPts val="0"/>
              </a:spcAft>
              <a:buNone/>
            </a:pPr>
            <a:endParaRPr lang="en-US" sz="2299" b="0" i="0" u="none" strike="noStrike" cap="none" dirty="0">
              <a:solidFill>
                <a:srgbClr val="000000"/>
              </a:solidFill>
              <a:latin typeface="Roboto"/>
              <a:ea typeface="Roboto"/>
              <a:cs typeface="Roboto"/>
              <a:sym typeface="Roboto"/>
            </a:endParaRPr>
          </a:p>
        </p:txBody>
      </p:sp>
      <p:sp>
        <p:nvSpPr>
          <p:cNvPr id="3" name="Google Shape;248;p2">
            <a:extLst>
              <a:ext uri="{FF2B5EF4-FFF2-40B4-BE49-F238E27FC236}">
                <a16:creationId xmlns:a16="http://schemas.microsoft.com/office/drawing/2014/main" id="{15D10BE7-FC5E-7894-05C1-AE2906409D2E}"/>
              </a:ext>
            </a:extLst>
          </p:cNvPr>
          <p:cNvSpPr/>
          <p:nvPr/>
        </p:nvSpPr>
        <p:spPr>
          <a:xfrm>
            <a:off x="1343563" y="3499626"/>
            <a:ext cx="16230600" cy="406495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342900" marR="0" lvl="1" indent="-342900" algn="just" rtl="0">
              <a:lnSpc>
                <a:spcPct val="150000"/>
              </a:lnSpc>
              <a:spcBef>
                <a:spcPts val="315"/>
              </a:spcBef>
              <a:spcAft>
                <a:spcPts val="0"/>
              </a:spcAft>
              <a:buClr>
                <a:srgbClr val="00507A"/>
              </a:buClr>
              <a:buSzPts val="2100"/>
              <a:buFont typeface="Arial" panose="020B0604020202020204" pitchFamily="34" charset="0"/>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Job Creation:</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en-US" sz="2400" dirty="0">
                <a:latin typeface="Roboto" panose="02000000000000000000" pitchFamily="2" charset="0"/>
                <a:ea typeface="Roboto" panose="02000000000000000000" pitchFamily="2" charset="0"/>
                <a:cs typeface="Roboto" panose="02000000000000000000" pitchFamily="2" charset="0"/>
              </a:rPr>
              <a:t>One of the most significant contributions of </a:t>
            </a:r>
            <a:r>
              <a:rPr lang="en-US" sz="2400" i="1" dirty="0" err="1">
                <a:latin typeface="Roboto" panose="02000000000000000000" pitchFamily="2" charset="0"/>
                <a:ea typeface="Roboto" panose="02000000000000000000" pitchFamily="2" charset="0"/>
                <a:cs typeface="Roboto" panose="02000000000000000000" pitchFamily="2" charset="0"/>
              </a:rPr>
              <a:t>Pantalica</a:t>
            </a:r>
            <a:r>
              <a:rPr lang="en-US" sz="2400" i="1" dirty="0">
                <a:latin typeface="Roboto" panose="02000000000000000000" pitchFamily="2" charset="0"/>
                <a:ea typeface="Roboto" panose="02000000000000000000" pitchFamily="2" charset="0"/>
                <a:cs typeface="Roboto" panose="02000000000000000000" pitchFamily="2" charset="0"/>
              </a:rPr>
              <a:t> Terra Surti </a:t>
            </a:r>
            <a:r>
              <a:rPr lang="en-US" sz="2400" dirty="0">
                <a:latin typeface="Roboto" panose="02000000000000000000" pitchFamily="2" charset="0"/>
                <a:ea typeface="Roboto" panose="02000000000000000000" pitchFamily="2" charset="0"/>
                <a:cs typeface="Roboto" panose="02000000000000000000" pitchFamily="2" charset="0"/>
              </a:rPr>
              <a:t>to the local community is the creation of jobs. By promoting sustainable tourism and engaging in traditional agricultural and artisanal practices, the initiative not only preserves the region’s heritage but also provides direct economic benefits. </a:t>
            </a:r>
          </a:p>
          <a:p>
            <a:pPr marL="342900" marR="0" lvl="1" indent="-342900" algn="just" rtl="0">
              <a:lnSpc>
                <a:spcPct val="150000"/>
              </a:lnSpc>
              <a:spcBef>
                <a:spcPts val="315"/>
              </a:spcBef>
              <a:spcAft>
                <a:spcPts val="0"/>
              </a:spcAft>
              <a:buClr>
                <a:srgbClr val="00507A"/>
              </a:buClr>
              <a:buSzPts val="2100"/>
              <a:buFont typeface="Arial" panose="020B0604020202020204" pitchFamily="34" charset="0"/>
              <a:buChar char="•"/>
            </a:pPr>
            <a:r>
              <a:rPr lang="en-US" sz="2400" b="1" u="sng" dirty="0">
                <a:latin typeface="Roboto" panose="02000000000000000000" pitchFamily="2" charset="0"/>
                <a:ea typeface="Roboto" panose="02000000000000000000" pitchFamily="2" charset="0"/>
                <a:cs typeface="Roboto" panose="02000000000000000000" pitchFamily="2" charset="0"/>
                <a:sym typeface="Roboto"/>
              </a:rPr>
              <a:t>Revenue generated</a:t>
            </a:r>
            <a:r>
              <a:rPr lang="en-US" sz="2400" dirty="0">
                <a:latin typeface="Roboto" panose="02000000000000000000" pitchFamily="2" charset="0"/>
                <a:ea typeface="Roboto" panose="02000000000000000000" pitchFamily="2" charset="0"/>
                <a:cs typeface="Roboto" panose="02000000000000000000" pitchFamily="2" charset="0"/>
                <a:sym typeface="Roboto"/>
              </a:rPr>
              <a:t>: it also plays a crucial role in generating revenue for the local area. By attracting visitors who are interested in authentic, sustainable products, the initiative helps to strengthen the region’s reputation as a destination for eco-conscious tourism.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AC56503C-E9CA-3A1B-CE4F-5626A3B71189}"/>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06C78DC6-FEDB-FF20-33DC-8C4BE2CA431D}"/>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6428BA40-194F-45CB-CC4F-202499F1B690}"/>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37DABB0D-11E5-6B0B-2A58-88FEC7442432}"/>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E82A466A-EB54-7DF5-C147-6805F852A9DD}"/>
              </a:ext>
            </a:extLst>
          </p:cNvPr>
          <p:cNvSpPr txBox="1"/>
          <p:nvPr/>
        </p:nvSpPr>
        <p:spPr>
          <a:xfrm>
            <a:off x="1028700" y="243906"/>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D3868AAC-417B-3464-673A-F495C839BD05}"/>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D228EDDA-5DE5-4407-4E2E-69C0474AA1EF}"/>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C68C7EDB-4A41-AD58-6E43-1CA9A310F42C}"/>
              </a:ext>
            </a:extLst>
          </p:cNvPr>
          <p:cNvSpPr txBox="1"/>
          <p:nvPr/>
        </p:nvSpPr>
        <p:spPr>
          <a:xfrm>
            <a:off x="720740" y="1216982"/>
            <a:ext cx="16230600" cy="1084721"/>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endParaRPr lang="en-US" sz="2299" b="0" i="0" u="none" strike="noStrike" cap="none" dirty="0">
              <a:solidFill>
                <a:srgbClr val="000000"/>
              </a:solidFill>
              <a:latin typeface="Roboto"/>
              <a:ea typeface="Roboto"/>
              <a:cs typeface="Roboto"/>
              <a:sym typeface="Roboto"/>
            </a:endParaRPr>
          </a:p>
          <a:p>
            <a:pPr marL="0" marR="0" lvl="0" indent="0" algn="ctr" rtl="0">
              <a:lnSpc>
                <a:spcPct val="150000"/>
              </a:lnSpc>
              <a:spcBef>
                <a:spcPts val="0"/>
              </a:spcBef>
              <a:spcAft>
                <a:spcPts val="0"/>
              </a:spcAft>
              <a:buNone/>
            </a:pPr>
            <a:r>
              <a:rPr lang="en-US" sz="2400" b="1" i="1" u="sng" dirty="0">
                <a:latin typeface="Roboto"/>
                <a:ea typeface="Roboto"/>
                <a:cs typeface="Roboto"/>
                <a:sym typeface="Roboto"/>
              </a:rPr>
              <a:t>What about the cultural</a:t>
            </a:r>
            <a:r>
              <a:rPr lang="en-US" sz="2400" b="1" i="1" u="sng" strike="noStrike" cap="none" dirty="0">
                <a:solidFill>
                  <a:srgbClr val="000000"/>
                </a:solidFill>
                <a:latin typeface="Roboto"/>
                <a:ea typeface="Roboto"/>
                <a:cs typeface="Roboto"/>
                <a:sym typeface="Roboto"/>
              </a:rPr>
              <a:t> impact?</a:t>
            </a:r>
          </a:p>
        </p:txBody>
      </p:sp>
      <p:sp>
        <p:nvSpPr>
          <p:cNvPr id="3" name="Google Shape;264;p28">
            <a:extLst>
              <a:ext uri="{FF2B5EF4-FFF2-40B4-BE49-F238E27FC236}">
                <a16:creationId xmlns:a16="http://schemas.microsoft.com/office/drawing/2014/main" id="{FF7A2534-BC04-1B92-97FE-F696BC366A50}"/>
              </a:ext>
            </a:extLst>
          </p:cNvPr>
          <p:cNvSpPr/>
          <p:nvPr/>
        </p:nvSpPr>
        <p:spPr>
          <a:xfrm>
            <a:off x="720740" y="2404822"/>
            <a:ext cx="8715536" cy="6027045"/>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R="0" lvl="1" algn="just" rtl="0">
              <a:lnSpc>
                <a:spcPct val="150000"/>
              </a:lnSpc>
              <a:spcBef>
                <a:spcPts val="285"/>
              </a:spcBef>
              <a:spcAft>
                <a:spcPts val="0"/>
              </a:spcAft>
              <a:buClr>
                <a:srgbClr val="8A3219"/>
              </a:buClr>
              <a:buSzPts val="1900"/>
            </a:pPr>
            <a:r>
              <a:rPr lang="en-US" sz="2400" dirty="0">
                <a:latin typeface="Roboto" panose="02000000000000000000" pitchFamily="2" charset="0"/>
                <a:ea typeface="Roboto" panose="02000000000000000000" pitchFamily="2" charset="0"/>
                <a:cs typeface="Roboto" panose="02000000000000000000" pitchFamily="2" charset="0"/>
              </a:rPr>
              <a:t>The cultural impact of </a:t>
            </a:r>
            <a:r>
              <a:rPr lang="en-US" sz="2400" i="1" dirty="0" err="1">
                <a:latin typeface="Roboto" panose="02000000000000000000" pitchFamily="2" charset="0"/>
                <a:ea typeface="Roboto" panose="02000000000000000000" pitchFamily="2" charset="0"/>
                <a:cs typeface="Roboto" panose="02000000000000000000" pitchFamily="2" charset="0"/>
              </a:rPr>
              <a:t>Pantalica</a:t>
            </a:r>
            <a:r>
              <a:rPr lang="en-US" sz="2400" i="1" dirty="0">
                <a:latin typeface="Roboto" panose="02000000000000000000" pitchFamily="2" charset="0"/>
                <a:ea typeface="Roboto" panose="02000000000000000000" pitchFamily="2" charset="0"/>
                <a:cs typeface="Roboto" panose="02000000000000000000" pitchFamily="2" charset="0"/>
              </a:rPr>
              <a:t> Terra Surti </a:t>
            </a:r>
            <a:r>
              <a:rPr lang="en-US" sz="2400" dirty="0">
                <a:latin typeface="Roboto" panose="02000000000000000000" pitchFamily="2" charset="0"/>
                <a:ea typeface="Roboto" panose="02000000000000000000" pitchFamily="2" charset="0"/>
                <a:cs typeface="Roboto" panose="02000000000000000000" pitchFamily="2" charset="0"/>
              </a:rPr>
              <a:t>is multi-dimensions. It is dedicated to preserving and promoting the rich cultural heritage of the region.</a:t>
            </a:r>
          </a:p>
          <a:p>
            <a:pPr marL="342900" marR="0" lvl="1" indent="-342900" algn="just" rtl="0">
              <a:lnSpc>
                <a:spcPct val="150000"/>
              </a:lnSpc>
              <a:spcBef>
                <a:spcPts val="285"/>
              </a:spcBef>
              <a:spcAft>
                <a:spcPts val="0"/>
              </a:spcAft>
              <a:buClr>
                <a:srgbClr val="8A3219"/>
              </a:buClr>
              <a:buSzPts val="1900"/>
              <a:buFont typeface="Arial" panose="020B0604020202020204" pitchFamily="34" charset="0"/>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Preservation of Heritage Sites:</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since it </a:t>
            </a:r>
            <a:r>
              <a:rPr lang="en-US" sz="2400" b="0" i="0" u="none" strike="noStrike" cap="none" dirty="0">
                <a:solidFill>
                  <a:srgbClr val="000000"/>
                </a:solidFill>
                <a:latin typeface="Roboto"/>
                <a:ea typeface="Roboto"/>
                <a:cs typeface="Roboto"/>
                <a:sym typeface="Roboto"/>
              </a:rPr>
              <a:t>contains archaeological evidence ranging from the Prehistorical to the Byzantine eras, it is a good opportunity to share important cultural heritage</a:t>
            </a:r>
            <a:endParaRPr lang="en-US"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endParaRPr>
          </a:p>
          <a:p>
            <a:pPr marL="342900" marR="0" lvl="1" indent="-342900" algn="just" rtl="0">
              <a:lnSpc>
                <a:spcPct val="150000"/>
              </a:lnSpc>
              <a:spcBef>
                <a:spcPts val="285"/>
              </a:spcBef>
              <a:spcAft>
                <a:spcPts val="0"/>
              </a:spcAft>
              <a:buClr>
                <a:srgbClr val="8A3219"/>
              </a:buClr>
              <a:buSzPts val="1900"/>
              <a:buFont typeface="Arial" panose="020B0604020202020204" pitchFamily="34" charset="0"/>
              <a:buChar char="•"/>
            </a:pPr>
            <a:r>
              <a:rPr lang="en-US" sz="2400" b="1" i="0" u="sng" strike="noStrike" cap="none"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Cultural Preservation:</a:t>
            </a:r>
            <a:r>
              <a:rPr lang="en-US" sz="2400" b="1" dirty="0">
                <a:solidFill>
                  <a:schemeClr val="tx1"/>
                </a:solidFill>
                <a:latin typeface="Roboto" panose="02000000000000000000" pitchFamily="2" charset="0"/>
                <a:ea typeface="Roboto" panose="02000000000000000000" pitchFamily="2" charset="0"/>
                <a:cs typeface="Roboto" panose="02000000000000000000" pitchFamily="2" charset="0"/>
                <a:sym typeface="Roboto"/>
              </a:rPr>
              <a:t> </a:t>
            </a:r>
            <a:r>
              <a:rPr lang="en-US" sz="2400" dirty="0">
                <a:latin typeface="Roboto" panose="02000000000000000000" pitchFamily="2" charset="0"/>
                <a:ea typeface="Roboto" panose="02000000000000000000" pitchFamily="2" charset="0"/>
                <a:cs typeface="Roboto" panose="02000000000000000000" pitchFamily="2" charset="0"/>
              </a:rPr>
              <a:t>It provides a tangible link between the past and the present, allowing younger generations to see the value in their heritage and inspiring them to carry forward these traditions. </a:t>
            </a:r>
            <a:endParaRPr sz="2400" dirty="0">
              <a:latin typeface="Roboto" panose="02000000000000000000" pitchFamily="2" charset="0"/>
              <a:ea typeface="Roboto" panose="02000000000000000000" pitchFamily="2" charset="0"/>
              <a:cs typeface="Roboto" panose="02000000000000000000" pitchFamily="2" charset="0"/>
            </a:endParaRPr>
          </a:p>
        </p:txBody>
      </p:sp>
      <p:pic>
        <p:nvPicPr>
          <p:cNvPr id="5" name="Immagine 4">
            <a:extLst>
              <a:ext uri="{FF2B5EF4-FFF2-40B4-BE49-F238E27FC236}">
                <a16:creationId xmlns:a16="http://schemas.microsoft.com/office/drawing/2014/main" id="{0BE55B63-2F18-D8B3-E861-0B07E6EC33DE}"/>
              </a:ext>
            </a:extLst>
          </p:cNvPr>
          <p:cNvPicPr>
            <a:picLocks noChangeAspect="1"/>
          </p:cNvPicPr>
          <p:nvPr/>
        </p:nvPicPr>
        <p:blipFill>
          <a:blip r:embed="rId6"/>
          <a:stretch>
            <a:fillRect/>
          </a:stretch>
        </p:blipFill>
        <p:spPr>
          <a:xfrm>
            <a:off x="9710565" y="2567419"/>
            <a:ext cx="7856695" cy="5701849"/>
          </a:xfrm>
          <a:prstGeom prst="rect">
            <a:avLst/>
          </a:prstGeom>
        </p:spPr>
      </p:pic>
      <p:sp>
        <p:nvSpPr>
          <p:cNvPr id="4" name="CasellaDiTesto 3">
            <a:extLst>
              <a:ext uri="{FF2B5EF4-FFF2-40B4-BE49-F238E27FC236}">
                <a16:creationId xmlns:a16="http://schemas.microsoft.com/office/drawing/2014/main" id="{B7172BBE-52E3-3034-1391-C8D4059D0B9D}"/>
              </a:ext>
            </a:extLst>
          </p:cNvPr>
          <p:cNvSpPr txBox="1"/>
          <p:nvPr/>
        </p:nvSpPr>
        <p:spPr>
          <a:xfrm>
            <a:off x="10412554" y="8339854"/>
            <a:ext cx="6846746" cy="615553"/>
          </a:xfrm>
          <a:prstGeom prst="rect">
            <a:avLst/>
          </a:prstGeom>
          <a:noFill/>
        </p:spPr>
        <p:txBody>
          <a:bodyPr wrap="none" rtlCol="0">
            <a:spAutoFit/>
          </a:bodyPr>
          <a:lstStyle/>
          <a:p>
            <a:r>
              <a:rPr lang="it-IT" sz="2000" dirty="0">
                <a:latin typeface="Roboto"/>
                <a:ea typeface="Roboto"/>
                <a:cs typeface="Roboto"/>
              </a:rPr>
              <a:t>Photo taken from Terra Surti website </a:t>
            </a:r>
            <a:r>
              <a:rPr lang="it-IT" sz="2000" dirty="0">
                <a:latin typeface="Roboto"/>
                <a:ea typeface="Roboto"/>
                <a:cs typeface="Roboto"/>
                <a:hlinkClick r:id="rId7"/>
              </a:rPr>
              <a:t>https://terrasurti.it/</a:t>
            </a:r>
            <a:r>
              <a:rPr lang="it-IT" sz="2000" dirty="0">
                <a:latin typeface="Roboto"/>
                <a:ea typeface="Roboto"/>
                <a:cs typeface="Roboto"/>
              </a:rPr>
              <a:t>:  </a:t>
            </a:r>
          </a:p>
          <a:p>
            <a:endParaRPr lang="it-IT" dirty="0"/>
          </a:p>
        </p:txBody>
      </p:sp>
    </p:spTree>
    <p:extLst>
      <p:ext uri="{BB962C8B-B14F-4D97-AF65-F5344CB8AC3E}">
        <p14:creationId xmlns:p14="http://schemas.microsoft.com/office/powerpoint/2010/main" val="318117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0E1A8749-AE20-7306-409F-68C9BC69E2B9}"/>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BB085437-9579-5E7F-12AB-5915B2BB6554}"/>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42AD6A56-8FDB-F5CE-6628-DA089C573E91}"/>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93AD8A4C-9FE3-57E7-5645-F8D99C6B0D04}"/>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382B7FDC-B047-2A52-324F-6288E12967A8}"/>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37DD2C3D-7FAB-B5FC-FE49-860867CB5BB7}"/>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3B1A03C6-E644-5E54-6089-BED7F3F4533C}"/>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2965C211-016A-DCB5-B339-DB90024F2F4B}"/>
              </a:ext>
            </a:extLst>
          </p:cNvPr>
          <p:cNvSpPr txBox="1"/>
          <p:nvPr/>
        </p:nvSpPr>
        <p:spPr>
          <a:xfrm>
            <a:off x="1028700" y="3132394"/>
            <a:ext cx="16230600" cy="207537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1" u="sng" dirty="0">
                <a:latin typeface="Roboto"/>
                <a:ea typeface="Roboto"/>
                <a:cs typeface="Roboto"/>
                <a:sym typeface="Roboto"/>
              </a:rPr>
              <a:t>What about the environmental impact? </a:t>
            </a:r>
          </a:p>
          <a:p>
            <a:pPr marL="0" marR="0" lvl="0" indent="0" algn="just" rtl="0">
              <a:lnSpc>
                <a:spcPct val="150000"/>
              </a:lnSpc>
              <a:spcBef>
                <a:spcPts val="0"/>
              </a:spcBef>
              <a:spcAft>
                <a:spcPts val="0"/>
              </a:spcAft>
              <a:buNone/>
            </a:pPr>
            <a:endParaRPr lang="en-US" sz="2299" dirty="0">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3" name="Google Shape;280;p29">
            <a:extLst>
              <a:ext uri="{FF2B5EF4-FFF2-40B4-BE49-F238E27FC236}">
                <a16:creationId xmlns:a16="http://schemas.microsoft.com/office/drawing/2014/main" id="{D92524CF-880D-B538-CD28-3B54AD10D778}"/>
              </a:ext>
            </a:extLst>
          </p:cNvPr>
          <p:cNvSpPr/>
          <p:nvPr/>
        </p:nvSpPr>
        <p:spPr>
          <a:xfrm>
            <a:off x="1131867" y="4059819"/>
            <a:ext cx="16024266" cy="2911137"/>
          </a:xfrm>
          <a:prstGeom prst="rect">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R="0" lvl="1" algn="just" rtl="0">
              <a:lnSpc>
                <a:spcPct val="150000"/>
              </a:lnSpc>
              <a:spcBef>
                <a:spcPts val="300"/>
              </a:spcBef>
              <a:spcAft>
                <a:spcPts val="0"/>
              </a:spcAft>
              <a:buClr>
                <a:srgbClr val="89BE93"/>
              </a:buClr>
              <a:buSzPts val="2000"/>
            </a:pPr>
            <a:r>
              <a:rPr lang="en-US" sz="2400" dirty="0">
                <a:latin typeface="Roboto" panose="02000000000000000000" pitchFamily="2" charset="0"/>
                <a:ea typeface="Roboto" panose="02000000000000000000" pitchFamily="2" charset="0"/>
                <a:cs typeface="Roboto" panose="02000000000000000000" pitchFamily="2" charset="0"/>
              </a:rPr>
              <a:t>Today, the company represents one of the most technologically advanced realities in the sector, with automation and computerization systems that allow temperature control and traceability in every single phase of processing, significantly reducing energy consumption and minimizing the environmental impact of production processes.</a:t>
            </a:r>
            <a:endParaRPr lang="en-US" sz="2400" dirty="0">
              <a:latin typeface="Roboto" panose="02000000000000000000" pitchFamily="2" charset="0"/>
              <a:ea typeface="Roboto" panose="02000000000000000000" pitchFamily="2" charset="0"/>
              <a:cs typeface="Roboto" panose="02000000000000000000" pitchFamily="2" charset="0"/>
              <a:sym typeface="Roboto"/>
            </a:endParaRPr>
          </a:p>
        </p:txBody>
      </p:sp>
    </p:spTree>
    <p:extLst>
      <p:ext uri="{BB962C8B-B14F-4D97-AF65-F5344CB8AC3E}">
        <p14:creationId xmlns:p14="http://schemas.microsoft.com/office/powerpoint/2010/main" val="11248643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35B82E-3659-4BE9-ABA9-532594C57ADA}"/>
</file>

<file path=customXml/itemProps2.xml><?xml version="1.0" encoding="utf-8"?>
<ds:datastoreItem xmlns:ds="http://schemas.openxmlformats.org/officeDocument/2006/customXml" ds:itemID="{BD6B6813-3963-4CDA-8B5F-14E5C2678D29}"/>
</file>

<file path=customXml/itemProps3.xml><?xml version="1.0" encoding="utf-8"?>
<ds:datastoreItem xmlns:ds="http://schemas.openxmlformats.org/officeDocument/2006/customXml" ds:itemID="{8E918242-686D-449D-B7B8-3BDB04AF6DE6}"/>
</file>

<file path=docProps/app.xml><?xml version="1.0" encoding="utf-8"?>
<Properties xmlns="http://schemas.openxmlformats.org/officeDocument/2006/extended-properties" xmlns:vt="http://schemas.openxmlformats.org/officeDocument/2006/docPropsVTypes">
  <TotalTime>421</TotalTime>
  <Words>1770</Words>
  <Application>Microsoft Office PowerPoint</Application>
  <PresentationFormat>Personalizzato</PresentationFormat>
  <Paragraphs>162</Paragraphs>
  <Slides>21</Slides>
  <Notes>21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Wingdings</vt:lpstr>
      <vt:lpstr>Roboto</vt:lpstr>
      <vt:lpstr>Calibri</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cp:lastModifiedBy>Tirocinante</cp:lastModifiedBy>
  <cp:revision>78</cp:revision>
  <dcterms:created xsi:type="dcterms:W3CDTF">2006-08-16T00:00:00Z</dcterms:created>
  <dcterms:modified xsi:type="dcterms:W3CDTF">2025-04-08T08:32:08Z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