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9" roundtripDataSignature="AMtx7mh1/jDmkxm7nBaJNHfsf+81kQjS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oboto-bold.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Roboto-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customschemas.google.com/relationships/presentationmetadata" Target="meta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font" Target="fonts/Roboto-boldItalic.fntdata"/><Relationship Id="rId5" Type="http://schemas.openxmlformats.org/officeDocument/2006/relationships/notesMaster" Target="notesMasters/notes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2.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Roboto-italic.fntdata"/><Relationship Id="rId14" Type="http://schemas.openxmlformats.org/officeDocument/2006/relationships/slide" Target="slides/slide9.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6.png"/><Relationship Id="rId11" Type="http://schemas.openxmlformats.org/officeDocument/2006/relationships/image" Target="../media/image5.png"/><Relationship Id="rId10" Type="http://schemas.openxmlformats.org/officeDocument/2006/relationships/image" Target="../media/image11.png"/><Relationship Id="rId9"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83" name="Shape 83"/>
        <p:cNvGrpSpPr/>
        <p:nvPr/>
      </p:nvGrpSpPr>
      <p:grpSpPr>
        <a:xfrm>
          <a:off x="0" y="0"/>
          <a:ext cx="0" cy="0"/>
          <a:chOff x="0" y="0"/>
          <a:chExt cx="0" cy="0"/>
        </a:xfrm>
      </p:grpSpPr>
      <p:sp>
        <p:nvSpPr>
          <p:cNvPr id="84" name="Google Shape;84;p1"/>
          <p:cNvSpPr/>
          <p:nvPr/>
        </p:nvSpPr>
        <p:spPr>
          <a:xfrm>
            <a:off x="-4395457" y="1012529"/>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11162069" y="280132"/>
            <a:ext cx="6974331" cy="1120196"/>
          </a:xfrm>
          <a:custGeom>
            <a:rect b="b" l="l" r="r" t="t"/>
            <a:pathLst>
              <a:path extrusionOk="0" h="1120196" w="6974331">
                <a:moveTo>
                  <a:pt x="0" y="0"/>
                </a:moveTo>
                <a:lnTo>
                  <a:pt x="6974331" y="0"/>
                </a:lnTo>
                <a:lnTo>
                  <a:pt x="6974331" y="1120195"/>
                </a:lnTo>
                <a:lnTo>
                  <a:pt x="0" y="1120195"/>
                </a:lnTo>
                <a:lnTo>
                  <a:pt x="0" y="0"/>
                </a:lnTo>
                <a:close/>
              </a:path>
            </a:pathLst>
          </a:custGeom>
          <a:blipFill rotWithShape="1">
            <a:blip r:embed="rId6">
              <a:alphaModFix/>
            </a:blip>
            <a:stretch>
              <a:fillRect b="-5752" l="0" r="0" t="-575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1" y="7889359"/>
            <a:ext cx="18287999" cy="99104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300"/>
              <a:buFont typeface="Arial"/>
              <a:buNone/>
            </a:pPr>
            <a:r>
              <a:rPr b="1" i="0" lang="en-US" sz="2300" u="none" cap="none" strike="noStrike">
                <a:solidFill>
                  <a:srgbClr val="000000"/>
                </a:solidFill>
                <a:latin typeface="Arial"/>
                <a:ea typeface="Arial"/>
                <a:cs typeface="Arial"/>
                <a:sym typeface="Arial"/>
              </a:rPr>
              <a:t>Vevčani, Southwestern Region, North Macedonia</a:t>
            </a:r>
            <a:br>
              <a:rPr b="0" i="0" lang="en-US" sz="2300" u="none" cap="none" strike="noStrike">
                <a:solidFill>
                  <a:srgbClr val="000000"/>
                </a:solidFill>
                <a:latin typeface="Arial"/>
                <a:ea typeface="Arial"/>
                <a:cs typeface="Arial"/>
                <a:sym typeface="Arial"/>
              </a:rPr>
            </a:br>
            <a:r>
              <a:rPr b="1" i="0" lang="en-US" sz="2300" u="none" cap="none" strike="noStrike">
                <a:solidFill>
                  <a:srgbClr val="000000"/>
                </a:solidFill>
                <a:latin typeface="Arial"/>
                <a:ea typeface="Arial"/>
                <a:cs typeface="Arial"/>
                <a:sym typeface="Arial"/>
              </a:rPr>
              <a:t>Key Focus:</a:t>
            </a:r>
            <a:r>
              <a:rPr b="0" i="0" lang="en-US" sz="2300" u="none" cap="none" strike="noStrike">
                <a:solidFill>
                  <a:srgbClr val="000000"/>
                </a:solidFill>
                <a:latin typeface="Arial"/>
                <a:ea typeface="Arial"/>
                <a:cs typeface="Arial"/>
                <a:sym typeface="Arial"/>
              </a:rPr>
              <a:t> </a:t>
            </a:r>
            <a:r>
              <a:rPr b="0" i="0" lang="en-US" sz="2100" u="none" cap="none" strike="noStrike">
                <a:solidFill>
                  <a:srgbClr val="000000"/>
                </a:solidFill>
                <a:latin typeface="Arial"/>
                <a:ea typeface="Arial"/>
                <a:cs typeface="Arial"/>
                <a:sym typeface="Arial"/>
              </a:rPr>
              <a:t>Community-led safeguarding of intangible cultural heritage, intergenerational transmission, and gender-inclusive ritual practice</a:t>
            </a:r>
            <a:endParaRPr b="0" i="0" sz="2100" u="none" cap="none" strike="noStrike">
              <a:solidFill>
                <a:srgbClr val="000000"/>
              </a:solidFill>
              <a:latin typeface="Arial"/>
              <a:ea typeface="Arial"/>
              <a:cs typeface="Arial"/>
              <a:sym typeface="Arial"/>
            </a:endParaRPr>
          </a:p>
        </p:txBody>
      </p:sp>
      <p:sp>
        <p:nvSpPr>
          <p:cNvPr id="89" name="Google Shape;89;p1"/>
          <p:cNvSpPr txBox="1"/>
          <p:nvPr/>
        </p:nvSpPr>
        <p:spPr>
          <a:xfrm>
            <a:off x="16031146"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5701040" y="879365"/>
            <a:ext cx="6885919" cy="947952"/>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Vevčani Lazarki</a:t>
            </a:r>
            <a:endParaRPr b="0" i="0" sz="1400" u="none" cap="none" strike="noStrike">
              <a:solidFill>
                <a:srgbClr val="000000"/>
              </a:solidFill>
              <a:latin typeface="Arial"/>
              <a:ea typeface="Arial"/>
              <a:cs typeface="Arial"/>
              <a:sym typeface="Arial"/>
            </a:endParaRPr>
          </a:p>
        </p:txBody>
      </p:sp>
      <p:pic>
        <p:nvPicPr>
          <p:cNvPr id="91" name="Google Shape;91;p1"/>
          <p:cNvPicPr preferRelativeResize="0"/>
          <p:nvPr/>
        </p:nvPicPr>
        <p:blipFill rotWithShape="1">
          <a:blip r:embed="rId7">
            <a:alphaModFix/>
          </a:blip>
          <a:srcRect b="0" l="0" r="0" t="0"/>
          <a:stretch/>
        </p:blipFill>
        <p:spPr>
          <a:xfrm>
            <a:off x="6592530" y="1757729"/>
            <a:ext cx="5289444" cy="61316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6" l="0" r="0" t="-6687"/>
            </a:stretch>
          </a:blipFill>
          <a:ln>
            <a:noFill/>
          </a:ln>
        </p:spPr>
        <p:txBody>
          <a:bodyPr anchorCtr="0" anchor="t" bIns="45700" lIns="91450" spcFirstLastPara="1" rIns="9145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6"/>
          <p:cNvSpPr txBox="1"/>
          <p:nvPr/>
        </p:nvSpPr>
        <p:spPr>
          <a:xfrm>
            <a:off x="15914249" y="9310350"/>
            <a:ext cx="1930200" cy="30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03" name="Google Shape;203;p26"/>
          <p:cNvSpPr txBox="1"/>
          <p:nvPr/>
        </p:nvSpPr>
        <p:spPr>
          <a:xfrm>
            <a:off x="1028700" y="876300"/>
            <a:ext cx="158334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204" name="Google Shape;204;p26"/>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50" spcFirstLastPara="1" rIns="9145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6"/>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50" spcFirstLastPara="1" rIns="9145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6"/>
          <p:cNvSpPr txBox="1"/>
          <p:nvPr/>
        </p:nvSpPr>
        <p:spPr>
          <a:xfrm>
            <a:off x="8032775" y="8292465"/>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pSp>
        <p:nvGrpSpPr>
          <p:cNvPr id="207" name="Google Shape;207;p26"/>
          <p:cNvGrpSpPr/>
          <p:nvPr/>
        </p:nvGrpSpPr>
        <p:grpSpPr>
          <a:xfrm>
            <a:off x="0" y="2307700"/>
            <a:ext cx="19040703" cy="5768025"/>
            <a:chOff x="-1197475" y="-1635446"/>
            <a:chExt cx="19040703" cy="5768025"/>
          </a:xfrm>
        </p:grpSpPr>
        <p:sp>
          <p:nvSpPr>
            <p:cNvPr id="208" name="Google Shape;208;p26"/>
            <p:cNvSpPr/>
            <p:nvPr/>
          </p:nvSpPr>
          <p:spPr>
            <a:xfrm>
              <a:off x="0" y="-1356596"/>
              <a:ext cx="16487400" cy="2822100"/>
            </a:xfrm>
            <a:prstGeom prst="rect">
              <a:avLst/>
            </a:prstGeom>
            <a:solidFill>
              <a:srgbClr val="FFFFFF">
                <a:alpha val="89019"/>
              </a:srgbClr>
            </a:solidFill>
            <a:ln cap="flat" cmpd="sng" w="25400">
              <a:solidFill>
                <a:srgbClr val="4F81BD"/>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6"/>
            <p:cNvSpPr/>
            <p:nvPr/>
          </p:nvSpPr>
          <p:spPr>
            <a:xfrm>
              <a:off x="508650" y="-1635446"/>
              <a:ext cx="4890600" cy="590400"/>
            </a:xfrm>
            <a:prstGeom prst="roundRect">
              <a:avLst>
                <a:gd fmla="val 16667" name="adj"/>
              </a:avLst>
            </a:prstGeom>
            <a:solidFill>
              <a:srgbClr val="00507A"/>
            </a:solidFill>
            <a:ln cap="flat" cmpd="sng" w="25400">
              <a:solidFill>
                <a:srgbClr val="00507A"/>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6"/>
            <p:cNvSpPr txBox="1"/>
            <p:nvPr/>
          </p:nvSpPr>
          <p:spPr>
            <a:xfrm>
              <a:off x="508645" y="-1606646"/>
              <a:ext cx="5206500" cy="532800"/>
            </a:xfrm>
            <a:prstGeom prst="rect">
              <a:avLst/>
            </a:prstGeom>
            <a:noFill/>
            <a:ln>
              <a:noFill/>
            </a:ln>
          </p:spPr>
          <p:txBody>
            <a:bodyPr anchorCtr="0" anchor="ctr" bIns="0" lIns="436250" spcFirstLastPara="1" rIns="43625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200" u="none" cap="none" strike="noStrike">
                  <a:solidFill>
                    <a:srgbClr val="FFFFFF"/>
                  </a:solidFill>
                  <a:latin typeface="Roboto"/>
                  <a:ea typeface="Roboto"/>
                  <a:cs typeface="Roboto"/>
                  <a:sym typeface="Roboto"/>
                </a:rPr>
                <a:t>Cultural Engagement &amp; Education</a:t>
              </a:r>
              <a:endParaRPr b="0" i="0" sz="1600" u="none" cap="none" strike="noStrike">
                <a:solidFill>
                  <a:srgbClr val="000000"/>
                </a:solidFill>
                <a:latin typeface="Roboto"/>
                <a:ea typeface="Roboto"/>
                <a:cs typeface="Roboto"/>
                <a:sym typeface="Roboto"/>
              </a:endParaRPr>
            </a:p>
          </p:txBody>
        </p:sp>
        <p:sp>
          <p:nvSpPr>
            <p:cNvPr id="211" name="Google Shape;211;p26"/>
            <p:cNvSpPr/>
            <p:nvPr/>
          </p:nvSpPr>
          <p:spPr>
            <a:xfrm>
              <a:off x="0" y="2136379"/>
              <a:ext cx="16487400" cy="1996200"/>
            </a:xfrm>
            <a:prstGeom prst="rect">
              <a:avLst/>
            </a:prstGeom>
            <a:solidFill>
              <a:srgbClr val="FFFFFF">
                <a:alpha val="89019"/>
              </a:srgbClr>
            </a:solidFill>
            <a:ln cap="flat" cmpd="sng" w="25400">
              <a:solidFill>
                <a:srgbClr val="4F81BD"/>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6"/>
            <p:cNvSpPr txBox="1"/>
            <p:nvPr/>
          </p:nvSpPr>
          <p:spPr>
            <a:xfrm>
              <a:off x="-1197475" y="1803717"/>
              <a:ext cx="19040703" cy="1890300"/>
            </a:xfrm>
            <a:prstGeom prst="rect">
              <a:avLst/>
            </a:prstGeom>
            <a:noFill/>
            <a:ln>
              <a:noFill/>
            </a:ln>
          </p:spPr>
          <p:txBody>
            <a:bodyPr anchorCtr="0" anchor="t" bIns="142250" lIns="1279600" spcFirstLastPara="1" rIns="1279600" wrap="square" tIns="416550">
              <a:noAutofit/>
            </a:bodyPr>
            <a:lstStyle/>
            <a:p>
              <a:pPr indent="-342900" lvl="1" marL="342900" marR="0" rtl="0" algn="l">
                <a:lnSpc>
                  <a:spcPct val="115000"/>
                </a:lnSpc>
                <a:spcBef>
                  <a:spcPts val="0"/>
                </a:spcBef>
                <a:spcAft>
                  <a:spcPts val="0"/>
                </a:spcAft>
                <a:buClr>
                  <a:srgbClr val="000000"/>
                </a:buClr>
                <a:buSzPts val="2200"/>
                <a:buFont typeface="Arial"/>
                <a:buChar char="•"/>
              </a:pPr>
              <a:r>
                <a:rPr b="0" i="0" lang="en-US" sz="1800" u="none" cap="none" strike="noStrike">
                  <a:solidFill>
                    <a:srgbClr val="000000"/>
                  </a:solidFill>
                  <a:latin typeface="Roboto"/>
                  <a:ea typeface="Roboto"/>
                  <a:cs typeface="Roboto"/>
                  <a:sym typeface="Roboto"/>
                </a:rPr>
                <a:t>Fosters cultural humility by immersing visitors in a female-led ritual that emphasizes respect for tradition, nature, and community values, challenging modern stereotypes and showcasing authentic rural identity.</a:t>
              </a:r>
              <a:endParaRPr/>
            </a:p>
            <a:p>
              <a:pPr indent="-342900" lvl="1" marL="342900" marR="0" rtl="0" algn="l">
                <a:lnSpc>
                  <a:spcPct val="115000"/>
                </a:lnSpc>
                <a:spcBef>
                  <a:spcPts val="0"/>
                </a:spcBef>
                <a:spcAft>
                  <a:spcPts val="0"/>
                </a:spcAft>
                <a:buClr>
                  <a:srgbClr val="000000"/>
                </a:buClr>
                <a:buSzPts val="2200"/>
                <a:buFont typeface="Arial"/>
                <a:buChar char="•"/>
              </a:pPr>
              <a:r>
                <a:rPr b="0" i="0" lang="en-US" sz="1800" u="none" cap="none" strike="noStrike">
                  <a:solidFill>
                    <a:srgbClr val="000000"/>
                  </a:solidFill>
                  <a:latin typeface="Roboto"/>
                  <a:ea typeface="Roboto"/>
                  <a:cs typeface="Roboto"/>
                  <a:sym typeface="Roboto"/>
                </a:rPr>
                <a:t>Encourages slow, mindful mobility as guests follow the procession on foot through the village, deepening their connection with the environment and promoting sustainable travel habits.</a:t>
              </a:r>
              <a:endParaRPr/>
            </a:p>
            <a:p>
              <a:pPr indent="-342900" lvl="1" marL="342900" marR="0" rtl="0" algn="l">
                <a:lnSpc>
                  <a:spcPct val="115000"/>
                </a:lnSpc>
                <a:spcBef>
                  <a:spcPts val="0"/>
                </a:spcBef>
                <a:spcAft>
                  <a:spcPts val="0"/>
                </a:spcAft>
                <a:buClr>
                  <a:srgbClr val="000000"/>
                </a:buClr>
                <a:buSzPts val="2200"/>
                <a:buFont typeface="Arial"/>
                <a:buChar char="•"/>
              </a:pPr>
              <a:r>
                <a:rPr b="0" i="0" lang="en-US" sz="1800" u="none" cap="none" strike="noStrike">
                  <a:solidFill>
                    <a:srgbClr val="000000"/>
                  </a:solidFill>
                  <a:latin typeface="Roboto"/>
                  <a:ea typeface="Roboto"/>
                  <a:cs typeface="Roboto"/>
                  <a:sym typeface="Roboto"/>
                </a:rPr>
                <a:t>Inspires long-term reflection by engaging visitors in a participatory, intergenerational tradition rooted in symbolic gestures, local storytelling, and spiritual meaning, encouraging new perspectives on culture, community, and continuity.</a:t>
              </a:r>
              <a:endParaRPr b="0" i="0" sz="1800" u="none" cap="none" strike="noStrike">
                <a:solidFill>
                  <a:srgbClr val="000000"/>
                </a:solidFill>
                <a:latin typeface="Roboto"/>
                <a:ea typeface="Roboto"/>
                <a:cs typeface="Roboto"/>
                <a:sym typeface="Roboto"/>
              </a:endParaRPr>
            </a:p>
          </p:txBody>
        </p:sp>
        <p:sp>
          <p:nvSpPr>
            <p:cNvPr id="213" name="Google Shape;213;p26"/>
            <p:cNvSpPr/>
            <p:nvPr/>
          </p:nvSpPr>
          <p:spPr>
            <a:xfrm>
              <a:off x="587550" y="1595979"/>
              <a:ext cx="4732800" cy="590400"/>
            </a:xfrm>
            <a:prstGeom prst="roundRect">
              <a:avLst>
                <a:gd fmla="val 16667" name="adj"/>
              </a:avLst>
            </a:prstGeom>
            <a:solidFill>
              <a:srgbClr val="8A3219"/>
            </a:solidFill>
            <a:ln cap="flat" cmpd="sng" w="25400">
              <a:solidFill>
                <a:srgbClr val="FFFFFF"/>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6"/>
            <p:cNvSpPr txBox="1"/>
            <p:nvPr/>
          </p:nvSpPr>
          <p:spPr>
            <a:xfrm>
              <a:off x="647849" y="1624779"/>
              <a:ext cx="7850219" cy="532800"/>
            </a:xfrm>
            <a:prstGeom prst="rect">
              <a:avLst/>
            </a:prstGeom>
            <a:solidFill>
              <a:srgbClr val="953734"/>
            </a:solidFill>
            <a:ln>
              <a:noFill/>
            </a:ln>
          </p:spPr>
          <p:txBody>
            <a:bodyPr anchorCtr="0" anchor="ctr" bIns="0" lIns="436250" spcFirstLastPara="1" rIns="43625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200" u="none" cap="none" strike="noStrike">
                  <a:solidFill>
                    <a:srgbClr val="FFFFFF"/>
                  </a:solidFill>
                  <a:latin typeface="Roboto"/>
                  <a:ea typeface="Roboto"/>
                  <a:cs typeface="Roboto"/>
                  <a:sym typeface="Roboto"/>
                </a:rPr>
                <a:t>Behavioral Impact on Visitors &amp; immersive experience</a:t>
              </a:r>
              <a:endParaRPr b="0" i="0" sz="2200" u="none" cap="none" strike="noStrike">
                <a:solidFill>
                  <a:srgbClr val="000000"/>
                </a:solidFill>
                <a:latin typeface="Roboto"/>
                <a:ea typeface="Roboto"/>
                <a:cs typeface="Roboto"/>
                <a:sym typeface="Roboto"/>
              </a:endParaRPr>
            </a:p>
          </p:txBody>
        </p:sp>
      </p:grpSp>
      <p:sp>
        <p:nvSpPr>
          <p:cNvPr id="215" name="Google Shape;215;p26"/>
          <p:cNvSpPr txBox="1"/>
          <p:nvPr/>
        </p:nvSpPr>
        <p:spPr>
          <a:xfrm>
            <a:off x="1028700" y="2647744"/>
            <a:ext cx="16656175" cy="2544793"/>
          </a:xfrm>
          <a:prstGeom prst="rect">
            <a:avLst/>
          </a:prstGeom>
          <a:noFill/>
          <a:ln>
            <a:noFill/>
          </a:ln>
        </p:spPr>
        <p:txBody>
          <a:bodyPr anchorCtr="0" anchor="t" bIns="91425" lIns="91425" spcFirstLastPara="1" rIns="91425" wrap="square" tIns="91425">
            <a:noAutofit/>
          </a:bodyPr>
          <a:lstStyle/>
          <a:p>
            <a:pPr indent="-368300" lvl="0" marL="457200" marR="0" rtl="0" algn="l">
              <a:lnSpc>
                <a:spcPct val="115000"/>
              </a:lnSpc>
              <a:spcBef>
                <a:spcPts val="1200"/>
              </a:spcBef>
              <a:spcAft>
                <a:spcPts val="0"/>
              </a:spcAft>
              <a:buClr>
                <a:schemeClr val="dk1"/>
              </a:buClr>
              <a:buSzPts val="2200"/>
              <a:buFont typeface="Arial"/>
              <a:buChar char="●"/>
            </a:pPr>
            <a:r>
              <a:rPr b="0" i="0" lang="en-US" sz="1500" u="none" cap="none" strike="noStrike">
                <a:solidFill>
                  <a:schemeClr val="dk1"/>
                </a:solidFill>
                <a:latin typeface="Arial"/>
                <a:ea typeface="Arial"/>
                <a:cs typeface="Arial"/>
                <a:sym typeface="Arial"/>
              </a:rPr>
              <a:t>Immersive cultural learning: Visitors experience a rare, revitalized tradition by witnessing or participating in ritual songs, dances, and symbolic performances passed down through generations of women in Vevčani.</a:t>
            </a:r>
            <a:endParaRPr/>
          </a:p>
          <a:p>
            <a:pPr indent="-368300" lvl="0" marL="457200" marR="0" rtl="0" algn="l">
              <a:lnSpc>
                <a:spcPct val="115000"/>
              </a:lnSpc>
              <a:spcBef>
                <a:spcPts val="1200"/>
              </a:spcBef>
              <a:spcAft>
                <a:spcPts val="0"/>
              </a:spcAft>
              <a:buClr>
                <a:schemeClr val="dk1"/>
              </a:buClr>
              <a:buSzPts val="2200"/>
              <a:buFont typeface="Arial"/>
              <a:buChar char="●"/>
            </a:pPr>
            <a:r>
              <a:rPr b="0" i="0" lang="en-US" sz="1500" u="none" cap="none" strike="noStrike">
                <a:solidFill>
                  <a:schemeClr val="dk1"/>
                </a:solidFill>
                <a:latin typeface="Arial"/>
                <a:ea typeface="Arial"/>
                <a:cs typeface="Arial"/>
                <a:sym typeface="Arial"/>
              </a:rPr>
              <a:t>Meaningful, emotional experience: The Lazarki celebration offers an intimate and deeply moving atmosphere tied to spring, renewal, and local folklore, creating lasting memories rooted in authenticity and spirituality.</a:t>
            </a:r>
            <a:endParaRPr/>
          </a:p>
          <a:p>
            <a:pPr indent="-368300" lvl="0" marL="457200" marR="0" rtl="0" algn="l">
              <a:lnSpc>
                <a:spcPct val="115000"/>
              </a:lnSpc>
              <a:spcBef>
                <a:spcPts val="1200"/>
              </a:spcBef>
              <a:spcAft>
                <a:spcPts val="0"/>
              </a:spcAft>
              <a:buClr>
                <a:schemeClr val="dk1"/>
              </a:buClr>
              <a:buSzPts val="2200"/>
              <a:buFont typeface="Arial"/>
              <a:buChar char="●"/>
            </a:pPr>
            <a:r>
              <a:rPr b="0" i="0" lang="en-US" sz="1500" u="none" cap="none" strike="noStrike">
                <a:solidFill>
                  <a:schemeClr val="dk1"/>
                </a:solidFill>
                <a:latin typeface="Arial"/>
                <a:ea typeface="Arial"/>
                <a:cs typeface="Arial"/>
                <a:sym typeface="Arial"/>
              </a:rPr>
              <a:t>Inspiration for ethical travel: The revival of the Lazarki ritual highlights community empowerment, inviting visitors to engage with heritage respectfully and support slow, sustainable, and community-led tourism.</a:t>
            </a:r>
            <a:endParaRPr/>
          </a:p>
          <a:p>
            <a:pPr indent="-368300" lvl="0" marL="457200" marR="0" rtl="0" algn="l">
              <a:lnSpc>
                <a:spcPct val="115000"/>
              </a:lnSpc>
              <a:spcBef>
                <a:spcPts val="1200"/>
              </a:spcBef>
              <a:spcAft>
                <a:spcPts val="0"/>
              </a:spcAft>
              <a:buClr>
                <a:schemeClr val="dk1"/>
              </a:buClr>
              <a:buSzPts val="2200"/>
              <a:buFont typeface="Arial"/>
              <a:buChar char="●"/>
            </a:pPr>
            <a:r>
              <a:rPr b="0" i="0" lang="en-US" sz="1500" u="none" cap="none" strike="noStrike">
                <a:solidFill>
                  <a:schemeClr val="dk1"/>
                </a:solidFill>
                <a:latin typeface="Arial"/>
                <a:ea typeface="Arial"/>
                <a:cs typeface="Arial"/>
                <a:sym typeface="Arial"/>
              </a:rPr>
              <a:t>Connection with place: Guests become part of a unique local story, strengthening appreciation for intangible heritage and forming emotional ties with Vevčani’s landscape, people, and cultural identity.</a:t>
            </a:r>
            <a:endParaRPr b="0" i="0" sz="15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19" name="Shape 219"/>
        <p:cNvGrpSpPr/>
        <p:nvPr/>
      </p:nvGrpSpPr>
      <p:grpSpPr>
        <a:xfrm>
          <a:off x="0" y="0"/>
          <a:ext cx="0" cy="0"/>
          <a:chOff x="0" y="0"/>
          <a:chExt cx="0" cy="0"/>
        </a:xfrm>
      </p:grpSpPr>
      <p:sp>
        <p:nvSpPr>
          <p:cNvPr id="220" name="Google Shape;220;p27"/>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27"/>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27"/>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27"/>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Sustainability Measures </a:t>
            </a:r>
            <a:endParaRPr b="0" i="0" sz="1400" u="none" cap="none" strike="noStrike">
              <a:solidFill>
                <a:srgbClr val="000000"/>
              </a:solidFill>
              <a:latin typeface="Arial"/>
              <a:ea typeface="Arial"/>
              <a:cs typeface="Arial"/>
              <a:sym typeface="Arial"/>
            </a:endParaRPr>
          </a:p>
        </p:txBody>
      </p:sp>
      <p:sp>
        <p:nvSpPr>
          <p:cNvPr id="224" name="Google Shape;224;p27"/>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25" name="Google Shape;225;p27"/>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226" name="Google Shape;226;p27"/>
          <p:cNvPicPr preferRelativeResize="0"/>
          <p:nvPr/>
        </p:nvPicPr>
        <p:blipFill rotWithShape="1">
          <a:blip r:embed="rId6">
            <a:alphaModFix/>
          </a:blip>
          <a:srcRect b="0" l="0" r="0" t="0"/>
          <a:stretch/>
        </p:blipFill>
        <p:spPr>
          <a:xfrm>
            <a:off x="9032843" y="2315205"/>
            <a:ext cx="8767917" cy="5851431"/>
          </a:xfrm>
          <a:prstGeom prst="rect">
            <a:avLst/>
          </a:prstGeom>
          <a:noFill/>
          <a:ln>
            <a:noFill/>
          </a:ln>
        </p:spPr>
      </p:pic>
      <p:sp>
        <p:nvSpPr>
          <p:cNvPr id="227" name="Google Shape;227;p27"/>
          <p:cNvSpPr txBox="1"/>
          <p:nvPr/>
        </p:nvSpPr>
        <p:spPr>
          <a:xfrm>
            <a:off x="968502" y="2770707"/>
            <a:ext cx="7740069" cy="600164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5F497A"/>
                </a:solidFill>
                <a:latin typeface="Arial"/>
                <a:ea typeface="Arial"/>
                <a:cs typeface="Arial"/>
                <a:sym typeface="Arial"/>
              </a:rPr>
              <a:t>The Vevčani Lazarki tradition is a vibrant form of intangible cultural heritage, safeguarded through active community engagement rather than institutional frameworks. It preserves local identity by maintaining centuries-old spring rituals, traditional songs, and ceremonial costumes passed down through oral tradition and lived practice. Instead of staging culture for tourists, it offers an authentic, co-created experience led by local women and girls of Vevčani.</a:t>
            </a:r>
            <a:endParaRPr/>
          </a:p>
          <a:p>
            <a:pPr indent="0" lvl="0" marL="0" marR="0" rtl="0" algn="just">
              <a:lnSpc>
                <a:spcPct val="100000"/>
              </a:lnSpc>
              <a:spcBef>
                <a:spcPts val="0"/>
              </a:spcBef>
              <a:spcAft>
                <a:spcPts val="0"/>
              </a:spcAft>
              <a:buNone/>
            </a:pPr>
            <a:r>
              <a:t/>
            </a:r>
            <a:endParaRPr b="1" i="0" sz="2400" u="none" cap="none" strike="noStrike">
              <a:solidFill>
                <a:srgbClr val="5F497A"/>
              </a:solidFill>
              <a:latin typeface="Arial"/>
              <a:ea typeface="Arial"/>
              <a:cs typeface="Arial"/>
              <a:sym typeface="Arial"/>
            </a:endParaRPr>
          </a:p>
          <a:p>
            <a:pPr indent="0" lvl="0" marL="0" marR="0" rtl="0" algn="just">
              <a:lnSpc>
                <a:spcPct val="100000"/>
              </a:lnSpc>
              <a:spcBef>
                <a:spcPts val="0"/>
              </a:spcBef>
              <a:spcAft>
                <a:spcPts val="0"/>
              </a:spcAft>
              <a:buNone/>
            </a:pPr>
            <a:r>
              <a:rPr b="1" i="0" lang="en-US" sz="2400" u="none" cap="none" strike="noStrike">
                <a:solidFill>
                  <a:srgbClr val="5F497A"/>
                </a:solidFill>
                <a:latin typeface="Arial"/>
                <a:ea typeface="Arial"/>
                <a:cs typeface="Arial"/>
                <a:sym typeface="Arial"/>
              </a:rPr>
              <a:t>The practice ensures continuity by involving younger generations in singing, choreography, costume-making, and community storytelling—allowing the tradition to evolve while remaining rooted in its cultural soul.</a:t>
            </a:r>
            <a:endParaRPr/>
          </a:p>
        </p:txBody>
      </p:sp>
      <p:sp>
        <p:nvSpPr>
          <p:cNvPr id="228" name="Google Shape;228;p27"/>
          <p:cNvSpPr txBox="1"/>
          <p:nvPr/>
        </p:nvSpPr>
        <p:spPr>
          <a:xfrm>
            <a:off x="1088898" y="2260295"/>
            <a:ext cx="16230600" cy="1012393"/>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400" u="none" cap="none" strike="noStrike">
                <a:solidFill>
                  <a:schemeClr val="accent4"/>
                </a:solidFill>
                <a:latin typeface="Roboto"/>
                <a:ea typeface="Roboto"/>
                <a:cs typeface="Roboto"/>
                <a:sym typeface="Roboto"/>
              </a:rPr>
              <a:t>Cultural Preservation</a:t>
            </a:r>
            <a:endParaRPr b="1" i="0" sz="2400" u="none" cap="none" strike="noStrike">
              <a:solidFill>
                <a:schemeClr val="accent4"/>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28"/>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28"/>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28"/>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Sustainability Measures </a:t>
            </a:r>
            <a:endParaRPr b="0" i="0" sz="1400" u="none" cap="none" strike="noStrike">
              <a:solidFill>
                <a:srgbClr val="000000"/>
              </a:solidFill>
              <a:latin typeface="Arial"/>
              <a:ea typeface="Arial"/>
              <a:cs typeface="Arial"/>
              <a:sym typeface="Arial"/>
            </a:endParaRPr>
          </a:p>
        </p:txBody>
      </p:sp>
      <p:sp>
        <p:nvSpPr>
          <p:cNvPr id="237" name="Google Shape;237;p28"/>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38" name="Google Shape;238;p28"/>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239" name="Google Shape;239;p28"/>
          <p:cNvPicPr preferRelativeResize="0"/>
          <p:nvPr/>
        </p:nvPicPr>
        <p:blipFill rotWithShape="1">
          <a:blip r:embed="rId6">
            <a:alphaModFix/>
          </a:blip>
          <a:srcRect b="0" l="0" r="0" t="0"/>
          <a:stretch/>
        </p:blipFill>
        <p:spPr>
          <a:xfrm>
            <a:off x="9375758" y="2546891"/>
            <a:ext cx="8082087" cy="5388058"/>
          </a:xfrm>
          <a:prstGeom prst="rect">
            <a:avLst/>
          </a:prstGeom>
          <a:noFill/>
          <a:ln>
            <a:noFill/>
          </a:ln>
        </p:spPr>
      </p:pic>
      <p:sp>
        <p:nvSpPr>
          <p:cNvPr id="240" name="Google Shape;240;p28"/>
          <p:cNvSpPr txBox="1"/>
          <p:nvPr/>
        </p:nvSpPr>
        <p:spPr>
          <a:xfrm>
            <a:off x="968502" y="2800543"/>
            <a:ext cx="7740069" cy="526297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5F497A"/>
                </a:solidFill>
                <a:latin typeface="Arial"/>
                <a:ea typeface="Arial"/>
                <a:cs typeface="Arial"/>
                <a:sym typeface="Arial"/>
              </a:rPr>
              <a:t>The Vevčani Lazarki tradition strengthens the local economy by anchoring tourism and cultural activity revenues within the village. It stimulates short local supply chains by involving women performers, local musicians, artisans, and food producers — all deeply rooted in the community’s social fabric.</a:t>
            </a:r>
            <a:endParaRPr/>
          </a:p>
          <a:p>
            <a:pPr indent="0" lvl="0" marL="0" marR="0" rtl="0" algn="just">
              <a:lnSpc>
                <a:spcPct val="100000"/>
              </a:lnSpc>
              <a:spcBef>
                <a:spcPts val="0"/>
              </a:spcBef>
              <a:spcAft>
                <a:spcPts val="0"/>
              </a:spcAft>
              <a:buNone/>
            </a:pPr>
            <a:r>
              <a:t/>
            </a:r>
            <a:endParaRPr b="1" i="0" sz="2400" u="none" cap="none" strike="noStrike">
              <a:solidFill>
                <a:srgbClr val="5F497A"/>
              </a:solidFill>
              <a:latin typeface="Arial"/>
              <a:ea typeface="Arial"/>
              <a:cs typeface="Arial"/>
              <a:sym typeface="Arial"/>
            </a:endParaRPr>
          </a:p>
          <a:p>
            <a:pPr indent="0" lvl="0" marL="0" marR="0" rtl="0" algn="just">
              <a:lnSpc>
                <a:spcPct val="100000"/>
              </a:lnSpc>
              <a:spcBef>
                <a:spcPts val="0"/>
              </a:spcBef>
              <a:spcAft>
                <a:spcPts val="0"/>
              </a:spcAft>
              <a:buNone/>
            </a:pPr>
            <a:r>
              <a:rPr b="1" i="0" lang="en-US" sz="2400" u="none" cap="none" strike="noStrike">
                <a:solidFill>
                  <a:srgbClr val="5F497A"/>
                </a:solidFill>
                <a:latin typeface="Arial"/>
                <a:ea typeface="Arial"/>
                <a:cs typeface="Arial"/>
                <a:sym typeface="Arial"/>
              </a:rPr>
              <a:t>This model supports rural entrepreneurship, empowers women through cultural leadership, and retains economic value locally. By taking place during springtime, the Lazarki celebration contributes to seasonal income diversification, helping the village maintain economic balance and resilience throughout the year.</a:t>
            </a:r>
            <a:endParaRPr/>
          </a:p>
        </p:txBody>
      </p:sp>
      <p:sp>
        <p:nvSpPr>
          <p:cNvPr id="241" name="Google Shape;241;p28"/>
          <p:cNvSpPr txBox="1"/>
          <p:nvPr/>
        </p:nvSpPr>
        <p:spPr>
          <a:xfrm>
            <a:off x="1088898" y="2260295"/>
            <a:ext cx="16230600" cy="1012393"/>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400" u="none" cap="none" strike="noStrike">
                <a:solidFill>
                  <a:schemeClr val="accent4"/>
                </a:solidFill>
                <a:latin typeface="Roboto"/>
                <a:ea typeface="Roboto"/>
                <a:cs typeface="Roboto"/>
                <a:sym typeface="Roboto"/>
              </a:rPr>
              <a:t>Economic Sustainability</a:t>
            </a:r>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0D9"/>
        </a:solidFill>
      </p:bgPr>
    </p:bg>
    <p:spTree>
      <p:nvGrpSpPr>
        <p:cNvPr id="245" name="Shape 245"/>
        <p:cNvGrpSpPr/>
        <p:nvPr/>
      </p:nvGrpSpPr>
      <p:grpSpPr>
        <a:xfrm>
          <a:off x="0" y="0"/>
          <a:ext cx="0" cy="0"/>
          <a:chOff x="0" y="0"/>
          <a:chExt cx="0" cy="0"/>
        </a:xfrm>
      </p:grpSpPr>
      <p:sp>
        <p:nvSpPr>
          <p:cNvPr id="246" name="Google Shape;246;p29"/>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29"/>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29"/>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 name="Google Shape;249;p29"/>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Sustainability Measures </a:t>
            </a:r>
            <a:endParaRPr b="0" i="0" sz="1400" u="none" cap="none" strike="noStrike">
              <a:solidFill>
                <a:srgbClr val="000000"/>
              </a:solidFill>
              <a:latin typeface="Arial"/>
              <a:ea typeface="Arial"/>
              <a:cs typeface="Arial"/>
              <a:sym typeface="Arial"/>
            </a:endParaRPr>
          </a:p>
        </p:txBody>
      </p:sp>
      <p:sp>
        <p:nvSpPr>
          <p:cNvPr id="250" name="Google Shape;250;p29"/>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51" name="Google Shape;251;p29"/>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252" name="Google Shape;252;p29"/>
          <p:cNvPicPr preferRelativeResize="0"/>
          <p:nvPr/>
        </p:nvPicPr>
        <p:blipFill rotWithShape="1">
          <a:blip r:embed="rId6">
            <a:alphaModFix/>
          </a:blip>
          <a:srcRect b="0" l="0" r="0" t="0"/>
          <a:stretch/>
        </p:blipFill>
        <p:spPr>
          <a:xfrm>
            <a:off x="11185379" y="1839150"/>
            <a:ext cx="6621691" cy="7273319"/>
          </a:xfrm>
          <a:prstGeom prst="rect">
            <a:avLst/>
          </a:prstGeom>
          <a:noFill/>
          <a:ln>
            <a:noFill/>
          </a:ln>
        </p:spPr>
      </p:pic>
      <p:sp>
        <p:nvSpPr>
          <p:cNvPr id="253" name="Google Shape;253;p29"/>
          <p:cNvSpPr txBox="1"/>
          <p:nvPr/>
        </p:nvSpPr>
        <p:spPr>
          <a:xfrm>
            <a:off x="968502" y="2913262"/>
            <a:ext cx="9589961" cy="53553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rgbClr val="5F497A"/>
                </a:solidFill>
                <a:latin typeface="Arial"/>
                <a:ea typeface="Arial"/>
                <a:cs typeface="Arial"/>
                <a:sym typeface="Arial"/>
              </a:rPr>
              <a:t>The Vevčani Lazarki tradition reflects a strong commitment to environmental stewardship by embedding sustainable practices into its celebration. The event promotes:</a:t>
            </a:r>
            <a:endParaRPr/>
          </a:p>
          <a:p>
            <a:pPr indent="0" lvl="0" marL="0" marR="0" rtl="0" algn="just">
              <a:lnSpc>
                <a:spcPct val="100000"/>
              </a:lnSpc>
              <a:spcBef>
                <a:spcPts val="0"/>
              </a:spcBef>
              <a:spcAft>
                <a:spcPts val="0"/>
              </a:spcAft>
              <a:buNone/>
            </a:pPr>
            <a:r>
              <a:t/>
            </a:r>
            <a:endParaRPr b="1" i="0" sz="1800" u="none" cap="none" strike="noStrike">
              <a:solidFill>
                <a:srgbClr val="5F497A"/>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5F497A"/>
                </a:solidFill>
                <a:latin typeface="Arial"/>
                <a:ea typeface="Arial"/>
                <a:cs typeface="Arial"/>
                <a:sym typeface="Arial"/>
              </a:rPr>
              <a:t>Eco-friendly materials: Traditional garments and floral accessories are crafted from natural, biodegradable, and locally sourced materials, showcasing respect for nature and reducing environmental impact.</a:t>
            </a:r>
            <a:endParaRPr/>
          </a:p>
          <a:p>
            <a:pPr indent="-228600" lvl="0" marL="34290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5F497A"/>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5F497A"/>
                </a:solidFill>
                <a:latin typeface="Arial"/>
                <a:ea typeface="Arial"/>
                <a:cs typeface="Arial"/>
                <a:sym typeface="Arial"/>
              </a:rPr>
              <a:t>Minimal waste generation: Lazarki activities prioritize the use of reusable and compostable elements, while encouraging participants and spectators to avoid single-use plastics and maintain a clean environment.</a:t>
            </a:r>
            <a:endParaRPr/>
          </a:p>
          <a:p>
            <a:pPr indent="-228600" lvl="0" marL="34290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5F497A"/>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5F497A"/>
                </a:solidFill>
                <a:latin typeface="Arial"/>
                <a:ea typeface="Arial"/>
                <a:cs typeface="Arial"/>
                <a:sym typeface="Arial"/>
              </a:rPr>
              <a:t>Preservation of natural surroundings: By utilizing village pathways, courtyards, and open fields, the celebration preserves the authenticity and ecological balance of Vevčani's natural and built environment.</a:t>
            </a:r>
            <a:endParaRPr/>
          </a:p>
          <a:p>
            <a:pPr indent="-228600" lvl="0" marL="34290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5F497A"/>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800"/>
              <a:buFont typeface="Arial"/>
              <a:buChar char="•"/>
            </a:pPr>
            <a:r>
              <a:rPr b="1" i="0" lang="en-US" sz="1800" u="none" cap="none" strike="noStrike">
                <a:solidFill>
                  <a:srgbClr val="5F497A"/>
                </a:solidFill>
                <a:latin typeface="Arial"/>
                <a:ea typeface="Arial"/>
                <a:cs typeface="Arial"/>
                <a:sym typeface="Arial"/>
              </a:rPr>
              <a:t>Promotion of sustainable transportation: The event is walkable and centered within the village, allowing visitors to move around on foot and reducing the need for motorized transport, which lowers emissions and enhances connection with place.</a:t>
            </a:r>
            <a:endParaRPr/>
          </a:p>
        </p:txBody>
      </p:sp>
      <p:sp>
        <p:nvSpPr>
          <p:cNvPr id="254" name="Google Shape;254;p29"/>
          <p:cNvSpPr txBox="1"/>
          <p:nvPr/>
        </p:nvSpPr>
        <p:spPr>
          <a:xfrm>
            <a:off x="1088898" y="2260295"/>
            <a:ext cx="16230600" cy="1012393"/>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400" u="none" cap="none" strike="noStrike">
                <a:solidFill>
                  <a:schemeClr val="accent4"/>
                </a:solidFill>
                <a:latin typeface="Roboto"/>
                <a:ea typeface="Roboto"/>
                <a:cs typeface="Roboto"/>
                <a:sym typeface="Roboto"/>
              </a:rPr>
              <a:t>Resource Preservation</a:t>
            </a:r>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258" name="Shape 258"/>
        <p:cNvGrpSpPr/>
        <p:nvPr/>
      </p:nvGrpSpPr>
      <p:grpSpPr>
        <a:xfrm>
          <a:off x="0" y="0"/>
          <a:ext cx="0" cy="0"/>
          <a:chOff x="0" y="0"/>
          <a:chExt cx="0" cy="0"/>
        </a:xfrm>
      </p:grpSpPr>
      <p:sp>
        <p:nvSpPr>
          <p:cNvPr id="259" name="Google Shape;259;p4"/>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4"/>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4"/>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4"/>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263" name="Google Shape;263;p4"/>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64" name="Google Shape;264;p4"/>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65" name="Google Shape;265;p4"/>
          <p:cNvSpPr txBox="1"/>
          <p:nvPr/>
        </p:nvSpPr>
        <p:spPr>
          <a:xfrm>
            <a:off x="675082" y="2589201"/>
            <a:ext cx="5677126" cy="62478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Local Institutions &amp; Cultural Organizations</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Municipality of Vevčani, Cultural Society “Drimkol”, Multicultural Center “Kosta Srbakoski”</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  Lead the coordination and revival of the Lazarki tradition as part of local heritage preservation</a:t>
            </a:r>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  Provide institutional support, visibility, and cultural recognition at municipal and national levels</a:t>
            </a:r>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  Facilitate community engagement and access to funding for youth participation and event continuity</a:t>
            </a:r>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7000" lvl="0" marL="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  Advocate for the safeguarding of intangible heritage linked to seasonal customs and female-led ritual practices</a:t>
            </a:r>
            <a:endParaRPr b="0" i="0" sz="1400" u="none" cap="none" strike="noStrike">
              <a:solidFill>
                <a:srgbClr val="000000"/>
              </a:solidFill>
              <a:latin typeface="Arial"/>
              <a:ea typeface="Arial"/>
              <a:cs typeface="Arial"/>
              <a:sym typeface="Arial"/>
            </a:endParaRPr>
          </a:p>
        </p:txBody>
      </p:sp>
      <p:sp>
        <p:nvSpPr>
          <p:cNvPr id="266" name="Google Shape;266;p4"/>
          <p:cNvSpPr txBox="1"/>
          <p:nvPr/>
        </p:nvSpPr>
        <p:spPr>
          <a:xfrm>
            <a:off x="12763124" y="2589201"/>
            <a:ext cx="5524876" cy="68634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Local Residents, Volunteers, and Lazarki Groups</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Rehearse and perform traditional songs and dances passed down through generations of women</a:t>
            </a:r>
            <a:endParaRPr/>
          </a:p>
          <a:p>
            <a:pPr indent="-215900" lvl="0" marL="3429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Host communal preparations in households, involving costume-making, flower-gathering, and baking</a:t>
            </a:r>
            <a:endParaRPr/>
          </a:p>
          <a:p>
            <a:pPr indent="-215900" lvl="0" marL="3429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Safeguard cultural authenticity through oral tradition, seasonal symbolism, and ritual choreography</a:t>
            </a:r>
            <a:endParaRPr/>
          </a:p>
          <a:p>
            <a:pPr indent="-215900" lvl="0" marL="3429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Welcome guests with songs, blessings, and storytelling, offering intimate contact with local heritage</a:t>
            </a:r>
            <a:endParaRPr/>
          </a:p>
          <a:p>
            <a:pPr indent="-215900" lvl="0" marL="3429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Guide the revival of the tradition through informal leadership, family networks, and collective action</a:t>
            </a:r>
            <a:endParaRPr b="0" i="0" sz="1400" u="none" cap="none" strike="noStrike">
              <a:solidFill>
                <a:srgbClr val="000000"/>
              </a:solidFill>
              <a:latin typeface="Arial"/>
              <a:ea typeface="Arial"/>
              <a:cs typeface="Arial"/>
              <a:sym typeface="Arial"/>
            </a:endParaRPr>
          </a:p>
        </p:txBody>
      </p:sp>
      <p:sp>
        <p:nvSpPr>
          <p:cNvPr id="267" name="Google Shape;267;p4"/>
          <p:cNvSpPr txBox="1"/>
          <p:nvPr/>
        </p:nvSpPr>
        <p:spPr>
          <a:xfrm>
            <a:off x="6719103" y="2599198"/>
            <a:ext cx="5677126"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Local Artisans, Businesses &amp; Producers</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Offer traditional attire, floral wreaths, handicrafts, and homemade food during the Lazarki celebration</a:t>
            </a:r>
            <a:endParaRPr/>
          </a:p>
          <a:p>
            <a:pPr indent="-215900" lvl="0" marL="3429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Contribute to the economic vitality of the event through seasonal services and small-scale trade</a:t>
            </a:r>
            <a:endParaRPr/>
          </a:p>
          <a:p>
            <a:pPr indent="-215900" lvl="0" marL="3429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Highlight the culinary and artisanal heritage of the region, including springtime sweets and herbal products</a:t>
            </a:r>
            <a:endParaRPr/>
          </a:p>
          <a:p>
            <a:pPr indent="-215900" lvl="0" marL="34290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Strengthen the practice’s sustainability by sourcing locally, supporting women-led initiatives, and promoting circular economy principles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71" name="Shape 271"/>
        <p:cNvGrpSpPr/>
        <p:nvPr/>
      </p:nvGrpSpPr>
      <p:grpSpPr>
        <a:xfrm>
          <a:off x="0" y="0"/>
          <a:ext cx="0" cy="0"/>
          <a:chOff x="0" y="0"/>
          <a:chExt cx="0" cy="0"/>
        </a:xfrm>
      </p:grpSpPr>
      <p:sp>
        <p:nvSpPr>
          <p:cNvPr id="272" name="Google Shape;272;p30"/>
          <p:cNvSpPr/>
          <p:nvPr/>
        </p:nvSpPr>
        <p:spPr>
          <a:xfrm>
            <a:off x="1583950" y="-119634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30"/>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74" name="Google Shape;274;p30"/>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275" name="Google Shape;275;p30"/>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30"/>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30"/>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78" name="Google Shape;278;p30"/>
          <p:cNvSpPr txBox="1"/>
          <p:nvPr/>
        </p:nvSpPr>
        <p:spPr>
          <a:xfrm>
            <a:off x="28513" y="2308907"/>
            <a:ext cx="4496176" cy="72019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Evaluation Metrics</a:t>
            </a:r>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Number of participants (local girls/women involved in the ritual and performances)</a:t>
            </a:r>
            <a:endParaRPr/>
          </a:p>
          <a:p>
            <a:pPr indent="-342900" lvl="0" marL="3429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Audience and visitor engagement (local attendance, diaspora interest, tourist observations)</a:t>
            </a:r>
            <a:endParaRPr/>
          </a:p>
          <a:p>
            <a:pPr indent="-342900" lvl="0" marL="3429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Media visibility and online presence (coverage by regional media, Facebook reach, YouTube video views)</a:t>
            </a:r>
            <a:endParaRPr/>
          </a:p>
          <a:p>
            <a:pPr indent="-342900" lvl="0" marL="3429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Economic indicators (e.g., local artisan sales, hospitality revenue during the Lazarki period)</a:t>
            </a:r>
            <a:endParaRPr/>
          </a:p>
          <a:p>
            <a:pPr indent="-342900" lvl="0" marL="3429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Community participation metrics (households visited, songs performed, traditional clothing used)</a:t>
            </a:r>
            <a:endParaRPr/>
          </a:p>
          <a:p>
            <a:pPr indent="-342900" lvl="0" marL="3429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Heritage transmission indicators (youth involvement, intergenerational learning activities)</a:t>
            </a:r>
            <a:endParaRPr/>
          </a:p>
          <a:p>
            <a:pPr indent="-342900" lvl="0" marL="3429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Environmental and sustainability metrics (e.g., waste reduction efforts, use of natural costumes/materials)</a:t>
            </a:r>
            <a:endParaRPr/>
          </a:p>
        </p:txBody>
      </p:sp>
      <p:sp>
        <p:nvSpPr>
          <p:cNvPr id="279" name="Google Shape;279;p30"/>
          <p:cNvSpPr txBox="1"/>
          <p:nvPr/>
        </p:nvSpPr>
        <p:spPr>
          <a:xfrm>
            <a:off x="4468740" y="2302317"/>
            <a:ext cx="4496176" cy="62632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Feedback Mechanisms</a:t>
            </a:r>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Surveys shared with residents, households visited, and local observers to gather impressions and ideas for improvement</a:t>
            </a:r>
            <a:endParaRPr/>
          </a:p>
          <a:p>
            <a:pPr indent="-342900" lvl="0" marL="34290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Youth focus groups with girls who participated as Lazarki to reflect on their experience and collect input for future editions</a:t>
            </a:r>
            <a:endParaRPr/>
          </a:p>
          <a:p>
            <a:pPr indent="-342900" lvl="0" marL="34290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Community assemblies held post-event to evaluate outcomes, document lessons learned, and co-design next steps</a:t>
            </a:r>
            <a:endParaRPr/>
          </a:p>
          <a:p>
            <a:pPr indent="-342900" lvl="0" marL="34290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Informal consultations through local NGOs, women's associations, and cultural heritage advocates (e.g., Drimkol)</a:t>
            </a:r>
            <a:endParaRPr/>
          </a:p>
        </p:txBody>
      </p:sp>
      <p:sp>
        <p:nvSpPr>
          <p:cNvPr id="280" name="Google Shape;280;p30"/>
          <p:cNvSpPr txBox="1"/>
          <p:nvPr/>
        </p:nvSpPr>
        <p:spPr>
          <a:xfrm>
            <a:off x="9144000" y="2295727"/>
            <a:ext cx="4496176" cy="56938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Continuous Improvement</a:t>
            </a:r>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Reviving and adapting rituals annually in alignment with evolving community values and intergenerational input</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Introducing sustainable elements such as reusable props and natural fabrics for costumes (e.g., locally sourced linen)</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Expanding visibility and outreach by translating songs, rituals, and event materials into multiple languages</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Forging partnerships with heritage networks, regional tourism actors, and educational institutions for support and growth</a:t>
            </a:r>
            <a:endParaRPr/>
          </a:p>
        </p:txBody>
      </p:sp>
      <p:sp>
        <p:nvSpPr>
          <p:cNvPr id="281" name="Google Shape;281;p30"/>
          <p:cNvSpPr txBox="1"/>
          <p:nvPr/>
        </p:nvSpPr>
        <p:spPr>
          <a:xfrm>
            <a:off x="13819260" y="2308907"/>
            <a:ext cx="4496176" cy="62632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Funding Sources</a:t>
            </a:r>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Municipality of Vevčani – provides core funding, event coordination, and logistical support</a:t>
            </a:r>
            <a:endParaRPr/>
          </a:p>
          <a:p>
            <a:pPr indent="-342900" lvl="0" marL="34290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Ministry of Culture of North Macedonia – offers cultural preservation grants and revival project support</a:t>
            </a:r>
            <a:endParaRPr/>
          </a:p>
          <a:p>
            <a:pPr indent="-342900" lvl="0" marL="34290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Local sponsors and small businesses – contribute through donations, services, and in-kind materials (e.g., traditional attire, catering)</a:t>
            </a:r>
            <a:endParaRPr/>
          </a:p>
          <a:p>
            <a:pPr indent="-342900" lvl="0" marL="34290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Occasional EU and donor project support – via initiatives focusing on intangible cultural heritage and community empowerment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85" name="Shape 285"/>
        <p:cNvGrpSpPr/>
        <p:nvPr/>
      </p:nvGrpSpPr>
      <p:grpSpPr>
        <a:xfrm>
          <a:off x="0" y="0"/>
          <a:ext cx="0" cy="0"/>
          <a:chOff x="0" y="0"/>
          <a:chExt cx="0" cy="0"/>
        </a:xfrm>
      </p:grpSpPr>
      <p:sp>
        <p:nvSpPr>
          <p:cNvPr id="286" name="Google Shape;286;p31"/>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31"/>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31"/>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31"/>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290" name="Google Shape;290;p31"/>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91" name="Google Shape;291;p31"/>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92" name="Google Shape;292;p31"/>
          <p:cNvSpPr txBox="1"/>
          <p:nvPr/>
        </p:nvSpPr>
        <p:spPr>
          <a:xfrm>
            <a:off x="339213" y="2296863"/>
            <a:ext cx="5869858" cy="73558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Transferability</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 Lararki Ritual Procession offers an adaptable model for other communities aiming to preserve and promote intangible cultural heritage through participatory and community-led events.</a:t>
            </a:r>
            <a:endParaRPr b="0" i="0" sz="18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What can be transferred:</a:t>
            </a:r>
            <a:endParaRPr b="0" i="0" sz="1800" u="none" cap="none" strike="noStrike">
              <a:solidFill>
                <a:srgbClr val="000000"/>
              </a:solidFill>
              <a:latin typeface="Arial"/>
              <a:ea typeface="Arial"/>
              <a:cs typeface="Arial"/>
              <a:sym typeface="Arial"/>
            </a:endParaRPr>
          </a:p>
          <a:p>
            <a:pPr indent="-114300" lvl="1"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Community-led organizational model rooted in intergenerational participation</a:t>
            </a:r>
            <a:endParaRPr/>
          </a:p>
          <a:p>
            <a:pPr indent="-114300" lvl="1"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Integration of pre-Christian rituals with contemporary cultural expression</a:t>
            </a:r>
            <a:endParaRPr/>
          </a:p>
          <a:p>
            <a:pPr indent="-114300" lvl="1"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 of symbolic performance and folklore to foster cultural dialogue and collective memory</a:t>
            </a:r>
            <a:endParaRPr/>
          </a:p>
          <a:p>
            <a:pPr indent="-114300" lvl="1"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Active involvement of multiple age groups in event design, storytelling, and performance</a:t>
            </a:r>
            <a:endParaRPr/>
          </a:p>
          <a:p>
            <a:pPr indent="-114300" lvl="1"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Environmentally responsible visitor engagement and locally embedded experiences</a:t>
            </a:r>
            <a:endParaRPr b="0" i="0" sz="18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Contexts for replication:</a:t>
            </a:r>
            <a:endParaRPr b="0" i="0" sz="1800" u="none" cap="none" strike="noStrike">
              <a:solidFill>
                <a:srgbClr val="000000"/>
              </a:solidFill>
              <a:latin typeface="Arial"/>
              <a:ea typeface="Arial"/>
              <a:cs typeface="Arial"/>
              <a:sym typeface="Arial"/>
            </a:endParaRPr>
          </a:p>
          <a:p>
            <a:pPr indent="-114300" lvl="1"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Small rural communities with strong folk traditions and seasonal rituals</a:t>
            </a:r>
            <a:endParaRPr/>
          </a:p>
          <a:p>
            <a:pPr indent="-114300" lvl="1"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Areas seeking to revitalize rural economies through winter or early spring tourism</a:t>
            </a:r>
            <a:endParaRPr/>
          </a:p>
          <a:p>
            <a:pPr indent="-114300" lvl="1"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Villages aiming to promote heritage-based tourism through local festivals, folklore, and symbolic performances</a:t>
            </a:r>
            <a:endParaRPr/>
          </a:p>
        </p:txBody>
      </p:sp>
      <p:sp>
        <p:nvSpPr>
          <p:cNvPr id="293" name="Google Shape;293;p31"/>
          <p:cNvSpPr txBox="1"/>
          <p:nvPr/>
        </p:nvSpPr>
        <p:spPr>
          <a:xfrm>
            <a:off x="6209071" y="2320724"/>
            <a:ext cx="5869858" cy="6217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Challenges &amp; Barriers</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Cultural Sensitivity &amp; Appropriation</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Risk of misinterpretation or decontextualization of Lararki’s sacred and symbolic rituals if reproduced outside their original setting or meaning.</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Arial"/>
                <a:ea typeface="Arial"/>
                <a:cs typeface="Arial"/>
                <a:sym typeface="Arial"/>
              </a:rPr>
              <a:t>Funding Sustainability</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event often relies on local contributions, voluntary work, and limited public support, creating financial unpredictability for long-term planning.</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Arial"/>
                <a:ea typeface="Arial"/>
                <a:cs typeface="Arial"/>
                <a:sym typeface="Arial"/>
              </a:rPr>
              <a:t>Infrastructure Limitations</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village’s small accommodation capacity and limited transport connectivity may pose constraints for scaling up the event sustainably.</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Arial"/>
                <a:ea typeface="Arial"/>
                <a:cs typeface="Arial"/>
                <a:sym typeface="Arial"/>
              </a:rPr>
              <a:t>Weather Dependency</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As a winter ritual linked to seasonal cycles, Lararki is vulnerable to adverse weather, which can affect participation, visibility, and safety.</a:t>
            </a:r>
            <a:br>
              <a:rPr b="0"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Arial"/>
                <a:ea typeface="Arial"/>
                <a:cs typeface="Arial"/>
                <a:sym typeface="Arial"/>
              </a:rPr>
              <a:t>Preservation vs. Commercialization</a:t>
            </a:r>
            <a:endParaRPr b="0" i="0" sz="18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Maintaining the authenticity and community spirit of Lararki while accommodating growing interest from outsiders requires careful cultural stewardship.</a:t>
            </a:r>
            <a:endParaRPr/>
          </a:p>
        </p:txBody>
      </p:sp>
      <p:sp>
        <p:nvSpPr>
          <p:cNvPr id="294" name="Google Shape;294;p31"/>
          <p:cNvSpPr txBox="1"/>
          <p:nvPr/>
        </p:nvSpPr>
        <p:spPr>
          <a:xfrm>
            <a:off x="11974469" y="2320724"/>
            <a:ext cx="5869858" cy="73558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Potential for Expansion</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Regional Scaling</a:t>
            </a:r>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Joint promotion with other winter festivals in the Balkans or creation of a cross-border “intangible heritage trail” featuring ritual-based events.</a:t>
            </a:r>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Development of a Lararki Heritage Hub offering year-round workshops, exhibitions, and youth programs to ensure continuity and visibility.</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International Networking</a:t>
            </a:r>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Potential nomination for UNESCO’s Intangible Cultural Heritage list as a unique example of seasonal ritual continuity and community engagement.</a:t>
            </a:r>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Participation in European ritual heritage networks to exchange knowledge, amplify visibility, and promote responsible tourism.</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Youth &amp; Creative Engagement</a:t>
            </a:r>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Co-creation programs with local youth, art schools, and folklore associations to pass on skills like mask-making, singing, and symbolic storytelling.</a:t>
            </a:r>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 of digital platforms for documentation, educational storytelling, and interactive content to bring Lararki to global audiences in respectful and engaging ways.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98" name="Shape 298"/>
        <p:cNvGrpSpPr/>
        <p:nvPr/>
      </p:nvGrpSpPr>
      <p:grpSpPr>
        <a:xfrm>
          <a:off x="0" y="0"/>
          <a:ext cx="0" cy="0"/>
          <a:chOff x="0" y="0"/>
          <a:chExt cx="0" cy="0"/>
        </a:xfrm>
      </p:grpSpPr>
      <p:sp>
        <p:nvSpPr>
          <p:cNvPr id="299" name="Google Shape;299;p32"/>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32"/>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01" name="Google Shape;301;p32"/>
          <p:cNvSpPr txBox="1"/>
          <p:nvPr/>
        </p:nvSpPr>
        <p:spPr>
          <a:xfrm>
            <a:off x="0" y="2237775"/>
            <a:ext cx="18159413" cy="6463308"/>
          </a:xfrm>
          <a:prstGeom prst="rect">
            <a:avLst/>
          </a:prstGeom>
          <a:noFill/>
          <a:ln>
            <a:noFill/>
          </a:ln>
        </p:spPr>
        <p:txBody>
          <a:bodyPr anchorCtr="0" anchor="t" bIns="0" lIns="0" spcFirstLastPara="1" rIns="0" wrap="square" tIns="0">
            <a:spAutoFit/>
          </a:bodyPr>
          <a:lstStyle/>
          <a:p>
            <a:pPr indent="-342900" lvl="0" marL="342900" marR="0" rtl="0" algn="just">
              <a:lnSpc>
                <a:spcPct val="140017"/>
              </a:lnSpc>
              <a:spcBef>
                <a:spcPts val="0"/>
              </a:spcBef>
              <a:spcAft>
                <a:spcPts val="0"/>
              </a:spcAft>
              <a:buClr>
                <a:srgbClr val="000000"/>
              </a:buClr>
              <a:buSzPts val="2000"/>
              <a:buFont typeface="Arial"/>
              <a:buChar char="•"/>
            </a:pPr>
            <a:r>
              <a:rPr b="0" i="0" lang="en-US" sz="2000" u="none" cap="none" strike="noStrike">
                <a:solidFill>
                  <a:srgbClr val="000000"/>
                </a:solidFill>
                <a:latin typeface="Roboto"/>
                <a:ea typeface="Roboto"/>
                <a:cs typeface="Roboto"/>
                <a:sym typeface="Roboto"/>
              </a:rPr>
              <a:t>Lazarki embodies a model of sustainable cultural tourism, weaving together ancient seasonal traditions with contemporary community leadership and environmental care.</a:t>
            </a:r>
            <a:endParaRPr/>
          </a:p>
          <a:p>
            <a:pPr indent="-342900" lvl="0" marL="342900" marR="0" rtl="0" algn="just">
              <a:lnSpc>
                <a:spcPct val="140017"/>
              </a:lnSpc>
              <a:spcBef>
                <a:spcPts val="0"/>
              </a:spcBef>
              <a:spcAft>
                <a:spcPts val="0"/>
              </a:spcAft>
              <a:buClr>
                <a:srgbClr val="000000"/>
              </a:buClr>
              <a:buSzPts val="2000"/>
              <a:buFont typeface="Arial"/>
              <a:buChar char="•"/>
            </a:pPr>
            <a:r>
              <a:rPr b="0" i="0" lang="en-US" sz="2000" u="none" cap="none" strike="noStrike">
                <a:solidFill>
                  <a:srgbClr val="000000"/>
                </a:solidFill>
                <a:latin typeface="Roboto"/>
                <a:ea typeface="Roboto"/>
                <a:cs typeface="Roboto"/>
                <a:sym typeface="Roboto"/>
              </a:rPr>
              <a:t>With roots in centuries-old rituals tied to spring and fertility, Lazarki stands as a rare living heritage practice, enriched by symbolic storytelling, intergenerational knowledge sharing, and vibrant folklore expression.</a:t>
            </a:r>
            <a:endParaRPr/>
          </a:p>
          <a:p>
            <a:pPr indent="-342900" lvl="0" marL="342900" marR="0" rtl="0" algn="just">
              <a:lnSpc>
                <a:spcPct val="140017"/>
              </a:lnSpc>
              <a:spcBef>
                <a:spcPts val="0"/>
              </a:spcBef>
              <a:spcAft>
                <a:spcPts val="0"/>
              </a:spcAft>
              <a:buClr>
                <a:srgbClr val="000000"/>
              </a:buClr>
              <a:buSzPts val="2000"/>
              <a:buFont typeface="Arial"/>
              <a:buChar char="•"/>
            </a:pPr>
            <a:r>
              <a:rPr b="0" i="0" lang="en-US" sz="2000" u="none" cap="none" strike="noStrike">
                <a:solidFill>
                  <a:srgbClr val="000000"/>
                </a:solidFill>
                <a:latin typeface="Roboto"/>
                <a:ea typeface="Roboto"/>
                <a:cs typeface="Roboto"/>
                <a:sym typeface="Roboto"/>
              </a:rPr>
              <a:t>Community participation is at the heart of Lazarki — families, local artists, youth, and cultural institutions co-create, preserve, and celebrate the tradition collectively.</a:t>
            </a:r>
            <a:endParaRPr/>
          </a:p>
          <a:p>
            <a:pPr indent="-342900" lvl="0" marL="342900" marR="0" rtl="0" algn="just">
              <a:lnSpc>
                <a:spcPct val="140017"/>
              </a:lnSpc>
              <a:spcBef>
                <a:spcPts val="0"/>
              </a:spcBef>
              <a:spcAft>
                <a:spcPts val="0"/>
              </a:spcAft>
              <a:buClr>
                <a:srgbClr val="000000"/>
              </a:buClr>
              <a:buSzPts val="2000"/>
              <a:buFont typeface="Arial"/>
              <a:buChar char="•"/>
            </a:pPr>
            <a:r>
              <a:rPr b="0" i="0" lang="en-US" sz="2000" u="none" cap="none" strike="noStrike">
                <a:solidFill>
                  <a:srgbClr val="000000"/>
                </a:solidFill>
                <a:latin typeface="Roboto"/>
                <a:ea typeface="Roboto"/>
                <a:cs typeface="Roboto"/>
                <a:sym typeface="Roboto"/>
              </a:rPr>
              <a:t>Sustainability is embedded across the practice: activities emphasize low environmental impact, support local economies, and foster strong social bonds within and beyond the community.</a:t>
            </a:r>
            <a:endParaRPr/>
          </a:p>
          <a:p>
            <a:pPr indent="-342900" lvl="0" marL="342900" marR="0" rtl="0" algn="just">
              <a:lnSpc>
                <a:spcPct val="140017"/>
              </a:lnSpc>
              <a:spcBef>
                <a:spcPts val="0"/>
              </a:spcBef>
              <a:spcAft>
                <a:spcPts val="0"/>
              </a:spcAft>
              <a:buClr>
                <a:srgbClr val="000000"/>
              </a:buClr>
              <a:buSzPts val="2000"/>
              <a:buFont typeface="Arial"/>
              <a:buChar char="•"/>
            </a:pPr>
            <a:r>
              <a:rPr b="0" i="0" lang="en-US" sz="2000" u="none" cap="none" strike="noStrike">
                <a:solidFill>
                  <a:srgbClr val="000000"/>
                </a:solidFill>
                <a:latin typeface="Roboto"/>
                <a:ea typeface="Roboto"/>
                <a:cs typeface="Roboto"/>
                <a:sym typeface="Roboto"/>
              </a:rPr>
              <a:t>Visitors benefit from meaningful, immersive experiences — gaining deep understanding of local traditions, participating in eco-conscious celebrations, and engaging respectfully with living heritage.</a:t>
            </a:r>
            <a:endParaRPr/>
          </a:p>
          <a:p>
            <a:pPr indent="-342900" lvl="0" marL="342900" marR="0" rtl="0" algn="just">
              <a:lnSpc>
                <a:spcPct val="140017"/>
              </a:lnSpc>
              <a:spcBef>
                <a:spcPts val="0"/>
              </a:spcBef>
              <a:spcAft>
                <a:spcPts val="0"/>
              </a:spcAft>
              <a:buClr>
                <a:srgbClr val="000000"/>
              </a:buClr>
              <a:buSzPts val="2000"/>
              <a:buFont typeface="Arial"/>
              <a:buChar char="•"/>
            </a:pPr>
            <a:r>
              <a:rPr b="0" i="0" lang="en-US" sz="2000" u="none" cap="none" strike="noStrike">
                <a:solidFill>
                  <a:srgbClr val="000000"/>
                </a:solidFill>
                <a:latin typeface="Roboto"/>
                <a:ea typeface="Roboto"/>
                <a:cs typeface="Roboto"/>
                <a:sym typeface="Roboto"/>
              </a:rPr>
              <a:t>Lazarki shows high potential for replication and adaptation in other rural contexts that seek to promote community-led tourism rooted in intangible heritage.</a:t>
            </a:r>
            <a:endParaRPr/>
          </a:p>
          <a:p>
            <a:pPr indent="-342900" lvl="0" marL="342900" marR="0" rtl="0" algn="just">
              <a:lnSpc>
                <a:spcPct val="140017"/>
              </a:lnSpc>
              <a:spcBef>
                <a:spcPts val="0"/>
              </a:spcBef>
              <a:spcAft>
                <a:spcPts val="0"/>
              </a:spcAft>
              <a:buClr>
                <a:srgbClr val="000000"/>
              </a:buClr>
              <a:buSzPts val="2000"/>
              <a:buFont typeface="Arial"/>
              <a:buChar char="•"/>
            </a:pPr>
            <a:r>
              <a:rPr b="0" i="0" lang="en-US" sz="2000" u="none" cap="none" strike="noStrike">
                <a:solidFill>
                  <a:srgbClr val="000000"/>
                </a:solidFill>
                <a:latin typeface="Roboto"/>
                <a:ea typeface="Roboto"/>
                <a:cs typeface="Roboto"/>
                <a:sym typeface="Roboto"/>
              </a:rPr>
              <a:t>Digital tools and regional cooperation (e.g., through EU networks such as Creative Europe, CERV, Interreg) help amplify its visibility and enable cross-border collaborations for greater impact.</a:t>
            </a:r>
            <a:endParaRPr/>
          </a:p>
          <a:p>
            <a:pPr indent="-342900" lvl="0" marL="342900" marR="0" rtl="0" algn="just">
              <a:lnSpc>
                <a:spcPct val="140017"/>
              </a:lnSpc>
              <a:spcBef>
                <a:spcPts val="0"/>
              </a:spcBef>
              <a:spcAft>
                <a:spcPts val="0"/>
              </a:spcAft>
              <a:buClr>
                <a:srgbClr val="000000"/>
              </a:buClr>
              <a:buSzPts val="2000"/>
              <a:buFont typeface="Arial"/>
              <a:buChar char="•"/>
            </a:pPr>
            <a:r>
              <a:rPr b="0" i="0" lang="en-US" sz="2000" u="none" cap="none" strike="noStrike">
                <a:solidFill>
                  <a:srgbClr val="000000"/>
                </a:solidFill>
                <a:latin typeface="Roboto"/>
                <a:ea typeface="Roboto"/>
                <a:cs typeface="Roboto"/>
                <a:sym typeface="Roboto"/>
              </a:rPr>
              <a:t>Challenges remain, such as ensuring stable funding and safeguarding authenticity in the face of external interest — yet Lazarki continues to demonstrate cultural resilience, adaptability, and community strength.</a:t>
            </a:r>
            <a:endParaRPr b="0" i="0" sz="2299" u="none" cap="none" strike="noStrike">
              <a:solidFill>
                <a:srgbClr val="000000"/>
              </a:solidFill>
              <a:latin typeface="Roboto"/>
              <a:ea typeface="Roboto"/>
              <a:cs typeface="Roboto"/>
              <a:sym typeface="Roboto"/>
            </a:endParaRPr>
          </a:p>
        </p:txBody>
      </p:sp>
      <p:sp>
        <p:nvSpPr>
          <p:cNvPr id="302" name="Google Shape;302;p32"/>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Key Conclusions &amp; Takeaways</a:t>
            </a:r>
            <a:endParaRPr b="0" i="0" sz="1400" u="none" cap="none" strike="noStrike">
              <a:solidFill>
                <a:srgbClr val="000000"/>
              </a:solidFill>
              <a:latin typeface="Arial"/>
              <a:ea typeface="Arial"/>
              <a:cs typeface="Arial"/>
              <a:sym typeface="Arial"/>
            </a:endParaRPr>
          </a:p>
        </p:txBody>
      </p:sp>
      <p:sp>
        <p:nvSpPr>
          <p:cNvPr id="303" name="Google Shape;303;p32"/>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32"/>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32"/>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309" name="Shape 309"/>
        <p:cNvGrpSpPr/>
        <p:nvPr/>
      </p:nvGrpSpPr>
      <p:grpSpPr>
        <a:xfrm>
          <a:off x="0" y="0"/>
          <a:ext cx="0" cy="0"/>
          <a:chOff x="0" y="0"/>
          <a:chExt cx="0" cy="0"/>
        </a:xfrm>
      </p:grpSpPr>
      <p:sp>
        <p:nvSpPr>
          <p:cNvPr id="310" name="Google Shape;310;p5"/>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5"/>
          <p:cNvSpPr txBox="1"/>
          <p:nvPr/>
        </p:nvSpPr>
        <p:spPr>
          <a:xfrm>
            <a:off x="3566240" y="3907425"/>
            <a:ext cx="11155519" cy="240665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13999"/>
              <a:buFont typeface="Arial"/>
              <a:buNone/>
            </a:pPr>
            <a:r>
              <a:rPr b="1" i="0" lang="en-US" sz="13999" u="none" cap="none" strike="noStrike">
                <a:solidFill>
                  <a:srgbClr val="6550A3"/>
                </a:solidFill>
                <a:latin typeface="Roboto"/>
                <a:ea typeface="Roboto"/>
                <a:cs typeface="Roboto"/>
                <a:sym typeface="Roboto"/>
              </a:rPr>
              <a:t>Thank You !</a:t>
            </a:r>
            <a:endParaRPr b="0" i="0" sz="1400" u="none" cap="none" strike="noStrike">
              <a:solidFill>
                <a:srgbClr val="000000"/>
              </a:solidFill>
              <a:latin typeface="Arial"/>
              <a:ea typeface="Arial"/>
              <a:cs typeface="Arial"/>
              <a:sym typeface="Arial"/>
            </a:endParaRPr>
          </a:p>
        </p:txBody>
      </p:sp>
      <p:sp>
        <p:nvSpPr>
          <p:cNvPr id="312" name="Google Shape;312;p5"/>
          <p:cNvSpPr/>
          <p:nvPr/>
        </p:nvSpPr>
        <p:spPr>
          <a:xfrm>
            <a:off x="5770504" y="1860267"/>
            <a:ext cx="6254426" cy="1120196"/>
          </a:xfrm>
          <a:custGeom>
            <a:rect b="b" l="l" r="r" t="t"/>
            <a:pathLst>
              <a:path extrusionOk="0" h="1120196" w="6254426">
                <a:moveTo>
                  <a:pt x="0" y="0"/>
                </a:moveTo>
                <a:lnTo>
                  <a:pt x="6254426" y="0"/>
                </a:lnTo>
                <a:lnTo>
                  <a:pt x="6254426" y="1120196"/>
                </a:lnTo>
                <a:lnTo>
                  <a:pt x="0" y="11201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5"/>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5">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5"/>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5"/>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319" name="Shape 319"/>
        <p:cNvGrpSpPr/>
        <p:nvPr/>
      </p:nvGrpSpPr>
      <p:grpSpPr>
        <a:xfrm>
          <a:off x="0" y="0"/>
          <a:ext cx="0" cy="0"/>
          <a:chOff x="0" y="0"/>
          <a:chExt cx="0" cy="0"/>
        </a:xfrm>
      </p:grpSpPr>
      <p:sp>
        <p:nvSpPr>
          <p:cNvPr id="320" name="Google Shape;320;p6"/>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6"/>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 name="Google Shape;322;p6"/>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6"/>
          <p:cNvSpPr/>
          <p:nvPr/>
        </p:nvSpPr>
        <p:spPr>
          <a:xfrm>
            <a:off x="5866619" y="209540"/>
            <a:ext cx="6554762" cy="8353324"/>
          </a:xfrm>
          <a:custGeom>
            <a:rect b="b" l="l" r="r" t="t"/>
            <a:pathLst>
              <a:path extrusionOk="0" h="8353324" w="6554762">
                <a:moveTo>
                  <a:pt x="0" y="0"/>
                </a:moveTo>
                <a:lnTo>
                  <a:pt x="6554762" y="0"/>
                </a:lnTo>
                <a:lnTo>
                  <a:pt x="6554762" y="8353324"/>
                </a:lnTo>
                <a:lnTo>
                  <a:pt x="0" y="8353324"/>
                </a:lnTo>
                <a:lnTo>
                  <a:pt x="0" y="0"/>
                </a:lnTo>
                <a:close/>
              </a:path>
            </a:pathLst>
          </a:custGeom>
          <a:blipFill rotWithShape="1">
            <a:blip r:embed="rId6">
              <a:alphaModFix/>
            </a:blip>
            <a:stretch>
              <a:fillRect b="-177" l="-359" r="0" t="-17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6"/>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25" name="Google Shape;325;p6"/>
          <p:cNvSpPr txBox="1"/>
          <p:nvPr/>
        </p:nvSpPr>
        <p:spPr>
          <a:xfrm>
            <a:off x="8032775" y="8629539"/>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9"/>
          <p:cNvSpPr txBox="1"/>
          <p:nvPr>
            <p:ph idx="1" type="subTitle"/>
          </p:nvPr>
        </p:nvSpPr>
        <p:spPr>
          <a:xfrm>
            <a:off x="12162971" y="0"/>
            <a:ext cx="6125029" cy="8598134"/>
          </a:xfrm>
          <a:prstGeom prst="rect">
            <a:avLst/>
          </a:prstGeom>
          <a:solidFill>
            <a:srgbClr val="262626">
              <a:alpha val="57647"/>
            </a:srgbClr>
          </a:solidFill>
          <a:ln>
            <a:noFill/>
          </a:ln>
        </p:spPr>
        <p:txBody>
          <a:bodyPr anchorCtr="0" anchor="t" bIns="45700" lIns="91425" spcFirstLastPara="1" rIns="91425" wrap="square" tIns="45700">
            <a:normAutofit fontScale="85000" lnSpcReduction="10000"/>
          </a:bodyPr>
          <a:lstStyle/>
          <a:p>
            <a:pPr indent="-431800" lvl="0" marL="457200" rtl="0" algn="ctr">
              <a:lnSpc>
                <a:spcPct val="100000"/>
              </a:lnSpc>
              <a:spcBef>
                <a:spcPts val="640"/>
              </a:spcBef>
              <a:spcAft>
                <a:spcPts val="0"/>
              </a:spcAft>
              <a:buSzPct val="134453"/>
              <a:buNone/>
            </a:pPr>
            <a:r>
              <a:rPr lang="en-US" sz="2800">
                <a:solidFill>
                  <a:srgbClr val="FFFF00"/>
                </a:solidFill>
              </a:rPr>
              <a:t>The Vevčani Lazarki is a revived traditional celebration of Lazarus Saturday (Lazarska Sabota), once again taking root in the village of Vevčani, nestled in the foothills of the Jablanica mountain, North Macedonia. After nearly 65 years of silence, this cherished ritual was reintroduced in 2022 thanks to the efforts of local cultural organizations and residents. The celebration honors pre-Easter customs related to springtime, fertility, and young women's social rites of passage. Featuring girls dressed in traditional Vevčani attire, singing ritual songs and visiting homes to bless households, the practice fosters community identity, intangible heritage transmission, and intergenerational connection.</a:t>
            </a:r>
            <a:endParaRPr/>
          </a:p>
          <a:p>
            <a:pPr indent="-431800" lvl="0" marL="457200" rtl="0" algn="ctr">
              <a:lnSpc>
                <a:spcPct val="100000"/>
              </a:lnSpc>
              <a:spcBef>
                <a:spcPts val="640"/>
              </a:spcBef>
              <a:spcAft>
                <a:spcPts val="0"/>
              </a:spcAft>
              <a:buClr>
                <a:srgbClr val="888888"/>
              </a:buClr>
              <a:buSzPct val="134453"/>
              <a:buNone/>
            </a:pPr>
            <a:r>
              <a:rPr lang="en-US" sz="2800">
                <a:solidFill>
                  <a:srgbClr val="FFFF00"/>
                </a:solidFill>
              </a:rPr>
              <a:t>More than just a folkloric event, the Vevčani Lazarki reflects a broader movement of cultural revival, where local traditions are reimagined and re-integrated into modern community life, offering both cultural continuity and potential for sustainable cultural tourism.</a:t>
            </a:r>
            <a:endParaRPr/>
          </a:p>
          <a:p>
            <a:pPr indent="-431800" lvl="0" marL="457200" rtl="0" algn="ctr">
              <a:lnSpc>
                <a:spcPct val="100000"/>
              </a:lnSpc>
              <a:spcBef>
                <a:spcPts val="640"/>
              </a:spcBef>
              <a:spcAft>
                <a:spcPts val="0"/>
              </a:spcAft>
              <a:buClr>
                <a:srgbClr val="888888"/>
              </a:buClr>
              <a:buSzPct val="117647"/>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00" name="Shape 100"/>
        <p:cNvGrpSpPr/>
        <p:nvPr/>
      </p:nvGrpSpPr>
      <p:grpSpPr>
        <a:xfrm>
          <a:off x="0" y="0"/>
          <a:ext cx="0" cy="0"/>
          <a:chOff x="0" y="0"/>
          <a:chExt cx="0" cy="0"/>
        </a:xfrm>
      </p:grpSpPr>
      <p:sp>
        <p:nvSpPr>
          <p:cNvPr id="101" name="Google Shape;101;p3"/>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3"/>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07" name="Google Shape;107;p3"/>
          <p:cNvSpPr txBox="1"/>
          <p:nvPr/>
        </p:nvSpPr>
        <p:spPr>
          <a:xfrm>
            <a:off x="3062515" y="2598599"/>
            <a:ext cx="13565702" cy="61247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rgbClr val="8A3219"/>
                </a:solidFill>
                <a:latin typeface="Roboto"/>
                <a:ea typeface="Roboto"/>
                <a:cs typeface="Roboto"/>
                <a:sym typeface="Roboto"/>
              </a:rPr>
              <a:t>Name of the Practice:</a:t>
            </a:r>
            <a:r>
              <a:rPr b="0" i="0" lang="en-US" sz="2800" u="none" cap="none" strike="noStrike">
                <a:solidFill>
                  <a:srgbClr val="000000"/>
                </a:solidFill>
                <a:latin typeface="Roboto"/>
                <a:ea typeface="Roboto"/>
                <a:cs typeface="Roboto"/>
                <a:sym typeface="Roboto"/>
              </a:rPr>
              <a:t> </a:t>
            </a:r>
            <a:r>
              <a:rPr b="0" i="0" lang="en-US" sz="2800" u="none" cap="none" strike="noStrike">
                <a:solidFill>
                  <a:srgbClr val="000000"/>
                </a:solidFill>
                <a:latin typeface="Arial"/>
                <a:ea typeface="Arial"/>
                <a:cs typeface="Arial"/>
                <a:sym typeface="Arial"/>
              </a:rPr>
              <a:t>Vevčani Lazarki</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800" u="sng" cap="none" strike="noStrike">
                <a:solidFill>
                  <a:srgbClr val="00507A"/>
                </a:solidFill>
                <a:latin typeface="Roboto"/>
                <a:ea typeface="Roboto"/>
                <a:cs typeface="Roboto"/>
                <a:sym typeface="Roboto"/>
              </a:rPr>
              <a:t>Location:</a:t>
            </a:r>
            <a:r>
              <a:rPr b="0" i="0" lang="en-US" sz="2800" u="none" cap="none" strike="noStrike">
                <a:solidFill>
                  <a:srgbClr val="000000"/>
                </a:solidFill>
                <a:latin typeface="Roboto"/>
                <a:ea typeface="Roboto"/>
                <a:cs typeface="Roboto"/>
                <a:sym typeface="Roboto"/>
              </a:rPr>
              <a:t> </a:t>
            </a:r>
            <a:r>
              <a:rPr b="0" i="0" lang="en-US" sz="2800" u="none" cap="none" strike="noStrike">
                <a:solidFill>
                  <a:srgbClr val="000000"/>
                </a:solidFill>
                <a:latin typeface="Arial"/>
                <a:ea typeface="Arial"/>
                <a:cs typeface="Arial"/>
                <a:sym typeface="Arial"/>
              </a:rPr>
              <a:t>Vevčani, Southwestern Region, North Macedonia</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800" u="sng" cap="none" strike="noStrike">
                <a:solidFill>
                  <a:srgbClr val="6550A3"/>
                </a:solidFill>
                <a:latin typeface="Roboto"/>
                <a:ea typeface="Roboto"/>
                <a:cs typeface="Roboto"/>
                <a:sym typeface="Roboto"/>
              </a:rPr>
              <a:t>Type:</a:t>
            </a:r>
            <a:r>
              <a:rPr b="0" i="0" lang="en-US" sz="2800" u="none" cap="none" strike="noStrike">
                <a:solidFill>
                  <a:srgbClr val="000000"/>
                </a:solidFill>
                <a:latin typeface="Roboto"/>
                <a:ea typeface="Roboto"/>
                <a:cs typeface="Roboto"/>
                <a:sym typeface="Roboto"/>
              </a:rPr>
              <a:t> </a:t>
            </a:r>
            <a:r>
              <a:rPr b="0" i="0" lang="en-US" sz="2800" u="none" cap="none" strike="noStrike">
                <a:solidFill>
                  <a:srgbClr val="000000"/>
                </a:solidFill>
                <a:latin typeface="Arial"/>
                <a:ea typeface="Arial"/>
                <a:cs typeface="Arial"/>
                <a:sym typeface="Arial"/>
              </a:rPr>
              <a:t>Cultural revival, intangible heritage transmission, springtime ritual tradition</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800" u="sng" cap="none" strike="noStrike">
                <a:solidFill>
                  <a:srgbClr val="8A3219"/>
                </a:solidFill>
                <a:latin typeface="Roboto"/>
                <a:ea typeface="Roboto"/>
                <a:cs typeface="Roboto"/>
                <a:sym typeface="Roboto"/>
              </a:rPr>
              <a:t>Initiating Organization:</a:t>
            </a:r>
            <a:r>
              <a:rPr b="0" i="0" lang="en-US" sz="2800" u="none" cap="none" strike="noStrike">
                <a:solidFill>
                  <a:srgbClr val="000000"/>
                </a:solidFill>
                <a:latin typeface="Roboto"/>
                <a:ea typeface="Roboto"/>
                <a:cs typeface="Roboto"/>
                <a:sym typeface="Roboto"/>
              </a:rPr>
              <a:t> </a:t>
            </a:r>
            <a:r>
              <a:rPr b="0" i="0" lang="en-US" sz="2800" u="none" cap="none" strike="noStrike">
                <a:solidFill>
                  <a:srgbClr val="000000"/>
                </a:solidFill>
                <a:latin typeface="Arial"/>
                <a:ea typeface="Arial"/>
                <a:cs typeface="Arial"/>
                <a:sym typeface="Arial"/>
              </a:rPr>
              <a:t>Cultural Art Association "Drimkol", local female elders, residents, and youth of Vevčani</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800" u="sng" cap="none" strike="noStrike">
                <a:solidFill>
                  <a:srgbClr val="00507A"/>
                </a:solidFill>
                <a:latin typeface="Roboto"/>
                <a:ea typeface="Roboto"/>
                <a:cs typeface="Roboto"/>
                <a:sym typeface="Roboto"/>
              </a:rPr>
              <a:t>Year of Establishment:</a:t>
            </a:r>
            <a:r>
              <a:rPr b="0" i="0" lang="en-US" sz="2800" u="none" cap="none" strike="noStrike">
                <a:solidFill>
                  <a:srgbClr val="000000"/>
                </a:solidFill>
                <a:latin typeface="Roboto"/>
                <a:ea typeface="Roboto"/>
                <a:cs typeface="Roboto"/>
                <a:sym typeface="Roboto"/>
              </a:rPr>
              <a:t> </a:t>
            </a:r>
            <a:r>
              <a:rPr b="0" i="0" lang="en-US" sz="2800" u="none" cap="none" strike="noStrike">
                <a:solidFill>
                  <a:srgbClr val="000000"/>
                </a:solidFill>
                <a:latin typeface="Arial"/>
                <a:ea typeface="Arial"/>
                <a:cs typeface="Arial"/>
                <a:sym typeface="Arial"/>
              </a:rPr>
              <a:t>Revived in 2022 (original tradition dates back generations, last performed in the 1950s)</a:t>
            </a:r>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800" u="sng" cap="none" strike="noStrike">
                <a:solidFill>
                  <a:srgbClr val="6550A3"/>
                </a:solidFill>
                <a:latin typeface="Roboto"/>
                <a:ea typeface="Roboto"/>
                <a:cs typeface="Roboto"/>
                <a:sym typeface="Roboto"/>
              </a:rPr>
              <a:t>Current Status:</a:t>
            </a:r>
            <a:r>
              <a:rPr b="0" i="0" lang="en-US" sz="2800" u="none" cap="none" strike="noStrike">
                <a:solidFill>
                  <a:srgbClr val="000000"/>
                </a:solidFill>
                <a:latin typeface="Roboto"/>
                <a:ea typeface="Roboto"/>
                <a:cs typeface="Roboto"/>
                <a:sym typeface="Roboto"/>
              </a:rPr>
              <a:t> </a:t>
            </a:r>
            <a:r>
              <a:rPr b="0" i="0" lang="en-US" sz="2800" u="none" cap="none" strike="noStrike">
                <a:solidFill>
                  <a:srgbClr val="000000"/>
                </a:solidFill>
                <a:latin typeface="Arial"/>
                <a:ea typeface="Arial"/>
                <a:cs typeface="Arial"/>
                <a:sym typeface="Arial"/>
              </a:rPr>
              <a:t>Ongoing (annually in April, during Lazarus Saturday – Lazarska Sabota)</a:t>
            </a:r>
            <a:endParaRPr/>
          </a:p>
        </p:txBody>
      </p:sp>
      <p:pic>
        <p:nvPicPr>
          <p:cNvPr descr="Document with solid fill" id="108" name="Google Shape;108;p3"/>
          <p:cNvPicPr preferRelativeResize="0"/>
          <p:nvPr/>
        </p:nvPicPr>
        <p:blipFill rotWithShape="1">
          <a:blip r:embed="rId6">
            <a:alphaModFix/>
          </a:blip>
          <a:srcRect b="0" l="0" r="0" t="0"/>
          <a:stretch/>
        </p:blipFill>
        <p:spPr>
          <a:xfrm>
            <a:off x="1965502" y="2598599"/>
            <a:ext cx="579675" cy="587649"/>
          </a:xfrm>
          <a:prstGeom prst="rect">
            <a:avLst/>
          </a:prstGeom>
          <a:noFill/>
          <a:ln>
            <a:noFill/>
          </a:ln>
        </p:spPr>
      </p:pic>
      <p:pic>
        <p:nvPicPr>
          <p:cNvPr descr="Marker with solid fill" id="109" name="Google Shape;109;p3"/>
          <p:cNvPicPr preferRelativeResize="0"/>
          <p:nvPr/>
        </p:nvPicPr>
        <p:blipFill rotWithShape="1">
          <a:blip r:embed="rId7">
            <a:alphaModFix/>
          </a:blip>
          <a:srcRect b="0" l="0" r="0" t="0"/>
          <a:stretch/>
        </p:blipFill>
        <p:spPr>
          <a:xfrm>
            <a:off x="1967602" y="3402262"/>
            <a:ext cx="579675" cy="587649"/>
          </a:xfrm>
          <a:prstGeom prst="rect">
            <a:avLst/>
          </a:prstGeom>
          <a:noFill/>
          <a:ln>
            <a:noFill/>
          </a:ln>
        </p:spPr>
      </p:pic>
      <p:pic>
        <p:nvPicPr>
          <p:cNvPr descr="Drama with solid fill" id="110" name="Google Shape;110;p3"/>
          <p:cNvPicPr preferRelativeResize="0"/>
          <p:nvPr/>
        </p:nvPicPr>
        <p:blipFill rotWithShape="1">
          <a:blip r:embed="rId8">
            <a:alphaModFix/>
          </a:blip>
          <a:srcRect b="0" l="0" r="0" t="0"/>
          <a:stretch/>
        </p:blipFill>
        <p:spPr>
          <a:xfrm>
            <a:off x="1959808" y="4265609"/>
            <a:ext cx="579675" cy="587635"/>
          </a:xfrm>
          <a:prstGeom prst="rect">
            <a:avLst/>
          </a:prstGeom>
          <a:noFill/>
          <a:ln>
            <a:noFill/>
          </a:ln>
        </p:spPr>
      </p:pic>
      <p:pic>
        <p:nvPicPr>
          <p:cNvPr descr="Briefcase with solid fill" id="111" name="Google Shape;111;p3"/>
          <p:cNvPicPr preferRelativeResize="0"/>
          <p:nvPr/>
        </p:nvPicPr>
        <p:blipFill rotWithShape="1">
          <a:blip r:embed="rId9">
            <a:alphaModFix/>
          </a:blip>
          <a:srcRect b="0" l="0" r="0" t="0"/>
          <a:stretch/>
        </p:blipFill>
        <p:spPr>
          <a:xfrm>
            <a:off x="2039378" y="5203121"/>
            <a:ext cx="545975" cy="553486"/>
          </a:xfrm>
          <a:prstGeom prst="rect">
            <a:avLst/>
          </a:prstGeom>
          <a:noFill/>
          <a:ln>
            <a:noFill/>
          </a:ln>
        </p:spPr>
      </p:pic>
      <p:pic>
        <p:nvPicPr>
          <p:cNvPr descr="Daily calendar with solid fill" id="112" name="Google Shape;112;p3"/>
          <p:cNvPicPr preferRelativeResize="0"/>
          <p:nvPr/>
        </p:nvPicPr>
        <p:blipFill rotWithShape="1">
          <a:blip r:embed="rId10">
            <a:alphaModFix/>
          </a:blip>
          <a:srcRect b="0" l="0" r="0" t="0"/>
          <a:stretch/>
        </p:blipFill>
        <p:spPr>
          <a:xfrm>
            <a:off x="2022527" y="6422602"/>
            <a:ext cx="579675" cy="587635"/>
          </a:xfrm>
          <a:prstGeom prst="rect">
            <a:avLst/>
          </a:prstGeom>
          <a:noFill/>
          <a:ln>
            <a:noFill/>
          </a:ln>
        </p:spPr>
      </p:pic>
      <p:pic>
        <p:nvPicPr>
          <p:cNvPr descr="Tools with solid fill" id="113" name="Google Shape;113;p3"/>
          <p:cNvPicPr preferRelativeResize="0"/>
          <p:nvPr/>
        </p:nvPicPr>
        <p:blipFill rotWithShape="1">
          <a:blip r:embed="rId11">
            <a:alphaModFix/>
          </a:blip>
          <a:srcRect b="0" l="0" r="0" t="0"/>
          <a:stretch/>
        </p:blipFill>
        <p:spPr>
          <a:xfrm>
            <a:off x="1982037" y="7671765"/>
            <a:ext cx="545975" cy="5534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p:nvPr/>
        </p:nvSpPr>
        <p:spPr>
          <a:xfrm>
            <a:off x="561900" y="478200"/>
            <a:ext cx="5545610" cy="8512492"/>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6" l="0" r="0" t="-6687"/>
            </a:stretch>
          </a:blipFill>
          <a:ln>
            <a:noFill/>
          </a:ln>
        </p:spPr>
        <p:txBody>
          <a:bodyPr anchorCtr="0" anchor="t" bIns="45700" lIns="91425" spcFirstLastPara="1" rIns="91425" wrap="square" tIns="45700">
            <a:noAutofit/>
          </a:bodyPr>
          <a:lstStyle/>
          <a:p>
            <a:pPr indent="0" lvl="0" marL="0" marR="0" rtl="0" algn="l">
              <a:lnSpc>
                <a:spcPct val="115000"/>
              </a:lnSpc>
              <a:spcBef>
                <a:spcPts val="1800"/>
              </a:spcBef>
              <a:spcAft>
                <a:spcPts val="0"/>
              </a:spcAft>
              <a:buClr>
                <a:schemeClr val="dk1"/>
              </a:buClr>
              <a:buSzPts val="1100"/>
              <a:buFont typeface="Arial"/>
              <a:buNone/>
            </a:pPr>
            <a:r>
              <a:rPr b="1" i="0" lang="en-US" sz="5900" u="none" cap="none" strike="noStrike">
                <a:solidFill>
                  <a:schemeClr val="accent4"/>
                </a:solidFill>
                <a:latin typeface="Roboto"/>
                <a:ea typeface="Roboto"/>
                <a:cs typeface="Roboto"/>
                <a:sym typeface="Roboto"/>
              </a:rPr>
              <a:t>Primary Goals</a:t>
            </a:r>
            <a:endParaRPr b="1" i="0" sz="5900" u="none" cap="none" strike="noStrike">
              <a:solidFill>
                <a:schemeClr val="accent4"/>
              </a:solidFill>
              <a:latin typeface="Roboto"/>
              <a:ea typeface="Roboto"/>
              <a:cs typeface="Roboto"/>
              <a:sym typeface="Roboto"/>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Revitalize an endangered tradition by reviving the spring ritual of Lazarki after 65 years of silence, reinforcing the cultural continuity of Vevčani.</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Promote sustainable cultural tourism centered around women-led heritage practices, contributing to local tourism diversification.</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Support local community participation by engaging girls, families, and cultural groups in song, costume-making, and hospitality rituals.</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Safeguard intangible cultural heritage by transmitting oral traditions, ritual songs (lazarski pesni), and community customs to younger generations.</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Create opportunities for youth and women to play a central role in shaping and sustaining cultural identity through performance and celebration.</a:t>
            </a:r>
            <a:endParaRPr b="0" i="0" sz="1800" u="none" cap="none" strike="noStrike">
              <a:solidFill>
                <a:schemeClr val="dk1"/>
              </a:solidFill>
              <a:latin typeface="Arial"/>
              <a:ea typeface="Arial"/>
              <a:cs typeface="Arial"/>
              <a:sym typeface="Arial"/>
            </a:endParaRPr>
          </a:p>
        </p:txBody>
      </p:sp>
      <p:sp>
        <p:nvSpPr>
          <p:cNvPr id="119" name="Google Shape;119;p20"/>
          <p:cNvSpPr txBox="1"/>
          <p:nvPr/>
        </p:nvSpPr>
        <p:spPr>
          <a:xfrm>
            <a:off x="6107500" y="419425"/>
            <a:ext cx="5810700" cy="908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800"/>
              </a:spcBef>
              <a:spcAft>
                <a:spcPts val="0"/>
              </a:spcAft>
              <a:buClr>
                <a:srgbClr val="000000"/>
              </a:buClr>
              <a:buSzPts val="5900"/>
              <a:buFont typeface="Arial"/>
              <a:buNone/>
            </a:pPr>
            <a:r>
              <a:rPr b="1" i="0" lang="en-US" sz="5900" u="none" cap="none" strike="noStrike">
                <a:solidFill>
                  <a:schemeClr val="accent4"/>
                </a:solidFill>
                <a:latin typeface="Roboto"/>
                <a:ea typeface="Roboto"/>
                <a:cs typeface="Roboto"/>
                <a:sym typeface="Roboto"/>
              </a:rPr>
              <a:t>Key Focus Areas</a:t>
            </a:r>
            <a:endParaRPr b="1" i="0" sz="5900" u="none" cap="none" strike="noStrike">
              <a:solidFill>
                <a:schemeClr val="accent4"/>
              </a:solidFill>
              <a:latin typeface="Roboto"/>
              <a:ea typeface="Roboto"/>
              <a:cs typeface="Roboto"/>
              <a:sym typeface="Roboto"/>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Safeguarding intangible heritage through revival of traditional spring rituals, symbolic songs (lazarski pesni), and oral storytelling passed down through generations.</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Women’s cultural leadership, emphasizing the role of girls and women in shaping, performing, and sustaining living heritage.</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Intergenerational knowledge transfer through community-based workshops, traditional costumes, and collective rehearsal processes.</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Community resilience and visibility, reintroducing the ritual as a source of pride, social unity, and local cultural identity.</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Rural cultural tourism grounded in authenticity, seasonality (spring), and respectful interaction between visitors and local traditions.</a:t>
            </a:r>
            <a:endParaRPr b="1" i="0" sz="4800" u="none" cap="none" strike="noStrike">
              <a:solidFill>
                <a:schemeClr val="accent4"/>
              </a:solidFill>
              <a:latin typeface="Roboto"/>
              <a:ea typeface="Roboto"/>
              <a:cs typeface="Roboto"/>
              <a:sym typeface="Roboto"/>
            </a:endParaRPr>
          </a:p>
        </p:txBody>
      </p:sp>
      <p:sp>
        <p:nvSpPr>
          <p:cNvPr id="120" name="Google Shape;120;p20"/>
          <p:cNvSpPr txBox="1"/>
          <p:nvPr/>
        </p:nvSpPr>
        <p:spPr>
          <a:xfrm>
            <a:off x="12140175" y="419425"/>
            <a:ext cx="5703000" cy="851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800"/>
              </a:spcBef>
              <a:spcAft>
                <a:spcPts val="0"/>
              </a:spcAft>
              <a:buClr>
                <a:schemeClr val="dk1"/>
              </a:buClr>
              <a:buSzPts val="1100"/>
              <a:buFont typeface="Arial"/>
              <a:buNone/>
            </a:pPr>
            <a:r>
              <a:rPr b="1" i="0" lang="en-US" sz="5900" u="none" cap="none" strike="noStrike">
                <a:solidFill>
                  <a:schemeClr val="accent4"/>
                </a:solidFill>
                <a:latin typeface="Roboto"/>
                <a:ea typeface="Roboto"/>
                <a:cs typeface="Roboto"/>
                <a:sym typeface="Roboto"/>
              </a:rPr>
              <a:t>Current Status</a:t>
            </a:r>
            <a:endParaRPr b="1" i="0" sz="5900" u="none" cap="none" strike="noStrike">
              <a:solidFill>
                <a:schemeClr val="accent4"/>
              </a:solidFill>
              <a:latin typeface="Roboto"/>
              <a:ea typeface="Roboto"/>
              <a:cs typeface="Roboto"/>
              <a:sym typeface="Roboto"/>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Successfully revived after more than six decades, the Lazarki ritual has re-emerged as a meaningful cultural practice, drawing growing attention from the public, media, and heritage circles.</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Actively supported by CAA Drimkol and the Municipality of Vevčani, the initiative engages local youth, women, educators, and cultural activists in its planning and delivery.</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Recognized for its contribution to gender-inclusive heritage safeguarding and community revitalization, and increasingly integrated into local cultural strategies and public discussions.</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1800" u="none" cap="none" strike="noStrike">
                <a:solidFill>
                  <a:schemeClr val="dk1"/>
                </a:solidFill>
                <a:latin typeface="Arial"/>
                <a:ea typeface="Arial"/>
                <a:cs typeface="Arial"/>
                <a:sym typeface="Arial"/>
              </a:rPr>
              <a:t>Positioned for EU and national cultural funding, thanks to its alignment with sustainable tourism, intergenerational learning, and intangible cultural heritage preservation..</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24" name="Shape 124"/>
        <p:cNvGrpSpPr/>
        <p:nvPr/>
      </p:nvGrpSpPr>
      <p:grpSpPr>
        <a:xfrm>
          <a:off x="0" y="0"/>
          <a:ext cx="0" cy="0"/>
          <a:chOff x="0" y="0"/>
          <a:chExt cx="0" cy="0"/>
        </a:xfrm>
      </p:grpSpPr>
      <p:sp>
        <p:nvSpPr>
          <p:cNvPr id="125" name="Google Shape;125;p21"/>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21"/>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27" name="Google Shape;127;p21"/>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28" name="Google Shape;128;p2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2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21"/>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131" name="Google Shape;131;p21"/>
          <p:cNvPicPr preferRelativeResize="0"/>
          <p:nvPr/>
        </p:nvPicPr>
        <p:blipFill rotWithShape="1">
          <a:blip r:embed="rId6">
            <a:alphaModFix/>
          </a:blip>
          <a:srcRect b="0" l="0" r="0" t="0"/>
          <a:stretch/>
        </p:blipFill>
        <p:spPr>
          <a:xfrm>
            <a:off x="672611" y="2268856"/>
            <a:ext cx="7575949" cy="5681962"/>
          </a:xfrm>
          <a:prstGeom prst="rect">
            <a:avLst/>
          </a:prstGeom>
          <a:noFill/>
          <a:ln>
            <a:noFill/>
          </a:ln>
        </p:spPr>
      </p:pic>
      <p:sp>
        <p:nvSpPr>
          <p:cNvPr id="132" name="Google Shape;132;p21"/>
          <p:cNvSpPr/>
          <p:nvPr/>
        </p:nvSpPr>
        <p:spPr>
          <a:xfrm>
            <a:off x="8644153" y="373106"/>
            <a:ext cx="8976100" cy="7418053"/>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15000"/>
              </a:lnSpc>
              <a:spcBef>
                <a:spcPts val="1800"/>
              </a:spcBef>
              <a:spcAft>
                <a:spcPts val="0"/>
              </a:spcAft>
              <a:buClr>
                <a:schemeClr val="dk1"/>
              </a:buClr>
              <a:buSzPts val="1100"/>
              <a:buFont typeface="Arial"/>
              <a:buNone/>
            </a:pPr>
            <a:r>
              <a:rPr b="1" i="0" lang="en-US" sz="2500" u="none" cap="none" strike="noStrike">
                <a:solidFill>
                  <a:schemeClr val="dk1"/>
                </a:solidFill>
                <a:latin typeface="Arial"/>
                <a:ea typeface="Arial"/>
                <a:cs typeface="Arial"/>
                <a:sym typeface="Arial"/>
              </a:rPr>
              <a:t>Activities Involved:</a:t>
            </a:r>
            <a:endParaRPr b="1" i="0" sz="2500" u="none" cap="none" strike="noStrike">
              <a:solidFill>
                <a:schemeClr val="dk1"/>
              </a:solidFill>
              <a:latin typeface="Arial"/>
              <a:ea typeface="Arial"/>
              <a:cs typeface="Arial"/>
              <a:sym typeface="Arial"/>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000" u="none" cap="none" strike="noStrike">
                <a:solidFill>
                  <a:schemeClr val="dk1"/>
                </a:solidFill>
                <a:latin typeface="Arial"/>
                <a:ea typeface="Arial"/>
                <a:cs typeface="Arial"/>
                <a:sym typeface="Arial"/>
              </a:rPr>
              <a:t>Traditional Singing and Dancing: Groups of young women dressed in embroidered folk costumes perform ritual Lazarki songs and dances as they move from house to house, blessing the homes for prosperity and health.</a:t>
            </a:r>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000" u="none" cap="none" strike="noStrike">
                <a:solidFill>
                  <a:schemeClr val="dk1"/>
                </a:solidFill>
                <a:latin typeface="Arial"/>
                <a:ea typeface="Arial"/>
                <a:cs typeface="Arial"/>
                <a:sym typeface="Arial"/>
              </a:rPr>
              <a:t>House-to-House Ritual Visits: The Lazarki girls follow a ceremonial route through the village, stopping at each home to perform blessings. In return, they are welcomed with gifts such as food, eggs, or money — a revival of a centuries-old reciprocal tradition.</a:t>
            </a:r>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000" u="none" cap="none" strike="noStrike">
                <a:solidFill>
                  <a:schemeClr val="dk1"/>
                </a:solidFill>
                <a:latin typeface="Arial"/>
                <a:ea typeface="Arial"/>
                <a:cs typeface="Arial"/>
                <a:sym typeface="Arial"/>
              </a:rPr>
              <a:t>Costume Revival and Heritage Embroidery: Local women and artisans collaborate in preparing traditional garments, preserving embroidery techniques and authentic attire passed down through generations.</a:t>
            </a:r>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000" u="none" cap="none" strike="noStrike">
                <a:solidFill>
                  <a:schemeClr val="dk1"/>
                </a:solidFill>
                <a:latin typeface="Arial"/>
                <a:ea typeface="Arial"/>
                <a:cs typeface="Arial"/>
                <a:sym typeface="Arial"/>
              </a:rPr>
              <a:t>Storytelling and Oral Heritage Transmission: Elders and community members share stories about past Lazarki celebrations, ensuring that younger generations understand the meaning and symbolism behind the songs and rituals.</a:t>
            </a:r>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000" u="none" cap="none" strike="noStrike">
                <a:solidFill>
                  <a:schemeClr val="dk1"/>
                </a:solidFill>
                <a:latin typeface="Arial"/>
                <a:ea typeface="Arial"/>
                <a:cs typeface="Arial"/>
                <a:sym typeface="Arial"/>
              </a:rPr>
              <a:t>Community Celebration and Gathering: The event culminates in a communal gathering where locals celebrate together, strengthening social ties and reinforcing shared identity through music, food, and dance.</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22"/>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39" name="Google Shape;139;p22"/>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40" name="Google Shape;140;p22"/>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22"/>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22"/>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143" name="Google Shape;143;p22"/>
          <p:cNvPicPr preferRelativeResize="0"/>
          <p:nvPr/>
        </p:nvPicPr>
        <p:blipFill rotWithShape="1">
          <a:blip r:embed="rId6">
            <a:alphaModFix/>
          </a:blip>
          <a:srcRect b="0" l="0" r="0" t="0"/>
          <a:stretch/>
        </p:blipFill>
        <p:spPr>
          <a:xfrm>
            <a:off x="672611" y="2268856"/>
            <a:ext cx="7575949" cy="5681962"/>
          </a:xfrm>
          <a:prstGeom prst="rect">
            <a:avLst/>
          </a:prstGeom>
          <a:noFill/>
          <a:ln>
            <a:noFill/>
          </a:ln>
        </p:spPr>
      </p:pic>
      <p:sp>
        <p:nvSpPr>
          <p:cNvPr id="144" name="Google Shape;144;p22"/>
          <p:cNvSpPr/>
          <p:nvPr/>
        </p:nvSpPr>
        <p:spPr>
          <a:xfrm>
            <a:off x="8868227" y="119071"/>
            <a:ext cx="8976100" cy="7418053"/>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15000"/>
              </a:lnSpc>
              <a:spcBef>
                <a:spcPts val="180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180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Target Groups:</a:t>
            </a:r>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400" u="none" cap="none" strike="noStrike">
                <a:solidFill>
                  <a:schemeClr val="dk1"/>
                </a:solidFill>
                <a:latin typeface="Arial"/>
                <a:ea typeface="Arial"/>
                <a:cs typeface="Arial"/>
                <a:sym typeface="Arial"/>
              </a:rPr>
              <a:t>Cultural heritage travelers interested in authentic rituals, folk music, and traditional dress within living village traditions.</a:t>
            </a:r>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400" u="none" cap="none" strike="noStrike">
                <a:solidFill>
                  <a:schemeClr val="dk1"/>
                </a:solidFill>
                <a:latin typeface="Arial"/>
                <a:ea typeface="Arial"/>
                <a:cs typeface="Arial"/>
                <a:sym typeface="Arial"/>
              </a:rPr>
              <a:t>Ethnographic and cultural tourism groups seeking meaningful insight into local customs, community storytelling, and seasonal rites.</a:t>
            </a:r>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400" u="none" cap="none" strike="noStrike">
                <a:solidFill>
                  <a:schemeClr val="dk1"/>
                </a:solidFill>
                <a:latin typeface="Arial"/>
                <a:ea typeface="Arial"/>
                <a:cs typeface="Arial"/>
                <a:sym typeface="Arial"/>
              </a:rPr>
              <a:t>Families, educators, and youth organizations looking to engage in educational rural experiences centered on folklore and intergenerational learning.</a:t>
            </a:r>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400" u="none" cap="none" strike="noStrike">
                <a:solidFill>
                  <a:schemeClr val="dk1"/>
                </a:solidFill>
                <a:latin typeface="Arial"/>
                <a:ea typeface="Arial"/>
                <a:cs typeface="Arial"/>
                <a:sym typeface="Arial"/>
              </a:rPr>
              <a:t>Diaspora members and local residents who participate in preserving and reviving the Lazarki as a symbol of shared identity and memory.</a:t>
            </a:r>
            <a:endParaRPr/>
          </a:p>
          <a:p>
            <a:pPr indent="-374650" lvl="0" marL="457200" marR="0" rtl="0" algn="just">
              <a:lnSpc>
                <a:spcPct val="115000"/>
              </a:lnSpc>
              <a:spcBef>
                <a:spcPts val="1200"/>
              </a:spcBef>
              <a:spcAft>
                <a:spcPts val="0"/>
              </a:spcAft>
              <a:buClr>
                <a:schemeClr val="dk1"/>
              </a:buClr>
              <a:buSzPts val="2300"/>
              <a:buFont typeface="Arial"/>
              <a:buChar char="●"/>
            </a:pPr>
            <a:r>
              <a:rPr b="0" i="0" lang="en-US" sz="2400" u="none" cap="none" strike="noStrike">
                <a:solidFill>
                  <a:schemeClr val="dk1"/>
                </a:solidFill>
                <a:latin typeface="Arial"/>
                <a:ea typeface="Arial"/>
                <a:cs typeface="Arial"/>
                <a:sym typeface="Arial"/>
              </a:rPr>
              <a:t>Researchers, cultural practitioners, and institutions focused on intangible heritage, gendered ritual practices, and community-led preservation.</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23"/>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51" name="Google Shape;151;p23"/>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52" name="Google Shape;152;p2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2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23"/>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155" name="Google Shape;155;p23"/>
          <p:cNvPicPr preferRelativeResize="0"/>
          <p:nvPr/>
        </p:nvPicPr>
        <p:blipFill rotWithShape="1">
          <a:blip r:embed="rId6">
            <a:alphaModFix/>
          </a:blip>
          <a:srcRect b="0" l="0" r="0" t="0"/>
          <a:stretch/>
        </p:blipFill>
        <p:spPr>
          <a:xfrm>
            <a:off x="1038471" y="2234474"/>
            <a:ext cx="7445969" cy="5584477"/>
          </a:xfrm>
          <a:prstGeom prst="rect">
            <a:avLst/>
          </a:prstGeom>
          <a:noFill/>
          <a:ln>
            <a:noFill/>
          </a:ln>
        </p:spPr>
      </p:pic>
      <p:sp>
        <p:nvSpPr>
          <p:cNvPr id="156" name="Google Shape;156;p23"/>
          <p:cNvSpPr/>
          <p:nvPr/>
        </p:nvSpPr>
        <p:spPr>
          <a:xfrm>
            <a:off x="8945410" y="-327607"/>
            <a:ext cx="8976100" cy="7418053"/>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15000"/>
              </a:lnSpc>
              <a:spcBef>
                <a:spcPts val="180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180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Stakeholders Involved:</a:t>
            </a:r>
            <a:endParaRPr/>
          </a:p>
          <a:p>
            <a:pPr indent="-374650" lvl="0" marL="457200" marR="0" rtl="0" algn="l">
              <a:lnSpc>
                <a:spcPct val="115000"/>
              </a:lnSpc>
              <a:spcBef>
                <a:spcPts val="1200"/>
              </a:spcBef>
              <a:spcAft>
                <a:spcPts val="0"/>
              </a:spcAft>
              <a:buClr>
                <a:schemeClr val="dk1"/>
              </a:buClr>
              <a:buSzPts val="2300"/>
              <a:buFont typeface="Arial"/>
              <a:buChar char="●"/>
            </a:pPr>
            <a:r>
              <a:rPr b="0" i="0" lang="en-US" sz="2100" u="none" cap="none" strike="noStrike">
                <a:solidFill>
                  <a:schemeClr val="dk1"/>
                </a:solidFill>
                <a:latin typeface="Arial"/>
                <a:ea typeface="Arial"/>
                <a:cs typeface="Arial"/>
                <a:sym typeface="Arial"/>
              </a:rPr>
              <a:t>Local women and girls performing the Lazarki songs and rituals, preserving oral traditions, and embodying intangible cultural heritage.</a:t>
            </a:r>
            <a:endParaRPr/>
          </a:p>
          <a:p>
            <a:pPr indent="-374650" lvl="0" marL="457200" marR="0" rtl="0" algn="l">
              <a:lnSpc>
                <a:spcPct val="115000"/>
              </a:lnSpc>
              <a:spcBef>
                <a:spcPts val="1200"/>
              </a:spcBef>
              <a:spcAft>
                <a:spcPts val="0"/>
              </a:spcAft>
              <a:buClr>
                <a:schemeClr val="dk1"/>
              </a:buClr>
              <a:buSzPts val="2300"/>
              <a:buFont typeface="Arial"/>
              <a:buChar char="●"/>
            </a:pPr>
            <a:r>
              <a:rPr b="0" i="0" lang="en-US" sz="2100" u="none" cap="none" strike="noStrike">
                <a:solidFill>
                  <a:schemeClr val="dk1"/>
                </a:solidFill>
                <a:latin typeface="Arial"/>
                <a:ea typeface="Arial"/>
                <a:cs typeface="Arial"/>
                <a:sym typeface="Arial"/>
              </a:rPr>
              <a:t>Cultural Art Society “Drimkol” facilitating revival efforts, documentation, coordination, and public presentation of the ritual.</a:t>
            </a:r>
            <a:endParaRPr/>
          </a:p>
          <a:p>
            <a:pPr indent="-374650" lvl="0" marL="457200" marR="0" rtl="0" algn="l">
              <a:lnSpc>
                <a:spcPct val="115000"/>
              </a:lnSpc>
              <a:spcBef>
                <a:spcPts val="1200"/>
              </a:spcBef>
              <a:spcAft>
                <a:spcPts val="0"/>
              </a:spcAft>
              <a:buClr>
                <a:schemeClr val="dk1"/>
              </a:buClr>
              <a:buSzPts val="2300"/>
              <a:buFont typeface="Arial"/>
              <a:buChar char="●"/>
            </a:pPr>
            <a:r>
              <a:rPr b="0" i="0" lang="en-US" sz="2100" u="none" cap="none" strike="noStrike">
                <a:solidFill>
                  <a:schemeClr val="dk1"/>
                </a:solidFill>
                <a:latin typeface="Arial"/>
                <a:ea typeface="Arial"/>
                <a:cs typeface="Arial"/>
                <a:sym typeface="Arial"/>
              </a:rPr>
              <a:t>Elders and tradition bearers transmitting knowledge, stories, and songs to younger generations through informal mentorship and family memory.</a:t>
            </a:r>
            <a:endParaRPr/>
          </a:p>
          <a:p>
            <a:pPr indent="-374650" lvl="0" marL="457200" marR="0" rtl="0" algn="l">
              <a:lnSpc>
                <a:spcPct val="115000"/>
              </a:lnSpc>
              <a:spcBef>
                <a:spcPts val="1200"/>
              </a:spcBef>
              <a:spcAft>
                <a:spcPts val="0"/>
              </a:spcAft>
              <a:buClr>
                <a:schemeClr val="dk1"/>
              </a:buClr>
              <a:buSzPts val="2300"/>
              <a:buFont typeface="Arial"/>
              <a:buChar char="●"/>
            </a:pPr>
            <a:r>
              <a:rPr b="0" i="0" lang="en-US" sz="2100" u="none" cap="none" strike="noStrike">
                <a:solidFill>
                  <a:schemeClr val="dk1"/>
                </a:solidFill>
                <a:latin typeface="Arial"/>
                <a:ea typeface="Arial"/>
                <a:cs typeface="Arial"/>
                <a:sym typeface="Arial"/>
              </a:rPr>
              <a:t>Municipality of Vevčani supporting the initiative through cultural planning, public recognition, and heritage safeguarding.</a:t>
            </a:r>
            <a:endParaRPr/>
          </a:p>
          <a:p>
            <a:pPr indent="-374650" lvl="0" marL="457200" marR="0" rtl="0" algn="l">
              <a:lnSpc>
                <a:spcPct val="115000"/>
              </a:lnSpc>
              <a:spcBef>
                <a:spcPts val="1200"/>
              </a:spcBef>
              <a:spcAft>
                <a:spcPts val="0"/>
              </a:spcAft>
              <a:buClr>
                <a:schemeClr val="dk1"/>
              </a:buClr>
              <a:buSzPts val="2300"/>
              <a:buFont typeface="Arial"/>
              <a:buChar char="●"/>
            </a:pPr>
            <a:r>
              <a:rPr b="0" i="0" lang="en-US" sz="2100" u="none" cap="none" strike="noStrike">
                <a:solidFill>
                  <a:schemeClr val="dk1"/>
                </a:solidFill>
                <a:latin typeface="Arial"/>
                <a:ea typeface="Arial"/>
                <a:cs typeface="Arial"/>
                <a:sym typeface="Arial"/>
              </a:rPr>
              <a:t>Community-based associations and educators engaged in cultural mediation, school collaborations, and awareness-raising.</a:t>
            </a:r>
            <a:endParaRPr/>
          </a:p>
          <a:p>
            <a:pPr indent="-374650" lvl="0" marL="457200" marR="0" rtl="0" algn="l">
              <a:lnSpc>
                <a:spcPct val="115000"/>
              </a:lnSpc>
              <a:spcBef>
                <a:spcPts val="1200"/>
              </a:spcBef>
              <a:spcAft>
                <a:spcPts val="0"/>
              </a:spcAft>
              <a:buClr>
                <a:schemeClr val="dk1"/>
              </a:buClr>
              <a:buSzPts val="2300"/>
              <a:buFont typeface="Arial"/>
              <a:buChar char="●"/>
            </a:pPr>
            <a:r>
              <a:rPr b="0" i="0" lang="en-US" sz="2100" u="none" cap="none" strike="noStrike">
                <a:solidFill>
                  <a:schemeClr val="dk1"/>
                </a:solidFill>
                <a:latin typeface="Arial"/>
                <a:ea typeface="Arial"/>
                <a:cs typeface="Arial"/>
                <a:sym typeface="Arial"/>
              </a:rPr>
              <a:t>Diaspora members and returning residents contributing to the event’s renewal by reconnecting with roots and supporting intergenerational continuity.</a:t>
            </a:r>
            <a:endParaRPr/>
          </a:p>
          <a:p>
            <a:pPr indent="-374650" lvl="0" marL="457200" marR="0" rtl="0" algn="l">
              <a:lnSpc>
                <a:spcPct val="115000"/>
              </a:lnSpc>
              <a:spcBef>
                <a:spcPts val="1200"/>
              </a:spcBef>
              <a:spcAft>
                <a:spcPts val="0"/>
              </a:spcAft>
              <a:buClr>
                <a:schemeClr val="dk1"/>
              </a:buClr>
              <a:buSzPts val="2300"/>
              <a:buFont typeface="Arial"/>
              <a:buChar char="●"/>
            </a:pPr>
            <a:r>
              <a:rPr b="0" i="0" lang="en-US" sz="2100" u="none" cap="none" strike="noStrike">
                <a:solidFill>
                  <a:schemeClr val="dk1"/>
                </a:solidFill>
                <a:latin typeface="Arial"/>
                <a:ea typeface="Arial"/>
                <a:cs typeface="Arial"/>
                <a:sym typeface="Arial"/>
              </a:rPr>
              <a:t>National and regional media outlets amplifying visibility and promoting the Lazarki tradition as part of cultural tourism narratives.</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0D9"/>
        </a:solidFill>
      </p:bgPr>
    </p:bg>
    <p:spTree>
      <p:nvGrpSpPr>
        <p:cNvPr id="160" name="Shape 160"/>
        <p:cNvGrpSpPr/>
        <p:nvPr/>
      </p:nvGrpSpPr>
      <p:grpSpPr>
        <a:xfrm>
          <a:off x="0" y="0"/>
          <a:ext cx="0" cy="0"/>
          <a:chOff x="0" y="0"/>
          <a:chExt cx="0" cy="0"/>
        </a:xfrm>
      </p:grpSpPr>
      <p:sp>
        <p:nvSpPr>
          <p:cNvPr id="161" name="Google Shape;161;p24"/>
          <p:cNvSpPr/>
          <p:nvPr/>
        </p:nvSpPr>
        <p:spPr>
          <a:xfrm>
            <a:off x="4945615" y="537080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6" l="0" r="0" t="-6687"/>
            </a:stretch>
          </a:blipFill>
          <a:ln>
            <a:noFill/>
          </a:ln>
        </p:spPr>
        <p:txBody>
          <a:bodyPr anchorCtr="0" anchor="t" bIns="45700" lIns="91450" spcFirstLastPara="1" rIns="9145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4"/>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50" spcFirstLastPara="1" rIns="9145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4"/>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50" spcFirstLastPara="1" rIns="9145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4"/>
          <p:cNvSpPr txBox="1"/>
          <p:nvPr/>
        </p:nvSpPr>
        <p:spPr>
          <a:xfrm>
            <a:off x="1028700" y="876300"/>
            <a:ext cx="162306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165" name="Google Shape;165;p24"/>
          <p:cNvSpPr txBox="1"/>
          <p:nvPr/>
        </p:nvSpPr>
        <p:spPr>
          <a:xfrm>
            <a:off x="15973475" y="9417050"/>
            <a:ext cx="1870800" cy="30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66" name="Google Shape;166;p24"/>
          <p:cNvSpPr txBox="1"/>
          <p:nvPr/>
        </p:nvSpPr>
        <p:spPr>
          <a:xfrm>
            <a:off x="8032775" y="8481914"/>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67" name="Google Shape;167;p24"/>
          <p:cNvSpPr txBox="1"/>
          <p:nvPr/>
        </p:nvSpPr>
        <p:spPr>
          <a:xfrm>
            <a:off x="1028700" y="2608221"/>
            <a:ext cx="16230600" cy="11145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00"/>
              <a:buFont typeface="Arial"/>
              <a:buNone/>
            </a:pPr>
            <a:r>
              <a:t/>
            </a:r>
            <a:endParaRPr b="0" i="0" sz="22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00"/>
              <a:buFont typeface="Arial"/>
              <a:buNone/>
            </a:pPr>
            <a:r>
              <a:t/>
            </a:r>
            <a:endParaRPr b="0" i="0" sz="2200" u="none" cap="none" strike="noStrike">
              <a:solidFill>
                <a:srgbClr val="000000"/>
              </a:solidFill>
              <a:latin typeface="Roboto"/>
              <a:ea typeface="Roboto"/>
              <a:cs typeface="Roboto"/>
              <a:sym typeface="Roboto"/>
            </a:endParaRPr>
          </a:p>
        </p:txBody>
      </p:sp>
      <p:sp>
        <p:nvSpPr>
          <p:cNvPr id="168" name="Google Shape;168;p24"/>
          <p:cNvSpPr txBox="1"/>
          <p:nvPr/>
        </p:nvSpPr>
        <p:spPr>
          <a:xfrm>
            <a:off x="1795838" y="2670446"/>
            <a:ext cx="11077200" cy="14592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00"/>
              <a:buFont typeface="Arial"/>
              <a:buNone/>
            </a:pPr>
            <a:r>
              <a:rPr b="0" i="0" lang="en-US" sz="3000" u="sng" cap="none" strike="noStrike">
                <a:solidFill>
                  <a:schemeClr val="lt1"/>
                </a:solidFill>
                <a:latin typeface="Roboto"/>
                <a:ea typeface="Roboto"/>
                <a:cs typeface="Roboto"/>
                <a:sym typeface="Roboto"/>
              </a:rPr>
              <a:t>ECONOMIC IMPACT</a:t>
            </a:r>
            <a:endParaRPr b="0" i="0" sz="2200" u="sng" cap="none" strike="noStrike">
              <a:solidFill>
                <a:schemeClr val="lt1"/>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00"/>
              <a:buFont typeface="Arial"/>
              <a:buNone/>
            </a:pPr>
            <a:r>
              <a:t/>
            </a:r>
            <a:endParaRPr b="0" i="0" sz="2200" u="none" cap="none" strike="noStrike">
              <a:solidFill>
                <a:schemeClr val="lt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00"/>
              <a:buFont typeface="Arial"/>
              <a:buNone/>
            </a:pPr>
            <a:r>
              <a:t/>
            </a:r>
            <a:endParaRPr b="0" i="0" sz="2200" u="none" cap="none" strike="noStrike">
              <a:solidFill>
                <a:srgbClr val="000000"/>
              </a:solidFill>
              <a:latin typeface="Roboto"/>
              <a:ea typeface="Roboto"/>
              <a:cs typeface="Roboto"/>
              <a:sym typeface="Roboto"/>
            </a:endParaRPr>
          </a:p>
        </p:txBody>
      </p:sp>
      <p:sp>
        <p:nvSpPr>
          <p:cNvPr id="169" name="Google Shape;169;p24"/>
          <p:cNvSpPr/>
          <p:nvPr/>
        </p:nvSpPr>
        <p:spPr>
          <a:xfrm>
            <a:off x="849875" y="2463025"/>
            <a:ext cx="8056200" cy="5793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0" name="Google Shape;170;p24"/>
          <p:cNvSpPr/>
          <p:nvPr/>
        </p:nvSpPr>
        <p:spPr>
          <a:xfrm>
            <a:off x="1028700" y="2195050"/>
            <a:ext cx="3619200" cy="960600"/>
          </a:xfrm>
          <a:prstGeom prst="roundRect">
            <a:avLst>
              <a:gd fmla="val 16667" name="adj"/>
            </a:avLst>
          </a:prstGeom>
          <a:solidFill>
            <a:srgbClr val="4A7DBA"/>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1" name="Google Shape;171;p24"/>
          <p:cNvSpPr txBox="1"/>
          <p:nvPr/>
        </p:nvSpPr>
        <p:spPr>
          <a:xfrm>
            <a:off x="1247525" y="3270915"/>
            <a:ext cx="7260900" cy="5047556"/>
          </a:xfrm>
          <a:prstGeom prst="rect">
            <a:avLst/>
          </a:prstGeom>
          <a:noFill/>
          <a:ln>
            <a:noFill/>
          </a:ln>
        </p:spPr>
        <p:txBody>
          <a:bodyPr anchorCtr="0" anchor="t" bIns="91450" lIns="91450" spcFirstLastPara="1" rIns="91450" wrap="square" tIns="91450">
            <a:spAutoFit/>
          </a:bodyPr>
          <a:lstStyle/>
          <a:p>
            <a:pPr indent="-387350" lvl="0" marL="457200" marR="0" rtl="0" algn="l">
              <a:lnSpc>
                <a:spcPct val="115000"/>
              </a:lnSpc>
              <a:spcBef>
                <a:spcPts val="1200"/>
              </a:spcBef>
              <a:spcAft>
                <a:spcPts val="0"/>
              </a:spcAft>
              <a:buClr>
                <a:schemeClr val="dk1"/>
              </a:buClr>
              <a:buSzPts val="2500"/>
              <a:buFont typeface="Arial"/>
              <a:buChar char="●"/>
            </a:pPr>
            <a:r>
              <a:rPr b="0" i="0" lang="en-US" sz="2000" u="none" cap="none" strike="noStrike">
                <a:solidFill>
                  <a:schemeClr val="dk1"/>
                </a:solidFill>
                <a:latin typeface="Arial"/>
                <a:ea typeface="Arial"/>
                <a:cs typeface="Arial"/>
                <a:sym typeface="Arial"/>
              </a:rPr>
              <a:t>Supports the local economy by attracting visitors during the Easter season who spend on local food, crafts, and services.</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2000" u="none" cap="none" strike="noStrike">
                <a:solidFill>
                  <a:schemeClr val="dk1"/>
                </a:solidFill>
                <a:latin typeface="Arial"/>
                <a:ea typeface="Arial"/>
                <a:cs typeface="Arial"/>
                <a:sym typeface="Arial"/>
              </a:rPr>
              <a:t>Reinforces short supply chains by engaging local women, artisans, musicians, and small-scale producers in the preparation and celebration of the Lazarki ritual.</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2000" u="none" cap="none" strike="noStrike">
                <a:solidFill>
                  <a:schemeClr val="dk1"/>
                </a:solidFill>
                <a:latin typeface="Arial"/>
                <a:ea typeface="Arial"/>
                <a:cs typeface="Arial"/>
                <a:sym typeface="Arial"/>
              </a:rPr>
              <a:t>Contributes to economic revitalization of rural Vevčani by encouraging low-impact, culturally driven tourism in springtime.</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2000" u="none" cap="none" strike="noStrike">
                <a:solidFill>
                  <a:schemeClr val="dk1"/>
                </a:solidFill>
                <a:latin typeface="Arial"/>
                <a:ea typeface="Arial"/>
                <a:cs typeface="Arial"/>
                <a:sym typeface="Arial"/>
              </a:rPr>
              <a:t>Appeals to heritage-driven and responsible travelers who value authenticity and contribute to local enterprises and households.</a:t>
            </a:r>
            <a:endParaRPr b="0" i="0" sz="2000" u="none" cap="none" strike="noStrike">
              <a:solidFill>
                <a:srgbClr val="000000"/>
              </a:solidFill>
              <a:latin typeface="Arial"/>
              <a:ea typeface="Arial"/>
              <a:cs typeface="Arial"/>
              <a:sym typeface="Arial"/>
            </a:endParaRPr>
          </a:p>
        </p:txBody>
      </p:sp>
      <p:sp>
        <p:nvSpPr>
          <p:cNvPr id="172" name="Google Shape;172;p24"/>
          <p:cNvSpPr/>
          <p:nvPr/>
        </p:nvSpPr>
        <p:spPr>
          <a:xfrm>
            <a:off x="9144000" y="2463025"/>
            <a:ext cx="8056200" cy="5793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3" name="Google Shape;173;p24"/>
          <p:cNvSpPr/>
          <p:nvPr/>
        </p:nvSpPr>
        <p:spPr>
          <a:xfrm>
            <a:off x="9475275" y="2195050"/>
            <a:ext cx="3228600" cy="9606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4" name="Google Shape;174;p24"/>
          <p:cNvSpPr txBox="1"/>
          <p:nvPr/>
        </p:nvSpPr>
        <p:spPr>
          <a:xfrm>
            <a:off x="1521425" y="2502599"/>
            <a:ext cx="3424200" cy="8742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00"/>
              <a:buFont typeface="Arial"/>
              <a:buNone/>
            </a:pPr>
            <a:r>
              <a:rPr b="0" i="0" lang="en-US" sz="2200" u="none" cap="none" strike="noStrike">
                <a:solidFill>
                  <a:schemeClr val="lt1"/>
                </a:solidFill>
                <a:latin typeface="Roboto"/>
                <a:ea typeface="Roboto"/>
                <a:cs typeface="Roboto"/>
                <a:sym typeface="Roboto"/>
              </a:rPr>
              <a:t>ECONOMIC IMPACT</a:t>
            </a:r>
            <a:endParaRPr b="0" i="0" sz="2200" u="none" cap="none" strike="noStrike">
              <a:solidFill>
                <a:schemeClr val="lt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00"/>
              <a:buFont typeface="Arial"/>
              <a:buNone/>
            </a:pPr>
            <a:r>
              <a:t/>
            </a:r>
            <a:endParaRPr b="0" i="0" sz="2600" u="none" cap="none" strike="noStrike">
              <a:solidFill>
                <a:schemeClr val="lt1"/>
              </a:solidFill>
              <a:latin typeface="Roboto"/>
              <a:ea typeface="Roboto"/>
              <a:cs typeface="Roboto"/>
              <a:sym typeface="Roboto"/>
            </a:endParaRPr>
          </a:p>
        </p:txBody>
      </p:sp>
      <p:sp>
        <p:nvSpPr>
          <p:cNvPr id="175" name="Google Shape;175;p24"/>
          <p:cNvSpPr txBox="1"/>
          <p:nvPr/>
        </p:nvSpPr>
        <p:spPr>
          <a:xfrm>
            <a:off x="9764075" y="2502599"/>
            <a:ext cx="3424200" cy="1034129"/>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00"/>
              <a:buFont typeface="Arial"/>
              <a:buNone/>
            </a:pPr>
            <a:r>
              <a:rPr b="0" i="0" lang="en-US" sz="2200" u="none" cap="none" strike="noStrike">
                <a:solidFill>
                  <a:schemeClr val="lt1"/>
                </a:solidFill>
                <a:latin typeface="Roboto"/>
                <a:ea typeface="Roboto"/>
                <a:cs typeface="Roboto"/>
                <a:sym typeface="Roboto"/>
              </a:rPr>
              <a:t>CULTURAL IMPACT</a:t>
            </a:r>
            <a:endParaRPr b="0" i="0" sz="2200" u="none" cap="none" strike="noStrike">
              <a:solidFill>
                <a:schemeClr val="lt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00"/>
              <a:buFont typeface="Arial"/>
              <a:buNone/>
            </a:pPr>
            <a:r>
              <a:t/>
            </a:r>
            <a:endParaRPr b="0" i="0" sz="2600" u="none" cap="none" strike="noStrike">
              <a:solidFill>
                <a:schemeClr val="lt1"/>
              </a:solidFill>
              <a:latin typeface="Roboto"/>
              <a:ea typeface="Roboto"/>
              <a:cs typeface="Roboto"/>
              <a:sym typeface="Roboto"/>
            </a:endParaRPr>
          </a:p>
        </p:txBody>
      </p:sp>
      <p:sp>
        <p:nvSpPr>
          <p:cNvPr id="176" name="Google Shape;176;p24"/>
          <p:cNvSpPr txBox="1"/>
          <p:nvPr/>
        </p:nvSpPr>
        <p:spPr>
          <a:xfrm>
            <a:off x="9328238" y="3261272"/>
            <a:ext cx="7089600" cy="5047556"/>
          </a:xfrm>
          <a:prstGeom prst="rect">
            <a:avLst/>
          </a:prstGeom>
          <a:noFill/>
          <a:ln>
            <a:noFill/>
          </a:ln>
        </p:spPr>
        <p:txBody>
          <a:bodyPr anchorCtr="0" anchor="t" bIns="91450" lIns="91450" spcFirstLastPara="1" rIns="91450" wrap="square" tIns="91450">
            <a:spAutoFit/>
          </a:bodyPr>
          <a:lstStyle/>
          <a:p>
            <a:pPr indent="-387350" lvl="0" marL="457200" marR="0" rtl="0" algn="l">
              <a:lnSpc>
                <a:spcPct val="115000"/>
              </a:lnSpc>
              <a:spcBef>
                <a:spcPts val="1200"/>
              </a:spcBef>
              <a:spcAft>
                <a:spcPts val="0"/>
              </a:spcAft>
              <a:buClr>
                <a:schemeClr val="dk1"/>
              </a:buClr>
              <a:buSzPts val="2500"/>
              <a:buFont typeface="Arial"/>
              <a:buChar char="●"/>
            </a:pPr>
            <a:r>
              <a:rPr b="0" i="0" lang="en-US" sz="2000" u="none" cap="none" strike="noStrike">
                <a:solidFill>
                  <a:schemeClr val="dk1"/>
                </a:solidFill>
                <a:latin typeface="Arial"/>
                <a:ea typeface="Arial"/>
                <a:cs typeface="Arial"/>
                <a:sym typeface="Arial"/>
              </a:rPr>
              <a:t>Revives and promotes a nearly forgotten intangible cultural heritage, deeply rooted in ritual, oral tradition, and local identity.</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2000" u="none" cap="none" strike="noStrike">
                <a:solidFill>
                  <a:schemeClr val="dk1"/>
                </a:solidFill>
                <a:latin typeface="Arial"/>
                <a:ea typeface="Arial"/>
                <a:cs typeface="Arial"/>
                <a:sym typeface="Arial"/>
              </a:rPr>
              <a:t>Celebrates the community’s musical and performative traditions through Lazarus Day songs, traditional dress, and ritual movement across the village.</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2000" u="none" cap="none" strike="noStrike">
                <a:solidFill>
                  <a:schemeClr val="dk1"/>
                </a:solidFill>
                <a:latin typeface="Arial"/>
                <a:ea typeface="Arial"/>
                <a:cs typeface="Arial"/>
                <a:sym typeface="Arial"/>
              </a:rPr>
              <a:t>Provides a platform for women and youth to engage in storytelling, performance, and heritage transmission through intergenerational participation.</a:t>
            </a:r>
            <a:endParaRPr/>
          </a:p>
          <a:p>
            <a:pPr indent="-387350" lvl="0" marL="457200" marR="0" rtl="0" algn="l">
              <a:lnSpc>
                <a:spcPct val="115000"/>
              </a:lnSpc>
              <a:spcBef>
                <a:spcPts val="1200"/>
              </a:spcBef>
              <a:spcAft>
                <a:spcPts val="0"/>
              </a:spcAft>
              <a:buClr>
                <a:schemeClr val="dk1"/>
              </a:buClr>
              <a:buSzPts val="2500"/>
              <a:buFont typeface="Arial"/>
              <a:buChar char="●"/>
            </a:pPr>
            <a:r>
              <a:rPr b="0" i="0" lang="en-US" sz="2000" u="none" cap="none" strike="noStrike">
                <a:solidFill>
                  <a:schemeClr val="dk1"/>
                </a:solidFill>
                <a:latin typeface="Arial"/>
                <a:ea typeface="Arial"/>
                <a:cs typeface="Arial"/>
                <a:sym typeface="Arial"/>
              </a:rPr>
              <a:t>Strengthens local pride and identity, re-establishing the Lazarki tradition as an active part of Vevčani’s cultural calendar.</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0D9"/>
        </a:solidFill>
      </p:bgPr>
    </p:bg>
    <p:spTree>
      <p:nvGrpSpPr>
        <p:cNvPr id="180" name="Shape 180"/>
        <p:cNvGrpSpPr/>
        <p:nvPr/>
      </p:nvGrpSpPr>
      <p:grpSpPr>
        <a:xfrm>
          <a:off x="0" y="0"/>
          <a:ext cx="0" cy="0"/>
          <a:chOff x="0" y="0"/>
          <a:chExt cx="0" cy="0"/>
        </a:xfrm>
      </p:grpSpPr>
      <p:sp>
        <p:nvSpPr>
          <p:cNvPr id="181" name="Google Shape;181;p25"/>
          <p:cNvSpPr/>
          <p:nvPr/>
        </p:nvSpPr>
        <p:spPr>
          <a:xfrm>
            <a:off x="4945615" y="537080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6" l="0" r="0" t="-6687"/>
            </a:stretch>
          </a:blipFill>
          <a:ln>
            <a:noFill/>
          </a:ln>
        </p:spPr>
        <p:txBody>
          <a:bodyPr anchorCtr="0" anchor="t" bIns="45700" lIns="91450" spcFirstLastPara="1" rIns="9145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5"/>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50" spcFirstLastPara="1" rIns="9145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5"/>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50" spcFirstLastPara="1" rIns="9145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5"/>
          <p:cNvSpPr txBox="1"/>
          <p:nvPr/>
        </p:nvSpPr>
        <p:spPr>
          <a:xfrm>
            <a:off x="1028700" y="876300"/>
            <a:ext cx="162306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185" name="Google Shape;185;p25"/>
          <p:cNvSpPr txBox="1"/>
          <p:nvPr/>
        </p:nvSpPr>
        <p:spPr>
          <a:xfrm>
            <a:off x="15953724" y="9417050"/>
            <a:ext cx="1890600" cy="30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86" name="Google Shape;186;p25"/>
          <p:cNvSpPr txBox="1"/>
          <p:nvPr/>
        </p:nvSpPr>
        <p:spPr>
          <a:xfrm>
            <a:off x="8032775" y="8481914"/>
            <a:ext cx="2222400" cy="66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87" name="Google Shape;187;p25"/>
          <p:cNvSpPr txBox="1"/>
          <p:nvPr/>
        </p:nvSpPr>
        <p:spPr>
          <a:xfrm>
            <a:off x="1028700" y="2608221"/>
            <a:ext cx="16230600" cy="11145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00"/>
              <a:buFont typeface="Arial"/>
              <a:buNone/>
            </a:pPr>
            <a:r>
              <a:t/>
            </a:r>
            <a:endParaRPr b="0" i="0" sz="22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00"/>
              <a:buFont typeface="Arial"/>
              <a:buNone/>
            </a:pPr>
            <a:r>
              <a:t/>
            </a:r>
            <a:endParaRPr b="0" i="0" sz="2200" u="none" cap="none" strike="noStrike">
              <a:solidFill>
                <a:srgbClr val="000000"/>
              </a:solidFill>
              <a:latin typeface="Roboto"/>
              <a:ea typeface="Roboto"/>
              <a:cs typeface="Roboto"/>
              <a:sym typeface="Roboto"/>
            </a:endParaRPr>
          </a:p>
        </p:txBody>
      </p:sp>
      <p:sp>
        <p:nvSpPr>
          <p:cNvPr id="188" name="Google Shape;188;p25"/>
          <p:cNvSpPr txBox="1"/>
          <p:nvPr/>
        </p:nvSpPr>
        <p:spPr>
          <a:xfrm>
            <a:off x="1795838" y="2670446"/>
            <a:ext cx="11077200" cy="14592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00"/>
              <a:buFont typeface="Arial"/>
              <a:buNone/>
            </a:pPr>
            <a:r>
              <a:rPr b="0" i="0" lang="en-US" sz="3000" u="sng" cap="none" strike="noStrike">
                <a:solidFill>
                  <a:schemeClr val="lt1"/>
                </a:solidFill>
                <a:latin typeface="Roboto"/>
                <a:ea typeface="Roboto"/>
                <a:cs typeface="Roboto"/>
                <a:sym typeface="Roboto"/>
              </a:rPr>
              <a:t>ECONOMIC IMPACT</a:t>
            </a:r>
            <a:endParaRPr b="0" i="0" sz="2200" u="sng" cap="none" strike="noStrike">
              <a:solidFill>
                <a:schemeClr val="lt1"/>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00"/>
              <a:buFont typeface="Arial"/>
              <a:buNone/>
            </a:pPr>
            <a:r>
              <a:t/>
            </a:r>
            <a:endParaRPr b="0" i="0" sz="2200" u="none" cap="none" strike="noStrike">
              <a:solidFill>
                <a:schemeClr val="lt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00"/>
              <a:buFont typeface="Arial"/>
              <a:buNone/>
            </a:pPr>
            <a:r>
              <a:t/>
            </a:r>
            <a:endParaRPr b="0" i="0" sz="2200" u="none" cap="none" strike="noStrike">
              <a:solidFill>
                <a:srgbClr val="000000"/>
              </a:solidFill>
              <a:latin typeface="Roboto"/>
              <a:ea typeface="Roboto"/>
              <a:cs typeface="Roboto"/>
              <a:sym typeface="Roboto"/>
            </a:endParaRPr>
          </a:p>
        </p:txBody>
      </p:sp>
      <p:sp>
        <p:nvSpPr>
          <p:cNvPr id="189" name="Google Shape;189;p25"/>
          <p:cNvSpPr/>
          <p:nvPr/>
        </p:nvSpPr>
        <p:spPr>
          <a:xfrm>
            <a:off x="701500" y="2493275"/>
            <a:ext cx="8756100" cy="5810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0" name="Google Shape;190;p25"/>
          <p:cNvSpPr/>
          <p:nvPr/>
        </p:nvSpPr>
        <p:spPr>
          <a:xfrm>
            <a:off x="1028700" y="2195050"/>
            <a:ext cx="4384800" cy="960600"/>
          </a:xfrm>
          <a:prstGeom prst="roundRect">
            <a:avLst>
              <a:gd fmla="val 16667" name="adj"/>
            </a:avLst>
          </a:prstGeom>
          <a:solidFill>
            <a:srgbClr val="89BE93"/>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1" name="Google Shape;191;p25"/>
          <p:cNvSpPr/>
          <p:nvPr/>
        </p:nvSpPr>
        <p:spPr>
          <a:xfrm>
            <a:off x="9615675" y="2523575"/>
            <a:ext cx="7907400" cy="5810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2" name="Google Shape;192;p25"/>
          <p:cNvSpPr/>
          <p:nvPr/>
        </p:nvSpPr>
        <p:spPr>
          <a:xfrm>
            <a:off x="9943850" y="2208825"/>
            <a:ext cx="2929200" cy="960600"/>
          </a:xfrm>
          <a:prstGeom prst="roundRect">
            <a:avLst>
              <a:gd fmla="val 16667" name="adj"/>
            </a:avLst>
          </a:prstGeom>
          <a:solidFill>
            <a:srgbClr val="6550A3"/>
          </a:solid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3" name="Google Shape;193;p25"/>
          <p:cNvSpPr txBox="1"/>
          <p:nvPr/>
        </p:nvSpPr>
        <p:spPr>
          <a:xfrm>
            <a:off x="1521425" y="2502600"/>
            <a:ext cx="4597200" cy="1034129"/>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00"/>
              <a:buFont typeface="Arial"/>
              <a:buNone/>
            </a:pPr>
            <a:r>
              <a:rPr b="0" i="0" lang="en-US" sz="2200" u="none" cap="none" strike="noStrike">
                <a:solidFill>
                  <a:schemeClr val="lt1"/>
                </a:solidFill>
                <a:latin typeface="Roboto"/>
                <a:ea typeface="Roboto"/>
                <a:cs typeface="Roboto"/>
                <a:sym typeface="Roboto"/>
              </a:rPr>
              <a:t>ENVIRONMENTAL IMPACT</a:t>
            </a:r>
            <a:endParaRPr b="0" i="0" sz="2200" u="none" cap="none" strike="noStrike">
              <a:solidFill>
                <a:schemeClr val="lt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00"/>
              <a:buFont typeface="Arial"/>
              <a:buNone/>
            </a:pPr>
            <a:r>
              <a:t/>
            </a:r>
            <a:endParaRPr b="0" i="0" sz="2600" u="none" cap="none" strike="noStrike">
              <a:solidFill>
                <a:schemeClr val="lt1"/>
              </a:solidFill>
              <a:latin typeface="Roboto"/>
              <a:ea typeface="Roboto"/>
              <a:cs typeface="Roboto"/>
              <a:sym typeface="Roboto"/>
            </a:endParaRPr>
          </a:p>
        </p:txBody>
      </p:sp>
      <p:sp>
        <p:nvSpPr>
          <p:cNvPr id="194" name="Google Shape;194;p25"/>
          <p:cNvSpPr txBox="1"/>
          <p:nvPr/>
        </p:nvSpPr>
        <p:spPr>
          <a:xfrm>
            <a:off x="10253275" y="2502599"/>
            <a:ext cx="3424200" cy="1034129"/>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00"/>
              <a:buFont typeface="Arial"/>
              <a:buNone/>
            </a:pPr>
            <a:r>
              <a:rPr b="0" i="0" lang="en-US" sz="2200" u="none" cap="none" strike="noStrike">
                <a:solidFill>
                  <a:schemeClr val="lt1"/>
                </a:solidFill>
                <a:latin typeface="Roboto"/>
                <a:ea typeface="Roboto"/>
                <a:cs typeface="Roboto"/>
                <a:sym typeface="Roboto"/>
              </a:rPr>
              <a:t>SOCIAL IMPACT</a:t>
            </a:r>
            <a:endParaRPr b="0" i="0" sz="2200" u="none" cap="none" strike="noStrike">
              <a:solidFill>
                <a:schemeClr val="lt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00"/>
              <a:buFont typeface="Arial"/>
              <a:buNone/>
            </a:pPr>
            <a:r>
              <a:t/>
            </a:r>
            <a:endParaRPr b="0" i="0" sz="2600" u="none" cap="none" strike="noStrike">
              <a:solidFill>
                <a:schemeClr val="lt1"/>
              </a:solidFill>
              <a:latin typeface="Roboto"/>
              <a:ea typeface="Roboto"/>
              <a:cs typeface="Roboto"/>
              <a:sym typeface="Roboto"/>
            </a:endParaRPr>
          </a:p>
        </p:txBody>
      </p:sp>
      <p:sp>
        <p:nvSpPr>
          <p:cNvPr id="195" name="Google Shape;195;p25"/>
          <p:cNvSpPr txBox="1"/>
          <p:nvPr/>
        </p:nvSpPr>
        <p:spPr>
          <a:xfrm>
            <a:off x="691403" y="3022977"/>
            <a:ext cx="8598300" cy="5590781"/>
          </a:xfrm>
          <a:prstGeom prst="rect">
            <a:avLst/>
          </a:prstGeom>
          <a:noFill/>
          <a:ln>
            <a:noFill/>
          </a:ln>
        </p:spPr>
        <p:txBody>
          <a:bodyPr anchorCtr="0" anchor="t" bIns="91450" lIns="91450" spcFirstLastPara="1" rIns="91450" wrap="square" tIns="91450">
            <a:spAutoFit/>
          </a:bodyPr>
          <a:lstStyle/>
          <a:p>
            <a:pPr indent="-381000" lvl="0" marL="457200" marR="0" rtl="0" algn="l">
              <a:lnSpc>
                <a:spcPct val="115000"/>
              </a:lnSpc>
              <a:spcBef>
                <a:spcPts val="12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Minimizes environmental impact by following a walkable, community-based route through Vevčani’s traditional neighborhoods, requiring no motorized transport.</a:t>
            </a:r>
            <a:endParaRPr/>
          </a:p>
          <a:p>
            <a:pPr indent="-381000" lvl="0" marL="457200" marR="0" rtl="0" algn="l">
              <a:lnSpc>
                <a:spcPct val="115000"/>
              </a:lnSpc>
              <a:spcBef>
                <a:spcPts val="12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Promotes eco-friendly habits through the use of biodegradable floral wreaths, natural fabrics, and handmade decorations sourced locally.</a:t>
            </a:r>
            <a:endParaRPr/>
          </a:p>
          <a:p>
            <a:pPr indent="-381000" lvl="0" marL="457200" marR="0" rtl="0" algn="l">
              <a:lnSpc>
                <a:spcPct val="115000"/>
              </a:lnSpc>
              <a:spcBef>
                <a:spcPts val="12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Limits waste through community-led coordination, encouraging reusable items and avoiding disposable plastics during the procession.</a:t>
            </a:r>
            <a:endParaRPr/>
          </a:p>
          <a:p>
            <a:pPr indent="-381000" lvl="0" marL="457200" marR="0" rtl="0" algn="l">
              <a:lnSpc>
                <a:spcPct val="115000"/>
              </a:lnSpc>
              <a:spcBef>
                <a:spcPts val="12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Strengthens environmental awareness via symbolic springtime rituals rooted in nature reverence, such as blessings of water and land.</a:t>
            </a:r>
            <a:endParaRPr/>
          </a:p>
          <a:p>
            <a:pPr indent="-381000" lvl="0" marL="457200" marR="0" rtl="0" algn="l">
              <a:lnSpc>
                <a:spcPct val="115000"/>
              </a:lnSpc>
              <a:spcBef>
                <a:spcPts val="120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Safeguards Vevčani’s natural and cultural setting by maintaining a small-scale, non-commercial format that avoids overdevelopment and preserves village authenticity.</a:t>
            </a:r>
            <a:br>
              <a:rPr b="0" i="0" lang="en-US" sz="2300" u="none" cap="none" strike="noStrike">
                <a:solidFill>
                  <a:schemeClr val="dk1"/>
                </a:solidFill>
                <a:latin typeface="Arial"/>
                <a:ea typeface="Arial"/>
                <a:cs typeface="Arial"/>
                <a:sym typeface="Arial"/>
              </a:rPr>
            </a:br>
            <a:endParaRPr b="1" i="0" sz="2200" u="none" cap="none" strike="noStrike">
              <a:solidFill>
                <a:schemeClr val="dk1"/>
              </a:solidFill>
              <a:latin typeface="Roboto"/>
              <a:ea typeface="Roboto"/>
              <a:cs typeface="Roboto"/>
              <a:sym typeface="Roboto"/>
            </a:endParaRPr>
          </a:p>
        </p:txBody>
      </p:sp>
      <p:sp>
        <p:nvSpPr>
          <p:cNvPr id="196" name="Google Shape;196;p25"/>
          <p:cNvSpPr txBox="1"/>
          <p:nvPr/>
        </p:nvSpPr>
        <p:spPr>
          <a:xfrm>
            <a:off x="9615675" y="3092184"/>
            <a:ext cx="7633528" cy="5259922"/>
          </a:xfrm>
          <a:prstGeom prst="rect">
            <a:avLst/>
          </a:prstGeom>
          <a:noFill/>
          <a:ln>
            <a:noFill/>
          </a:ln>
        </p:spPr>
        <p:txBody>
          <a:bodyPr anchorCtr="0" anchor="t" bIns="91450" lIns="91450" spcFirstLastPara="1" rIns="91450" wrap="square" tIns="91450">
            <a:spAutoFit/>
          </a:bodyPr>
          <a:lstStyle/>
          <a:p>
            <a:pPr indent="-381000" lvl="0" marL="457200" marR="0" rtl="0" algn="just">
              <a:lnSpc>
                <a:spcPct val="115000"/>
              </a:lnSpc>
              <a:spcBef>
                <a:spcPts val="1200"/>
              </a:spcBef>
              <a:spcAft>
                <a:spcPts val="0"/>
              </a:spcAft>
              <a:buClr>
                <a:schemeClr val="dk1"/>
              </a:buClr>
              <a:buSzPts val="2400"/>
              <a:buFont typeface="Arial"/>
              <a:buChar char="●"/>
            </a:pPr>
            <a:r>
              <a:rPr b="0" i="0" lang="en-US" sz="1800" u="none" cap="none" strike="noStrike">
                <a:solidFill>
                  <a:schemeClr val="dk1"/>
                </a:solidFill>
                <a:latin typeface="Arial"/>
                <a:ea typeface="Arial"/>
                <a:cs typeface="Arial"/>
                <a:sym typeface="Arial"/>
              </a:rPr>
              <a:t>Strengthens community cohesion by involving girls, families, elders, and local cultural actors in all stages of preparation and performance, fostering a sense of shared identity and intergenerational connection.</a:t>
            </a:r>
            <a:endParaRPr/>
          </a:p>
          <a:p>
            <a:pPr indent="-381000" lvl="0" marL="457200" marR="0" rtl="0" algn="just">
              <a:lnSpc>
                <a:spcPct val="115000"/>
              </a:lnSpc>
              <a:spcBef>
                <a:spcPts val="1200"/>
              </a:spcBef>
              <a:spcAft>
                <a:spcPts val="0"/>
              </a:spcAft>
              <a:buClr>
                <a:schemeClr val="dk1"/>
              </a:buClr>
              <a:buSzPts val="2400"/>
              <a:buFont typeface="Arial"/>
              <a:buChar char="●"/>
            </a:pPr>
            <a:r>
              <a:rPr b="0" i="0" lang="en-US" sz="1800" u="none" cap="none" strike="noStrike">
                <a:solidFill>
                  <a:schemeClr val="dk1"/>
                </a:solidFill>
                <a:latin typeface="Arial"/>
                <a:ea typeface="Arial"/>
                <a:cs typeface="Arial"/>
                <a:sym typeface="Arial"/>
              </a:rPr>
              <a:t>Contributes to rural revitalization by reviving a long-dormant tradition, creating meaningful seasonal engagement, and offering opportunities for youth participation and cultural education.</a:t>
            </a:r>
            <a:endParaRPr/>
          </a:p>
          <a:p>
            <a:pPr indent="-381000" lvl="0" marL="457200" marR="0" rtl="0" algn="just">
              <a:lnSpc>
                <a:spcPct val="115000"/>
              </a:lnSpc>
              <a:spcBef>
                <a:spcPts val="1200"/>
              </a:spcBef>
              <a:spcAft>
                <a:spcPts val="0"/>
              </a:spcAft>
              <a:buClr>
                <a:schemeClr val="dk1"/>
              </a:buClr>
              <a:buSzPts val="2400"/>
              <a:buFont typeface="Arial"/>
              <a:buChar char="●"/>
            </a:pPr>
            <a:r>
              <a:rPr b="0" i="0" lang="en-US" sz="1800" u="none" cap="none" strike="noStrike">
                <a:solidFill>
                  <a:schemeClr val="dk1"/>
                </a:solidFill>
                <a:latin typeface="Arial"/>
                <a:ea typeface="Arial"/>
                <a:cs typeface="Arial"/>
                <a:sym typeface="Arial"/>
              </a:rPr>
              <a:t>Promotes inclusive and respectful cultural tourism that values traditional female-led rituals, oral heritage, and authentic village life, encouraging visitors to engage with the community in a mindful way.</a:t>
            </a:r>
            <a:endParaRPr/>
          </a:p>
          <a:p>
            <a:pPr indent="-381000" lvl="0" marL="457200" marR="0" rtl="0" algn="just">
              <a:lnSpc>
                <a:spcPct val="115000"/>
              </a:lnSpc>
              <a:spcBef>
                <a:spcPts val="1200"/>
              </a:spcBef>
              <a:spcAft>
                <a:spcPts val="0"/>
              </a:spcAft>
              <a:buClr>
                <a:schemeClr val="dk1"/>
              </a:buClr>
              <a:buSzPts val="2400"/>
              <a:buFont typeface="Arial"/>
              <a:buChar char="●"/>
            </a:pPr>
            <a:r>
              <a:rPr b="0" i="0" lang="en-US" sz="1800" u="none" cap="none" strike="noStrike">
                <a:solidFill>
                  <a:schemeClr val="dk1"/>
                </a:solidFill>
                <a:latin typeface="Arial"/>
                <a:ea typeface="Arial"/>
                <a:cs typeface="Arial"/>
                <a:sym typeface="Arial"/>
              </a:rPr>
              <a:t>Acts as a cultural and emotional bridge, bringing together local residents, diaspora, and visitors through the celebration of spring, cultural memory, and collective storytelling, reinforcing social solidarity and pride.</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27874D-CBEF-4DBB-858F-DF8016BD0176}"/>
</file>

<file path=customXml/itemProps2.xml><?xml version="1.0" encoding="utf-8"?>
<ds:datastoreItem xmlns:ds="http://schemas.openxmlformats.org/officeDocument/2006/customXml" ds:itemID="{39A51C77-2376-4284-8814-85E0CE3C7827}"/>
</file>

<file path=customXml/itemProps3.xml><?xml version="1.0" encoding="utf-8"?>
<ds:datastoreItem xmlns:ds="http://schemas.openxmlformats.org/officeDocument/2006/customXml" ds:itemID="{9A625ECC-5527-4F93-B3E7-0CCD8F7CAA0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Ewa Kopczynska</dc:creator>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