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10287000" cx="18288000"/>
  <p:notesSz cx="6858000" cy="9144000"/>
  <p:embeddedFontLst>
    <p:embeddedFont>
      <p:font typeface="Roboto"/>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9" roundtripDataSignature="AMtx7mhqacLroN6dY+qWRihTUvottSZZv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468F5B3-17D5-4BC0-8794-AC97B1A104A1}">
  <a:tblStyle styleId="{D468F5B3-17D5-4BC0-8794-AC97B1A104A1}"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3" Type="http://schemas.openxmlformats.org/officeDocument/2006/relationships/slide" Target="slides/slide7.xml"/><Relationship Id="rId39" Type="http://customschemas.google.com/relationships/presentationmetadata" Target="metadata"/><Relationship Id="rId18" Type="http://schemas.openxmlformats.org/officeDocument/2006/relationships/slide" Target="slides/slide12.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ustomXml" Target="../customXml/item3.xml"/><Relationship Id="rId7" Type="http://schemas.openxmlformats.org/officeDocument/2006/relationships/slide" Target="slides/slide1.xml"/><Relationship Id="rId20" Type="http://schemas.openxmlformats.org/officeDocument/2006/relationships/slide" Target="slides/slide14.xml"/><Relationship Id="rId2" Type="http://schemas.openxmlformats.org/officeDocument/2006/relationships/viewProps" Target="viewProps.xml"/><Relationship Id="rId29" Type="http://schemas.openxmlformats.org/officeDocument/2006/relationships/slide" Target="slides/slide23.xml"/><Relationship Id="rId16" Type="http://schemas.openxmlformats.org/officeDocument/2006/relationships/slide" Target="slides/slide10.xml"/><Relationship Id="rId41" Type="http://schemas.openxmlformats.org/officeDocument/2006/relationships/customXml" Target="../customXml/item2.xml"/><Relationship Id="rId24" Type="http://schemas.openxmlformats.org/officeDocument/2006/relationships/slide" Target="slides/slide18.xml"/><Relationship Id="rId1" Type="http://schemas.openxmlformats.org/officeDocument/2006/relationships/theme" Target="theme/theme1.xml"/><Relationship Id="rId6" Type="http://schemas.openxmlformats.org/officeDocument/2006/relationships/notesMaster" Target="notesMasters/notesMaster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font" Target="fonts/Roboto-italic.fntdata"/><Relationship Id="rId40" Type="http://schemas.openxmlformats.org/officeDocument/2006/relationships/customXml" Target="../customXml/item1.xml"/><Relationship Id="rId23" Type="http://schemas.openxmlformats.org/officeDocument/2006/relationships/slide" Target="slides/slide17.xml"/><Relationship Id="rId28" Type="http://schemas.openxmlformats.org/officeDocument/2006/relationships/slide" Target="slides/slide22.xml"/><Relationship Id="rId5" Type="http://schemas.openxmlformats.org/officeDocument/2006/relationships/slideMaster" Target="slideMasters/slideMaster1.xml"/><Relationship Id="rId15" Type="http://schemas.openxmlformats.org/officeDocument/2006/relationships/slide" Target="slides/slide9.xml"/><Relationship Id="rId36" Type="http://schemas.openxmlformats.org/officeDocument/2006/relationships/font" Target="fonts/Roboto-bold.fntdata"/><Relationship Id="rId31" Type="http://schemas.openxmlformats.org/officeDocument/2006/relationships/slide" Target="slides/slide25.xml"/><Relationship Id="rId10" Type="http://schemas.openxmlformats.org/officeDocument/2006/relationships/slide" Target="slides/slide4.xml"/><Relationship Id="rId19" Type="http://schemas.openxmlformats.org/officeDocument/2006/relationships/slide" Target="slides/slide13.xml"/><Relationship Id="rId22" Type="http://schemas.openxmlformats.org/officeDocument/2006/relationships/slide" Target="slides/slide16.xml"/><Relationship Id="rId4" Type="http://schemas.openxmlformats.org/officeDocument/2006/relationships/tableStyles" Target="tableStyles.xml"/><Relationship Id="rId9" Type="http://schemas.openxmlformats.org/officeDocument/2006/relationships/slide" Target="slides/slide3.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fonts/Roboto-regular.fntdata"/><Relationship Id="rId14" Type="http://schemas.openxmlformats.org/officeDocument/2006/relationships/slide" Target="slides/slide8.xml"/><Relationship Id="rId8" Type="http://schemas.openxmlformats.org/officeDocument/2006/relationships/slide" Target="slides/slide2.xml"/><Relationship Id="rId3" Type="http://schemas.openxmlformats.org/officeDocument/2006/relationships/presProps" Target="presProps.xml"/><Relationship Id="rId25" Type="http://schemas.openxmlformats.org/officeDocument/2006/relationships/slide" Target="slides/slide19.xml"/><Relationship Id="rId33" Type="http://schemas.openxmlformats.org/officeDocument/2006/relationships/slide" Target="slides/slide27.xml"/><Relationship Id="rId12" Type="http://schemas.openxmlformats.org/officeDocument/2006/relationships/slide" Target="slides/slide6.xml"/><Relationship Id="rId17" Type="http://schemas.openxmlformats.org/officeDocument/2006/relationships/slide" Target="slides/slide11.xml"/><Relationship Id="rId38" Type="http://schemas.openxmlformats.org/officeDocument/2006/relationships/font" Target="fonts/Roboto-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6" name="Google Shape;226;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7" name="Google Shape;237;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0" name="Google Shape;250;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1" name="Google Shape;261;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2" name="Google Shape;272;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5" name="Google Shape;29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7" name="Google Shape;307;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9" name="Google Shape;319;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2" name="Google Shape;332;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3" name="Google Shape;343;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 name="Google Shape;9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4" name="Google Shape;354;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5" name="Google Shape;365;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6" name="Google Shape;376;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9" name="Google Shape;389;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0" name="Google Shape;400;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2" name="Google Shape;412;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1" name="Google Shape;431;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4" name="Google Shape;444;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5" name="Google Shape;45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9" name="Google Shape;109;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6" name="Google Shape;126;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9" name="Google Shape;139;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2" name="Google Shape;162;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8" name="Google Shape;178;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4" name="Google Shape;194;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0" name="Google Shape;210;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7"/>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8"/>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8"/>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1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1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1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1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1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6"/>
          <p:cNvSpPr/>
          <p:nvPr>
            <p:ph idx="2" type="pic"/>
          </p:nvPr>
        </p:nvSpPr>
        <p:spPr>
          <a:xfrm>
            <a:off x="1792288" y="612775"/>
            <a:ext cx="5486400" cy="4114800"/>
          </a:xfrm>
          <a:prstGeom prst="rect">
            <a:avLst/>
          </a:prstGeom>
          <a:noFill/>
          <a:ln>
            <a:noFill/>
          </a:ln>
        </p:spPr>
      </p:sp>
      <p:sp>
        <p:nvSpPr>
          <p:cNvPr id="64" name="Google Shape;64;p1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2.png"/><Relationship Id="rId7"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11.png"/><Relationship Id="rId7" Type="http://schemas.openxmlformats.org/officeDocument/2006/relationships/image" Target="../media/image14.png"/><Relationship Id="rId8"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9.png"/><Relationship Id="rId4" Type="http://schemas.openxmlformats.org/officeDocument/2006/relationships/hyperlink" Target="https://www.facebook.com/share/12GoSJtAuJJ/" TargetMode="External"/><Relationship Id="rId5" Type="http://schemas.openxmlformats.org/officeDocument/2006/relationships/hyperlink" Target="https://fb.watch/xOZA_KO7H6/" TargetMode="External"/><Relationship Id="rId6" Type="http://schemas.openxmlformats.org/officeDocument/2006/relationships/hyperlink" Target="https://www.cyprusalive.com/en/greening-cyprus-for-a-sustainable-future" TargetMode="External"/><Relationship Id="rId7" Type="http://schemas.openxmlformats.org/officeDocument/2006/relationships/image" Target="../media/image1.png"/><Relationship Id="rId8"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4E7"/>
        </a:solidFill>
      </p:bgPr>
    </p:bg>
    <p:spTree>
      <p:nvGrpSpPr>
        <p:cNvPr id="83" name="Shape 83"/>
        <p:cNvGrpSpPr/>
        <p:nvPr/>
      </p:nvGrpSpPr>
      <p:grpSpPr>
        <a:xfrm>
          <a:off x="0" y="0"/>
          <a:ext cx="0" cy="0"/>
          <a:chOff x="0" y="0"/>
          <a:chExt cx="0" cy="0"/>
        </a:xfrm>
      </p:grpSpPr>
      <p:sp>
        <p:nvSpPr>
          <p:cNvPr id="84" name="Google Shape;84;p1"/>
          <p:cNvSpPr/>
          <p:nvPr/>
        </p:nvSpPr>
        <p:spPr>
          <a:xfrm>
            <a:off x="2124240" y="516674"/>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1"/>
          <p:cNvSpPr/>
          <p:nvPr/>
        </p:nvSpPr>
        <p:spPr>
          <a:xfrm>
            <a:off x="6331482" y="8139421"/>
            <a:ext cx="5359807" cy="644409"/>
          </a:xfrm>
          <a:custGeom>
            <a:rect b="b" l="l" r="r" t="t"/>
            <a:pathLst>
              <a:path extrusionOk="0" h="1107440" w="9109870">
                <a:moveTo>
                  <a:pt x="8556149" y="45720"/>
                </a:moveTo>
                <a:cubicBezTo>
                  <a:pt x="8835549" y="45720"/>
                  <a:pt x="9062879" y="273050"/>
                  <a:pt x="9062879" y="552450"/>
                </a:cubicBezTo>
                <a:cubicBezTo>
                  <a:pt x="9062879" y="831850"/>
                  <a:pt x="8835549" y="1059180"/>
                  <a:pt x="8556149" y="1059180"/>
                </a:cubicBezTo>
                <a:lnTo>
                  <a:pt x="553720" y="1059180"/>
                </a:lnTo>
                <a:cubicBezTo>
                  <a:pt x="274320" y="1059180"/>
                  <a:pt x="46990" y="831850"/>
                  <a:pt x="46990" y="552450"/>
                </a:cubicBezTo>
                <a:cubicBezTo>
                  <a:pt x="46990" y="273050"/>
                  <a:pt x="274320" y="45720"/>
                  <a:pt x="553720" y="45720"/>
                </a:cubicBezTo>
                <a:lnTo>
                  <a:pt x="8556149" y="45720"/>
                </a:lnTo>
                <a:moveTo>
                  <a:pt x="8556149" y="0"/>
                </a:moveTo>
                <a:lnTo>
                  <a:pt x="553720" y="0"/>
                </a:lnTo>
                <a:cubicBezTo>
                  <a:pt x="247650" y="0"/>
                  <a:pt x="0" y="247650"/>
                  <a:pt x="0" y="553720"/>
                </a:cubicBezTo>
                <a:cubicBezTo>
                  <a:pt x="0" y="859790"/>
                  <a:pt x="247650" y="1107440"/>
                  <a:pt x="553720" y="1107440"/>
                </a:cubicBezTo>
                <a:lnTo>
                  <a:pt x="8556149" y="1107440"/>
                </a:lnTo>
                <a:cubicBezTo>
                  <a:pt x="8862220" y="1107440"/>
                  <a:pt x="9109870" y="859790"/>
                  <a:pt x="9109870" y="553720"/>
                </a:cubicBezTo>
                <a:cubicBezTo>
                  <a:pt x="9108599" y="247650"/>
                  <a:pt x="8860949" y="0"/>
                  <a:pt x="8556149"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1"/>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1"/>
          <p:cNvSpPr txBox="1"/>
          <p:nvPr/>
        </p:nvSpPr>
        <p:spPr>
          <a:xfrm>
            <a:off x="6034180" y="8277848"/>
            <a:ext cx="5741100" cy="338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1" lang="en-US" sz="2200" u="none" cap="none" strike="noStrike">
                <a:solidFill>
                  <a:srgbClr val="000000"/>
                </a:solidFill>
                <a:latin typeface="Roboto"/>
                <a:ea typeface="Roboto"/>
                <a:cs typeface="Roboto"/>
                <a:sym typeface="Roboto"/>
              </a:rPr>
              <a:t>Subtitle: Agros Village and Cultural Event</a:t>
            </a:r>
            <a:endParaRPr b="0" i="0" sz="1600" u="none" cap="none" strike="noStrike">
              <a:solidFill>
                <a:srgbClr val="000000"/>
              </a:solidFill>
              <a:latin typeface="Arial"/>
              <a:ea typeface="Arial"/>
              <a:cs typeface="Arial"/>
              <a:sym typeface="Arial"/>
            </a:endParaRPr>
          </a:p>
        </p:txBody>
      </p:sp>
      <p:sp>
        <p:nvSpPr>
          <p:cNvPr id="89" name="Google Shape;89;p1"/>
          <p:cNvSpPr txBox="1"/>
          <p:nvPr/>
        </p:nvSpPr>
        <p:spPr>
          <a:xfrm>
            <a:off x="16031146" y="941705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90" name="Google Shape;90;p1"/>
          <p:cNvSpPr txBox="1"/>
          <p:nvPr/>
        </p:nvSpPr>
        <p:spPr>
          <a:xfrm>
            <a:off x="5081850" y="1294575"/>
            <a:ext cx="8124300" cy="33870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Clr>
                <a:srgbClr val="000000"/>
              </a:buClr>
              <a:buSzPts val="2000"/>
              <a:buFont typeface="Arial"/>
              <a:buNone/>
            </a:pPr>
            <a:r>
              <a:rPr b="1" i="0" lang="en-US" sz="2200" u="none" cap="none" strike="noStrike">
                <a:solidFill>
                  <a:srgbClr val="000000"/>
                </a:solidFill>
                <a:latin typeface="Roboto"/>
                <a:ea typeface="Roboto"/>
                <a:cs typeface="Roboto"/>
                <a:sym typeface="Roboto"/>
              </a:rPr>
              <a:t>Greening Cyprus for a Sustainable Future – CSTI’s AGM 2020</a:t>
            </a:r>
            <a:endParaRPr b="0" i="0" sz="1300" u="none" cap="none" strike="noStrike">
              <a:solidFill>
                <a:srgbClr val="000000"/>
              </a:solidFill>
              <a:latin typeface="Arial"/>
              <a:ea typeface="Arial"/>
              <a:cs typeface="Arial"/>
              <a:sym typeface="Arial"/>
            </a:endParaRPr>
          </a:p>
        </p:txBody>
      </p:sp>
      <p:pic>
        <p:nvPicPr>
          <p:cNvPr id="91" name="Google Shape;91;p1"/>
          <p:cNvPicPr preferRelativeResize="0"/>
          <p:nvPr/>
        </p:nvPicPr>
        <p:blipFill rotWithShape="1">
          <a:blip r:embed="rId6">
            <a:alphaModFix/>
          </a:blip>
          <a:srcRect b="0" l="0" r="0" t="0"/>
          <a:stretch/>
        </p:blipFill>
        <p:spPr>
          <a:xfrm>
            <a:off x="10978358" y="-2761026"/>
            <a:ext cx="7024268" cy="7024268"/>
          </a:xfrm>
          <a:prstGeom prst="rect">
            <a:avLst/>
          </a:prstGeom>
          <a:noFill/>
          <a:ln>
            <a:noFill/>
          </a:ln>
        </p:spPr>
      </p:pic>
      <p:pic>
        <p:nvPicPr>
          <p:cNvPr id="92" name="Google Shape;92;p1"/>
          <p:cNvPicPr preferRelativeResize="0"/>
          <p:nvPr/>
        </p:nvPicPr>
        <p:blipFill rotWithShape="1">
          <a:blip r:embed="rId7">
            <a:alphaModFix/>
          </a:blip>
          <a:srcRect b="0" l="0" r="0" t="0"/>
          <a:stretch/>
        </p:blipFill>
        <p:spPr>
          <a:xfrm>
            <a:off x="5900336" y="1923775"/>
            <a:ext cx="5987387" cy="598738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6FE"/>
        </a:solidFill>
      </p:bgPr>
    </p:bg>
    <p:spTree>
      <p:nvGrpSpPr>
        <p:cNvPr id="227" name="Shape 227"/>
        <p:cNvGrpSpPr/>
        <p:nvPr/>
      </p:nvGrpSpPr>
      <p:grpSpPr>
        <a:xfrm>
          <a:off x="0" y="0"/>
          <a:ext cx="0" cy="0"/>
          <a:chOff x="0" y="0"/>
          <a:chExt cx="0" cy="0"/>
        </a:xfrm>
      </p:grpSpPr>
      <p:sp>
        <p:nvSpPr>
          <p:cNvPr id="228" name="Google Shape;228;p26"/>
          <p:cNvSpPr/>
          <p:nvPr/>
        </p:nvSpPr>
        <p:spPr>
          <a:xfrm>
            <a:off x="1424293"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26"/>
          <p:cNvSpPr txBox="1"/>
          <p:nvPr/>
        </p:nvSpPr>
        <p:spPr>
          <a:xfrm>
            <a:off x="16163760" y="931033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230" name="Google Shape;230;p26"/>
          <p:cNvSpPr txBox="1"/>
          <p:nvPr/>
        </p:nvSpPr>
        <p:spPr>
          <a:xfrm>
            <a:off x="1028700" y="2227221"/>
            <a:ext cx="15833400" cy="5806800"/>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299"/>
              <a:buFont typeface="Arial"/>
              <a:buNone/>
            </a:pPr>
            <a:r>
              <a:rPr b="1" i="0" lang="en-US" sz="2300" u="sng" cap="none" strike="noStrike">
                <a:solidFill>
                  <a:srgbClr val="000000"/>
                </a:solidFill>
                <a:latin typeface="Roboto"/>
                <a:ea typeface="Roboto"/>
                <a:cs typeface="Roboto"/>
                <a:sym typeface="Roboto"/>
              </a:rPr>
              <a:t>Cultural Engagement and Education</a:t>
            </a:r>
            <a:endParaRPr b="0" i="0" sz="23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2100"/>
              <a:buFont typeface="Arial"/>
              <a:buNone/>
            </a:pPr>
            <a:r>
              <a:rPr b="0" i="0" lang="en-US" sz="2300" u="none" cap="none" strike="noStrike">
                <a:solidFill>
                  <a:srgbClr val="000000"/>
                </a:solidFill>
                <a:latin typeface="Roboto"/>
                <a:ea typeface="Roboto"/>
                <a:cs typeface="Roboto"/>
                <a:sym typeface="Roboto"/>
              </a:rPr>
              <a:t>The AGM Conference in Agros provided visitors with an immersive cultural experience, showcasing the region’s rich traditions, local craftsmanship and commitment to sustainability.</a:t>
            </a:r>
            <a:endParaRPr b="0" i="0" sz="2300"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100"/>
              <a:buFont typeface="Arial"/>
              <a:buNone/>
            </a:pPr>
            <a:r>
              <a:rPr b="1" i="0" lang="en-US" sz="2300" u="sng" cap="none" strike="noStrike">
                <a:solidFill>
                  <a:srgbClr val="000000"/>
                </a:solidFill>
                <a:latin typeface="Roboto"/>
                <a:ea typeface="Roboto"/>
                <a:cs typeface="Roboto"/>
                <a:sym typeface="Roboto"/>
              </a:rPr>
              <a:t>Key Experiences &amp; Learning Opportunities:</a:t>
            </a:r>
            <a:endParaRPr b="1" i="0" sz="2300" u="sng" cap="none" strike="noStrike">
              <a:solidFill>
                <a:srgbClr val="000000"/>
              </a:solidFill>
              <a:latin typeface="Roboto"/>
              <a:ea typeface="Roboto"/>
              <a:cs typeface="Roboto"/>
              <a:sym typeface="Roboto"/>
            </a:endParaRPr>
          </a:p>
          <a:p>
            <a:pPr indent="-355600" lvl="0" marL="342900" marR="0" rtl="0" algn="just">
              <a:lnSpc>
                <a:spcPct val="140017"/>
              </a:lnSpc>
              <a:spcBef>
                <a:spcPts val="0"/>
              </a:spcBef>
              <a:spcAft>
                <a:spcPts val="0"/>
              </a:spcAft>
              <a:buClr>
                <a:srgbClr val="8A3219"/>
              </a:buClr>
              <a:buSzPts val="2300"/>
              <a:buFont typeface="Noto Sans Symbols"/>
              <a:buChar char="❑"/>
            </a:pPr>
            <a:r>
              <a:rPr b="1" i="0" lang="en-US" sz="2300" u="sng" cap="none" strike="noStrike">
                <a:solidFill>
                  <a:srgbClr val="000000"/>
                </a:solidFill>
                <a:latin typeface="Roboto"/>
                <a:ea typeface="Roboto"/>
                <a:cs typeface="Roboto"/>
                <a:sym typeface="Roboto"/>
              </a:rPr>
              <a:t>Producers Fair &amp; Traditional Delights:</a:t>
            </a:r>
            <a:r>
              <a:rPr b="0" i="0" lang="en-US" sz="2300" u="none" cap="none" strike="noStrike">
                <a:solidFill>
                  <a:srgbClr val="000000"/>
                </a:solidFill>
                <a:latin typeface="Roboto"/>
                <a:ea typeface="Roboto"/>
                <a:cs typeface="Roboto"/>
                <a:sym typeface="Roboto"/>
              </a:rPr>
              <a:t> Visitors engaged directly with local artisans, food producers and sustainable businesses, learning about traditional Cypriot delicacies and eco-friendly production methods.</a:t>
            </a:r>
            <a:endParaRPr b="0" i="0" sz="2300" u="none" cap="none" strike="noStrike">
              <a:solidFill>
                <a:srgbClr val="000000"/>
              </a:solidFill>
              <a:latin typeface="Roboto"/>
              <a:ea typeface="Roboto"/>
              <a:cs typeface="Roboto"/>
              <a:sym typeface="Roboto"/>
            </a:endParaRPr>
          </a:p>
          <a:p>
            <a:pPr indent="-355600" lvl="0" marL="342900" marR="0" rtl="0" algn="just">
              <a:lnSpc>
                <a:spcPct val="140017"/>
              </a:lnSpc>
              <a:spcBef>
                <a:spcPts val="0"/>
              </a:spcBef>
              <a:spcAft>
                <a:spcPts val="0"/>
              </a:spcAft>
              <a:buClr>
                <a:srgbClr val="8A3219"/>
              </a:buClr>
              <a:buSzPts val="2300"/>
              <a:buFont typeface="Noto Sans Symbols"/>
              <a:buChar char="❑"/>
            </a:pPr>
            <a:r>
              <a:rPr b="1" i="0" lang="en-US" sz="2300" u="sng" cap="none" strike="noStrike">
                <a:solidFill>
                  <a:srgbClr val="000000"/>
                </a:solidFill>
                <a:latin typeface="Roboto"/>
                <a:ea typeface="Roboto"/>
                <a:cs typeface="Roboto"/>
                <a:sym typeface="Roboto"/>
              </a:rPr>
              <a:t>Guided Train Tour:</a:t>
            </a:r>
            <a:r>
              <a:rPr b="0" i="0" lang="en-US" sz="2300" u="none" cap="none" strike="noStrike">
                <a:solidFill>
                  <a:srgbClr val="000000"/>
                </a:solidFill>
                <a:latin typeface="Roboto"/>
                <a:ea typeface="Roboto"/>
                <a:cs typeface="Roboto"/>
                <a:sym typeface="Roboto"/>
              </a:rPr>
              <a:t> Participants explored Agros’ key heritage and eco-tourism sites, visiting local producers:</a:t>
            </a:r>
            <a:endParaRPr b="0" i="0" sz="2300" u="none" cap="none" strike="noStrike">
              <a:solidFill>
                <a:srgbClr val="000000"/>
              </a:solidFill>
              <a:latin typeface="Roboto"/>
              <a:ea typeface="Roboto"/>
              <a:cs typeface="Roboto"/>
              <a:sym typeface="Roboto"/>
            </a:endParaRPr>
          </a:p>
          <a:p>
            <a:pPr indent="0" lvl="2" marL="0" marR="0" rtl="0" algn="just">
              <a:lnSpc>
                <a:spcPct val="140017"/>
              </a:lnSpc>
              <a:spcBef>
                <a:spcPts val="0"/>
              </a:spcBef>
              <a:spcAft>
                <a:spcPts val="0"/>
              </a:spcAft>
              <a:buClr>
                <a:srgbClr val="000000"/>
              </a:buClr>
              <a:buSzPts val="2100"/>
              <a:buFont typeface="Arial"/>
              <a:buNone/>
            </a:pPr>
            <a:r>
              <a:rPr b="0" i="0" lang="en-US" sz="2300" u="none" cap="none" strike="noStrike">
                <a:solidFill>
                  <a:srgbClr val="000000"/>
                </a:solidFill>
                <a:latin typeface="Roboto"/>
                <a:ea typeface="Roboto"/>
                <a:cs typeface="Roboto"/>
                <a:sym typeface="Roboto"/>
              </a:rPr>
              <a:t>	- </a:t>
            </a:r>
            <a:r>
              <a:rPr b="1" i="0" lang="en-US" sz="2300" u="none" cap="none" strike="noStrike">
                <a:solidFill>
                  <a:srgbClr val="000000"/>
                </a:solidFill>
                <a:latin typeface="Roboto"/>
                <a:ea typeface="Roboto"/>
                <a:cs typeface="Roboto"/>
                <a:sym typeface="Roboto"/>
              </a:rPr>
              <a:t>Niki Sweets (Traditional sweet production) </a:t>
            </a:r>
            <a:endParaRPr b="1" i="0" sz="2300" u="none" cap="none" strike="noStrike">
              <a:solidFill>
                <a:srgbClr val="000000"/>
              </a:solidFill>
              <a:latin typeface="Roboto"/>
              <a:ea typeface="Roboto"/>
              <a:cs typeface="Roboto"/>
              <a:sym typeface="Roboto"/>
            </a:endParaRPr>
          </a:p>
          <a:p>
            <a:pPr indent="0" lvl="2" marL="0" marR="0" rtl="0" algn="just">
              <a:lnSpc>
                <a:spcPct val="140017"/>
              </a:lnSpc>
              <a:spcBef>
                <a:spcPts val="0"/>
              </a:spcBef>
              <a:spcAft>
                <a:spcPts val="0"/>
              </a:spcAft>
              <a:buClr>
                <a:srgbClr val="000000"/>
              </a:buClr>
              <a:buSzPts val="2100"/>
              <a:buFont typeface="Arial"/>
              <a:buNone/>
            </a:pPr>
            <a:r>
              <a:rPr b="1" i="0" lang="en-US" sz="2300" u="none" cap="none" strike="noStrike">
                <a:solidFill>
                  <a:srgbClr val="000000"/>
                </a:solidFill>
                <a:latin typeface="Roboto"/>
                <a:ea typeface="Roboto"/>
                <a:cs typeface="Roboto"/>
                <a:sym typeface="Roboto"/>
              </a:rPr>
              <a:t>	- Chris N. Tsolakis Rose Factory (Famous for rosewater and cosmetics) </a:t>
            </a:r>
            <a:endParaRPr b="1" i="0" sz="2300" u="none" cap="none" strike="noStrike">
              <a:solidFill>
                <a:srgbClr val="000000"/>
              </a:solidFill>
              <a:latin typeface="Roboto"/>
              <a:ea typeface="Roboto"/>
              <a:cs typeface="Roboto"/>
              <a:sym typeface="Roboto"/>
            </a:endParaRPr>
          </a:p>
          <a:p>
            <a:pPr indent="0" lvl="2" marL="0" marR="0" rtl="0" algn="just">
              <a:lnSpc>
                <a:spcPct val="140017"/>
              </a:lnSpc>
              <a:spcBef>
                <a:spcPts val="0"/>
              </a:spcBef>
              <a:spcAft>
                <a:spcPts val="0"/>
              </a:spcAft>
              <a:buClr>
                <a:srgbClr val="000000"/>
              </a:buClr>
              <a:buSzPts val="2100"/>
              <a:buFont typeface="Arial"/>
              <a:buNone/>
            </a:pPr>
            <a:r>
              <a:rPr b="1" i="0" lang="en-US" sz="2300" u="none" cap="none" strike="noStrike">
                <a:solidFill>
                  <a:srgbClr val="000000"/>
                </a:solidFill>
                <a:latin typeface="Roboto"/>
                <a:ea typeface="Roboto"/>
                <a:cs typeface="Roboto"/>
                <a:sym typeface="Roboto"/>
              </a:rPr>
              <a:t>	- Cyprus Traditional Products Kafkalia (Organic farming &amp; artisanal food) </a:t>
            </a:r>
            <a:endParaRPr b="1" i="0" sz="2300" u="none" cap="none" strike="noStrike">
              <a:solidFill>
                <a:srgbClr val="000000"/>
              </a:solidFill>
              <a:latin typeface="Roboto"/>
              <a:ea typeface="Roboto"/>
              <a:cs typeface="Roboto"/>
              <a:sym typeface="Roboto"/>
            </a:endParaRPr>
          </a:p>
          <a:p>
            <a:pPr indent="-355600" lvl="0" marL="342900" marR="0" rtl="0" algn="just">
              <a:lnSpc>
                <a:spcPct val="140017"/>
              </a:lnSpc>
              <a:spcBef>
                <a:spcPts val="0"/>
              </a:spcBef>
              <a:spcAft>
                <a:spcPts val="0"/>
              </a:spcAft>
              <a:buClr>
                <a:srgbClr val="8A3219"/>
              </a:buClr>
              <a:buSzPts val="2300"/>
              <a:buFont typeface="Noto Sans Symbols"/>
              <a:buChar char="❑"/>
            </a:pPr>
            <a:r>
              <a:rPr b="1" i="0" lang="en-US" sz="2300" u="sng" cap="none" strike="noStrike">
                <a:solidFill>
                  <a:srgbClr val="000000"/>
                </a:solidFill>
                <a:latin typeface="Roboto"/>
                <a:ea typeface="Roboto"/>
                <a:cs typeface="Roboto"/>
                <a:sym typeface="Roboto"/>
              </a:rPr>
              <a:t>Tree Planting Initiative:</a:t>
            </a:r>
            <a:r>
              <a:rPr b="0" i="0" lang="en-US" sz="2300" u="none" cap="none" strike="noStrike">
                <a:solidFill>
                  <a:srgbClr val="000000"/>
                </a:solidFill>
                <a:latin typeface="Roboto"/>
                <a:ea typeface="Roboto"/>
                <a:cs typeface="Roboto"/>
                <a:sym typeface="Roboto"/>
              </a:rPr>
              <a:t> Visitors actively contributed to Agros’ environmental sustainability efforts by planting trees, reinforcing the importance of climate action and biodiversity conservation.</a:t>
            </a:r>
            <a:endParaRPr b="0" i="0" sz="2300" u="none" cap="none" strike="noStrike">
              <a:solidFill>
                <a:srgbClr val="000000"/>
              </a:solidFill>
              <a:latin typeface="Arial"/>
              <a:ea typeface="Arial"/>
              <a:cs typeface="Arial"/>
              <a:sym typeface="Arial"/>
            </a:endParaRPr>
          </a:p>
        </p:txBody>
      </p:sp>
      <p:sp>
        <p:nvSpPr>
          <p:cNvPr id="231" name="Google Shape;231;p26"/>
          <p:cNvSpPr txBox="1"/>
          <p:nvPr/>
        </p:nvSpPr>
        <p:spPr>
          <a:xfrm>
            <a:off x="1028700" y="876300"/>
            <a:ext cx="1583342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Visitors Benefits and Impact</a:t>
            </a:r>
            <a:endParaRPr b="0" i="0" sz="7200" u="none" cap="none" strike="noStrike">
              <a:solidFill>
                <a:srgbClr val="000000"/>
              </a:solidFill>
              <a:latin typeface="Arial"/>
              <a:ea typeface="Arial"/>
              <a:cs typeface="Arial"/>
              <a:sym typeface="Arial"/>
            </a:endParaRPr>
          </a:p>
        </p:txBody>
      </p:sp>
      <p:sp>
        <p:nvSpPr>
          <p:cNvPr id="232" name="Google Shape;232;p26"/>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26"/>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26"/>
          <p:cNvSpPr txBox="1"/>
          <p:nvPr/>
        </p:nvSpPr>
        <p:spPr>
          <a:xfrm>
            <a:off x="8032775" y="8292465"/>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6FE"/>
        </a:solidFill>
      </p:bgPr>
    </p:bg>
    <p:spTree>
      <p:nvGrpSpPr>
        <p:cNvPr id="238" name="Shape 238"/>
        <p:cNvGrpSpPr/>
        <p:nvPr/>
      </p:nvGrpSpPr>
      <p:grpSpPr>
        <a:xfrm>
          <a:off x="0" y="0"/>
          <a:ext cx="0" cy="0"/>
          <a:chOff x="0" y="0"/>
          <a:chExt cx="0" cy="0"/>
        </a:xfrm>
      </p:grpSpPr>
      <p:sp>
        <p:nvSpPr>
          <p:cNvPr id="239" name="Google Shape;239;p27"/>
          <p:cNvSpPr/>
          <p:nvPr/>
        </p:nvSpPr>
        <p:spPr>
          <a:xfrm>
            <a:off x="1424293"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27"/>
          <p:cNvSpPr txBox="1"/>
          <p:nvPr/>
        </p:nvSpPr>
        <p:spPr>
          <a:xfrm>
            <a:off x="16163760" y="931033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241" name="Google Shape;241;p27"/>
          <p:cNvSpPr txBox="1"/>
          <p:nvPr/>
        </p:nvSpPr>
        <p:spPr>
          <a:xfrm>
            <a:off x="1028700" y="876300"/>
            <a:ext cx="1583342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Visitors Benefits and Impact</a:t>
            </a:r>
            <a:endParaRPr b="0" i="0" sz="7200" u="none" cap="none" strike="noStrike">
              <a:solidFill>
                <a:srgbClr val="000000"/>
              </a:solidFill>
              <a:latin typeface="Arial"/>
              <a:ea typeface="Arial"/>
              <a:cs typeface="Arial"/>
              <a:sym typeface="Arial"/>
            </a:endParaRPr>
          </a:p>
        </p:txBody>
      </p:sp>
      <p:sp>
        <p:nvSpPr>
          <p:cNvPr id="242" name="Google Shape;242;p27"/>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27"/>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27"/>
          <p:cNvSpPr txBox="1"/>
          <p:nvPr/>
        </p:nvSpPr>
        <p:spPr>
          <a:xfrm>
            <a:off x="8032775" y="8292465"/>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pic>
        <p:nvPicPr>
          <p:cNvPr id="245" name="Google Shape;245;p27"/>
          <p:cNvPicPr preferRelativeResize="0"/>
          <p:nvPr/>
        </p:nvPicPr>
        <p:blipFill rotWithShape="1">
          <a:blip r:embed="rId6">
            <a:alphaModFix/>
          </a:blip>
          <a:srcRect b="0" l="0" r="0" t="0"/>
          <a:stretch/>
        </p:blipFill>
        <p:spPr>
          <a:xfrm>
            <a:off x="313833" y="2998490"/>
            <a:ext cx="6897779" cy="3929995"/>
          </a:xfrm>
          <a:prstGeom prst="rect">
            <a:avLst/>
          </a:prstGeom>
          <a:noFill/>
          <a:ln>
            <a:noFill/>
          </a:ln>
        </p:spPr>
      </p:pic>
      <p:pic>
        <p:nvPicPr>
          <p:cNvPr id="246" name="Google Shape;246;p27"/>
          <p:cNvPicPr preferRelativeResize="0"/>
          <p:nvPr/>
        </p:nvPicPr>
        <p:blipFill rotWithShape="1">
          <a:blip r:embed="rId7">
            <a:alphaModFix/>
          </a:blip>
          <a:srcRect b="0" l="0" r="0" t="0"/>
          <a:stretch/>
        </p:blipFill>
        <p:spPr>
          <a:xfrm>
            <a:off x="7453085" y="2918977"/>
            <a:ext cx="5338285" cy="4009508"/>
          </a:xfrm>
          <a:prstGeom prst="rect">
            <a:avLst/>
          </a:prstGeom>
          <a:noFill/>
          <a:ln>
            <a:noFill/>
          </a:ln>
        </p:spPr>
      </p:pic>
      <p:pic>
        <p:nvPicPr>
          <p:cNvPr descr="No photo description available." id="247" name="Google Shape;247;p27"/>
          <p:cNvPicPr preferRelativeResize="0"/>
          <p:nvPr/>
        </p:nvPicPr>
        <p:blipFill rotWithShape="1">
          <a:blip r:embed="rId8">
            <a:alphaModFix/>
          </a:blip>
          <a:srcRect b="0" l="0" r="0" t="0"/>
          <a:stretch/>
        </p:blipFill>
        <p:spPr>
          <a:xfrm>
            <a:off x="13240404" y="2918977"/>
            <a:ext cx="4009508" cy="400950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6FE"/>
        </a:solidFill>
      </p:bgPr>
    </p:bg>
    <p:spTree>
      <p:nvGrpSpPr>
        <p:cNvPr id="251" name="Shape 251"/>
        <p:cNvGrpSpPr/>
        <p:nvPr/>
      </p:nvGrpSpPr>
      <p:grpSpPr>
        <a:xfrm>
          <a:off x="0" y="0"/>
          <a:ext cx="0" cy="0"/>
          <a:chOff x="0" y="0"/>
          <a:chExt cx="0" cy="0"/>
        </a:xfrm>
      </p:grpSpPr>
      <p:sp>
        <p:nvSpPr>
          <p:cNvPr id="252" name="Google Shape;252;p28"/>
          <p:cNvSpPr/>
          <p:nvPr/>
        </p:nvSpPr>
        <p:spPr>
          <a:xfrm>
            <a:off x="1424293"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28"/>
          <p:cNvSpPr txBox="1"/>
          <p:nvPr/>
        </p:nvSpPr>
        <p:spPr>
          <a:xfrm>
            <a:off x="16163760" y="931033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254" name="Google Shape;254;p28"/>
          <p:cNvSpPr txBox="1"/>
          <p:nvPr/>
        </p:nvSpPr>
        <p:spPr>
          <a:xfrm>
            <a:off x="1028700" y="2608221"/>
            <a:ext cx="16103700" cy="6373200"/>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299"/>
              <a:buFont typeface="Arial"/>
              <a:buNone/>
            </a:pPr>
            <a:r>
              <a:rPr b="1" i="0" lang="en-US" sz="2300" u="sng" cap="none" strike="noStrike">
                <a:solidFill>
                  <a:srgbClr val="000000"/>
                </a:solidFill>
                <a:latin typeface="Roboto"/>
                <a:ea typeface="Roboto"/>
                <a:cs typeface="Roboto"/>
                <a:sym typeface="Roboto"/>
              </a:rPr>
              <a:t>Behavioral Impact on Visitors</a:t>
            </a:r>
            <a:endParaRPr b="1" i="0" sz="2300" u="sng"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299"/>
              <a:buFont typeface="Arial"/>
              <a:buNone/>
            </a:pPr>
            <a:r>
              <a:rPr b="0" i="0" lang="en-US" sz="2300" u="none" cap="none" strike="noStrike">
                <a:solidFill>
                  <a:srgbClr val="000000"/>
                </a:solidFill>
                <a:latin typeface="Roboto"/>
                <a:ea typeface="Roboto"/>
                <a:cs typeface="Roboto"/>
                <a:sym typeface="Roboto"/>
              </a:rPr>
              <a:t>The event inspired visitors to adopt more responsible tourism behaviors and support local economies, directly aligning with SDG goals. </a:t>
            </a:r>
            <a:endParaRPr b="0" i="0" sz="2300" u="none" cap="none" strike="noStrike">
              <a:solidFill>
                <a:srgbClr val="000000"/>
              </a:solidFill>
              <a:latin typeface="Roboto"/>
              <a:ea typeface="Roboto"/>
              <a:cs typeface="Roboto"/>
              <a:sym typeface="Roboto"/>
            </a:endParaRPr>
          </a:p>
          <a:p>
            <a:pPr indent="-342963" lvl="0" marL="342900" marR="0" rtl="0" algn="just">
              <a:lnSpc>
                <a:spcPct val="140017"/>
              </a:lnSpc>
              <a:spcBef>
                <a:spcPts val="0"/>
              </a:spcBef>
              <a:spcAft>
                <a:spcPts val="0"/>
              </a:spcAft>
              <a:buClr>
                <a:srgbClr val="00507A"/>
              </a:buClr>
              <a:buSzPts val="2300"/>
              <a:buFont typeface="Noto Sans Symbols"/>
              <a:buChar char="❑"/>
            </a:pPr>
            <a:r>
              <a:rPr b="1" i="0" lang="en-US" sz="2300" u="sng" cap="none" strike="noStrike">
                <a:solidFill>
                  <a:srgbClr val="000000"/>
                </a:solidFill>
                <a:latin typeface="Roboto"/>
                <a:ea typeface="Roboto"/>
                <a:cs typeface="Roboto"/>
                <a:sym typeface="Roboto"/>
              </a:rPr>
              <a:t>Supporting Small, Local Businesses:</a:t>
            </a:r>
            <a:r>
              <a:rPr b="0" i="0" lang="en-US" sz="2300" u="none" cap="none" strike="noStrike">
                <a:solidFill>
                  <a:srgbClr val="000000"/>
                </a:solidFill>
                <a:latin typeface="Roboto"/>
                <a:ea typeface="Roboto"/>
                <a:cs typeface="Roboto"/>
                <a:sym typeface="Roboto"/>
              </a:rPr>
              <a:t> Visitors purchased handmade and organic products directly from producers, boosting Agros’ rural economy (SDG 8: Decent Work &amp; Economic Growth).</a:t>
            </a:r>
            <a:endParaRPr b="0" i="0" sz="2300" u="none" cap="none" strike="noStrike">
              <a:solidFill>
                <a:srgbClr val="000000"/>
              </a:solidFill>
              <a:latin typeface="Roboto"/>
              <a:ea typeface="Roboto"/>
              <a:cs typeface="Roboto"/>
              <a:sym typeface="Roboto"/>
            </a:endParaRPr>
          </a:p>
          <a:p>
            <a:pPr indent="-342963" lvl="0" marL="342900" marR="0" rtl="0" algn="just">
              <a:lnSpc>
                <a:spcPct val="140017"/>
              </a:lnSpc>
              <a:spcBef>
                <a:spcPts val="0"/>
              </a:spcBef>
              <a:spcAft>
                <a:spcPts val="0"/>
              </a:spcAft>
              <a:buClr>
                <a:srgbClr val="00507A"/>
              </a:buClr>
              <a:buSzPts val="2300"/>
              <a:buFont typeface="Noto Sans Symbols"/>
              <a:buChar char="❑"/>
            </a:pPr>
            <a:r>
              <a:rPr b="1" i="0" lang="en-US" sz="2300" u="sng" cap="none" strike="noStrike">
                <a:solidFill>
                  <a:srgbClr val="000000"/>
                </a:solidFill>
                <a:latin typeface="Roboto"/>
                <a:ea typeface="Roboto"/>
                <a:cs typeface="Roboto"/>
                <a:sym typeface="Roboto"/>
              </a:rPr>
              <a:t>Raising Awareness on Sustainable Consumption:</a:t>
            </a:r>
            <a:r>
              <a:rPr b="0" i="0" lang="en-US" sz="2300" u="none" cap="none" strike="noStrike">
                <a:solidFill>
                  <a:srgbClr val="000000"/>
                </a:solidFill>
                <a:latin typeface="Roboto"/>
                <a:ea typeface="Roboto"/>
                <a:cs typeface="Roboto"/>
                <a:sym typeface="Roboto"/>
              </a:rPr>
              <a:t> The fair and discussions encouraged eco-conscious choices by promoting zero-waste and sustainable production methods (SDG 12: Responsible Consumption &amp; Production).</a:t>
            </a:r>
            <a:endParaRPr b="0" i="0" sz="2300" u="none" cap="none" strike="noStrike">
              <a:solidFill>
                <a:srgbClr val="000000"/>
              </a:solidFill>
              <a:latin typeface="Roboto"/>
              <a:ea typeface="Roboto"/>
              <a:cs typeface="Roboto"/>
              <a:sym typeface="Roboto"/>
            </a:endParaRPr>
          </a:p>
          <a:p>
            <a:pPr indent="-342963" lvl="0" marL="342900" marR="0" rtl="0" algn="just">
              <a:lnSpc>
                <a:spcPct val="140017"/>
              </a:lnSpc>
              <a:spcBef>
                <a:spcPts val="0"/>
              </a:spcBef>
              <a:spcAft>
                <a:spcPts val="0"/>
              </a:spcAft>
              <a:buClr>
                <a:srgbClr val="00507A"/>
              </a:buClr>
              <a:buSzPts val="2300"/>
              <a:buFont typeface="Noto Sans Symbols"/>
              <a:buChar char="❑"/>
            </a:pPr>
            <a:r>
              <a:rPr b="1" i="0" lang="en-US" sz="2300" u="sng" cap="none" strike="noStrike">
                <a:solidFill>
                  <a:srgbClr val="000000"/>
                </a:solidFill>
                <a:latin typeface="Roboto"/>
                <a:ea typeface="Roboto"/>
                <a:cs typeface="Roboto"/>
                <a:sym typeface="Roboto"/>
              </a:rPr>
              <a:t>Climate Awareness &amp; Conservation Efforts:</a:t>
            </a:r>
            <a:r>
              <a:rPr b="0" i="0" lang="en-US" sz="2300" u="none" cap="none" strike="noStrike">
                <a:solidFill>
                  <a:srgbClr val="000000"/>
                </a:solidFill>
                <a:latin typeface="Roboto"/>
                <a:ea typeface="Roboto"/>
                <a:cs typeface="Roboto"/>
                <a:sym typeface="Roboto"/>
              </a:rPr>
              <a:t> By engaging in tree planting and sustainability talks, visitors learned about environmental conservation and sustainable rural development (SDG 13 &amp; 15: Climate Action &amp; Life on Land).</a:t>
            </a:r>
            <a:endParaRPr b="0" i="0" sz="2300" u="none" cap="none" strike="noStrike">
              <a:solidFill>
                <a:srgbClr val="000000"/>
              </a:solidFill>
              <a:latin typeface="Roboto"/>
              <a:ea typeface="Roboto"/>
              <a:cs typeface="Roboto"/>
              <a:sym typeface="Roboto"/>
            </a:endParaRPr>
          </a:p>
          <a:p>
            <a:pPr indent="-342963" lvl="0" marL="342900" marR="0" rtl="0" algn="l">
              <a:lnSpc>
                <a:spcPct val="100000"/>
              </a:lnSpc>
              <a:spcBef>
                <a:spcPts val="0"/>
              </a:spcBef>
              <a:spcAft>
                <a:spcPts val="0"/>
              </a:spcAft>
              <a:buClr>
                <a:srgbClr val="00507A"/>
              </a:buClr>
              <a:buSzPts val="2300"/>
              <a:buFont typeface="Noto Sans Symbols"/>
              <a:buChar char="❑"/>
            </a:pPr>
            <a:r>
              <a:rPr b="1" i="0" lang="en-US" sz="2300" u="sng" cap="none" strike="noStrike">
                <a:solidFill>
                  <a:srgbClr val="000000"/>
                </a:solidFill>
                <a:latin typeface="Roboto"/>
                <a:ea typeface="Roboto"/>
                <a:cs typeface="Roboto"/>
                <a:sym typeface="Roboto"/>
              </a:rPr>
              <a:t>Fostering Sustainable Travel Habits:</a:t>
            </a:r>
            <a:r>
              <a:rPr b="0" i="0" lang="en-US" sz="2300" u="none" cap="none" strike="noStrike">
                <a:solidFill>
                  <a:srgbClr val="000000"/>
                </a:solidFill>
                <a:latin typeface="Roboto"/>
                <a:ea typeface="Roboto"/>
                <a:cs typeface="Roboto"/>
                <a:sym typeface="Roboto"/>
              </a:rPr>
              <a:t> 	- Choosing eco-conscious tourism experiences.</a:t>
            </a:r>
            <a:endParaRPr b="0" i="0" sz="2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99"/>
              <a:buFont typeface="Arial"/>
              <a:buNone/>
            </a:pPr>
            <a:r>
              <a:rPr b="0" i="0" lang="en-US" sz="2300" u="none" cap="none" strike="noStrike">
                <a:solidFill>
                  <a:srgbClr val="000000"/>
                </a:solidFill>
                <a:latin typeface="Roboto"/>
                <a:ea typeface="Roboto"/>
                <a:cs typeface="Roboto"/>
                <a:sym typeface="Roboto"/>
              </a:rPr>
              <a:t>						- Supporting artisanal and traditional businesses instead of chain stores.</a:t>
            </a:r>
            <a:endParaRPr b="0" i="0" sz="2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99"/>
              <a:buFont typeface="Arial"/>
              <a:buNone/>
            </a:pPr>
            <a:r>
              <a:rPr b="0" i="0" lang="en-US" sz="2300" u="none" cap="none" strike="noStrike">
                <a:solidFill>
                  <a:srgbClr val="000000"/>
                </a:solidFill>
                <a:latin typeface="Roboto"/>
                <a:ea typeface="Roboto"/>
                <a:cs typeface="Roboto"/>
                <a:sym typeface="Roboto"/>
              </a:rPr>
              <a:t>						- Practicing waste reduction and responsible consumption in tourism.</a:t>
            </a:r>
            <a:endParaRPr b="0" i="0" sz="23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2299"/>
              <a:buFont typeface="Arial"/>
              <a:buNone/>
            </a:pPr>
            <a:r>
              <a:t/>
            </a:r>
            <a:endParaRPr b="0" i="0" sz="2300"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299"/>
              <a:buFont typeface="Arial"/>
              <a:buNone/>
            </a:pPr>
            <a:r>
              <a:t/>
            </a:r>
            <a:endParaRPr b="0" i="0" sz="2300" u="none" cap="none" strike="noStrike">
              <a:solidFill>
                <a:srgbClr val="000000"/>
              </a:solidFill>
              <a:latin typeface="Roboto"/>
              <a:ea typeface="Roboto"/>
              <a:cs typeface="Roboto"/>
              <a:sym typeface="Roboto"/>
            </a:endParaRPr>
          </a:p>
        </p:txBody>
      </p:sp>
      <p:sp>
        <p:nvSpPr>
          <p:cNvPr id="255" name="Google Shape;255;p28"/>
          <p:cNvSpPr txBox="1"/>
          <p:nvPr/>
        </p:nvSpPr>
        <p:spPr>
          <a:xfrm>
            <a:off x="1028700" y="876300"/>
            <a:ext cx="1583342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Visitors Benefits and Impact</a:t>
            </a:r>
            <a:endParaRPr b="0" i="0" sz="7200" u="none" cap="none" strike="noStrike">
              <a:solidFill>
                <a:srgbClr val="000000"/>
              </a:solidFill>
              <a:latin typeface="Arial"/>
              <a:ea typeface="Arial"/>
              <a:cs typeface="Arial"/>
              <a:sym typeface="Arial"/>
            </a:endParaRPr>
          </a:p>
        </p:txBody>
      </p:sp>
      <p:sp>
        <p:nvSpPr>
          <p:cNvPr id="256" name="Google Shape;256;p28"/>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28"/>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28"/>
          <p:cNvSpPr txBox="1"/>
          <p:nvPr/>
        </p:nvSpPr>
        <p:spPr>
          <a:xfrm>
            <a:off x="8032775" y="8292465"/>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6FE"/>
        </a:solidFill>
      </p:bgPr>
    </p:bg>
    <p:spTree>
      <p:nvGrpSpPr>
        <p:cNvPr id="262" name="Shape 262"/>
        <p:cNvGrpSpPr/>
        <p:nvPr/>
      </p:nvGrpSpPr>
      <p:grpSpPr>
        <a:xfrm>
          <a:off x="0" y="0"/>
          <a:ext cx="0" cy="0"/>
          <a:chOff x="0" y="0"/>
          <a:chExt cx="0" cy="0"/>
        </a:xfrm>
      </p:grpSpPr>
      <p:sp>
        <p:nvSpPr>
          <p:cNvPr id="263" name="Google Shape;263;p29"/>
          <p:cNvSpPr/>
          <p:nvPr/>
        </p:nvSpPr>
        <p:spPr>
          <a:xfrm>
            <a:off x="1424293"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29"/>
          <p:cNvSpPr txBox="1"/>
          <p:nvPr/>
        </p:nvSpPr>
        <p:spPr>
          <a:xfrm>
            <a:off x="16163760" y="931033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265" name="Google Shape;265;p29"/>
          <p:cNvSpPr txBox="1"/>
          <p:nvPr/>
        </p:nvSpPr>
        <p:spPr>
          <a:xfrm>
            <a:off x="1028700" y="2608221"/>
            <a:ext cx="16103700" cy="5310900"/>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299"/>
              <a:buFont typeface="Arial"/>
              <a:buNone/>
            </a:pPr>
            <a:r>
              <a:rPr b="1" i="0" lang="en-US" sz="2300" u="sng" cap="none" strike="noStrike">
                <a:solidFill>
                  <a:srgbClr val="000000"/>
                </a:solidFill>
                <a:latin typeface="Roboto"/>
                <a:ea typeface="Roboto"/>
                <a:cs typeface="Roboto"/>
                <a:sym typeface="Roboto"/>
              </a:rPr>
              <a:t>Immersive experience</a:t>
            </a:r>
            <a:endParaRPr b="0" i="0" sz="23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2299"/>
              <a:buFont typeface="Arial"/>
              <a:buNone/>
            </a:pPr>
            <a:r>
              <a:rPr b="0" i="0" lang="en-US" sz="2300" u="none" cap="none" strike="noStrike">
                <a:solidFill>
                  <a:srgbClr val="000000"/>
                </a:solidFill>
                <a:latin typeface="Roboto"/>
                <a:ea typeface="Roboto"/>
                <a:cs typeface="Roboto"/>
                <a:sym typeface="Roboto"/>
              </a:rPr>
              <a:t>Rather than being passive observers, </a:t>
            </a:r>
            <a:r>
              <a:rPr b="1" i="0" lang="en-US" sz="2300" u="none" cap="none" strike="noStrike">
                <a:solidFill>
                  <a:srgbClr val="000000"/>
                </a:solidFill>
                <a:latin typeface="Roboto"/>
                <a:ea typeface="Roboto"/>
                <a:cs typeface="Roboto"/>
                <a:sym typeface="Roboto"/>
              </a:rPr>
              <a:t>visitors were active participants</a:t>
            </a:r>
            <a:r>
              <a:rPr b="0" i="0" lang="en-US" sz="2300" u="none" cap="none" strike="noStrike">
                <a:solidFill>
                  <a:srgbClr val="000000"/>
                </a:solidFill>
                <a:latin typeface="Roboto"/>
                <a:ea typeface="Roboto"/>
                <a:cs typeface="Roboto"/>
                <a:sym typeface="Roboto"/>
              </a:rPr>
              <a:t> in Agros' cultural and environmental landscape, creating genuine connections with the local community.</a:t>
            </a:r>
            <a:endParaRPr b="0" i="0" sz="2300" u="none" cap="none" strike="noStrike">
              <a:solidFill>
                <a:srgbClr val="000000"/>
              </a:solidFill>
              <a:latin typeface="Arial"/>
              <a:ea typeface="Arial"/>
              <a:cs typeface="Arial"/>
              <a:sym typeface="Arial"/>
            </a:endParaRPr>
          </a:p>
          <a:p>
            <a:pPr indent="-342963" lvl="0" marL="342900" marR="0" rtl="0" algn="just">
              <a:lnSpc>
                <a:spcPct val="140017"/>
              </a:lnSpc>
              <a:spcBef>
                <a:spcPts val="0"/>
              </a:spcBef>
              <a:spcAft>
                <a:spcPts val="0"/>
              </a:spcAft>
              <a:buClr>
                <a:srgbClr val="6550A3"/>
              </a:buClr>
              <a:buSzPts val="2300"/>
              <a:buFont typeface="Noto Sans Symbols"/>
              <a:buChar char="❑"/>
            </a:pPr>
            <a:r>
              <a:rPr b="1" i="0" lang="en-US" sz="2300" u="sng" cap="none" strike="noStrike">
                <a:solidFill>
                  <a:srgbClr val="000000"/>
                </a:solidFill>
                <a:latin typeface="Roboto"/>
                <a:ea typeface="Roboto"/>
                <a:cs typeface="Roboto"/>
                <a:sym typeface="Roboto"/>
              </a:rPr>
              <a:t>Hands-On Workshops &amp; Tastings:</a:t>
            </a:r>
            <a:r>
              <a:rPr b="0" i="0" lang="en-US" sz="2300" u="none" cap="none" strike="noStrike">
                <a:solidFill>
                  <a:srgbClr val="000000"/>
                </a:solidFill>
                <a:latin typeface="Roboto"/>
                <a:ea typeface="Roboto"/>
                <a:cs typeface="Roboto"/>
                <a:sym typeface="Roboto"/>
              </a:rPr>
              <a:t> Visitors didn't just learn about local products; they participated in traditional cooking, organic farming demonstrations, and hands-on craft workshops.</a:t>
            </a:r>
            <a:endParaRPr b="0" i="0" sz="2300" u="none" cap="none" strike="noStrike">
              <a:solidFill>
                <a:srgbClr val="000000"/>
              </a:solidFill>
              <a:latin typeface="Arial"/>
              <a:ea typeface="Arial"/>
              <a:cs typeface="Arial"/>
              <a:sym typeface="Arial"/>
            </a:endParaRPr>
          </a:p>
          <a:p>
            <a:pPr indent="-342963" lvl="0" marL="342900" marR="0" rtl="0" algn="just">
              <a:lnSpc>
                <a:spcPct val="140017"/>
              </a:lnSpc>
              <a:spcBef>
                <a:spcPts val="0"/>
              </a:spcBef>
              <a:spcAft>
                <a:spcPts val="0"/>
              </a:spcAft>
              <a:buClr>
                <a:srgbClr val="6550A3"/>
              </a:buClr>
              <a:buSzPts val="2300"/>
              <a:buFont typeface="Noto Sans Symbols"/>
              <a:buChar char="❑"/>
            </a:pPr>
            <a:r>
              <a:rPr b="1" i="0" lang="en-US" sz="2300" u="sng" cap="none" strike="noStrike">
                <a:solidFill>
                  <a:srgbClr val="000000"/>
                </a:solidFill>
                <a:latin typeface="Roboto"/>
                <a:ea typeface="Roboto"/>
                <a:cs typeface="Roboto"/>
                <a:sym typeface="Roboto"/>
              </a:rPr>
              <a:t>Guided Tours &amp; Village Exploration:</a:t>
            </a:r>
            <a:r>
              <a:rPr b="0" i="0" lang="en-US" sz="2300" u="none" cap="none" strike="noStrike">
                <a:solidFill>
                  <a:srgbClr val="000000"/>
                </a:solidFill>
                <a:latin typeface="Roboto"/>
                <a:ea typeface="Roboto"/>
                <a:cs typeface="Roboto"/>
                <a:sym typeface="Roboto"/>
              </a:rPr>
              <a:t> Walking through Agros, visitors experienced daily life, historic landmarks, and the natural beauty of the village, making the experience authentic and personal.</a:t>
            </a:r>
            <a:endParaRPr b="0" i="0" sz="2300" u="none" cap="none" strike="noStrike">
              <a:solidFill>
                <a:srgbClr val="000000"/>
              </a:solidFill>
              <a:latin typeface="Arial"/>
              <a:ea typeface="Arial"/>
              <a:cs typeface="Arial"/>
              <a:sym typeface="Arial"/>
            </a:endParaRPr>
          </a:p>
          <a:p>
            <a:pPr indent="-342963" lvl="0" marL="342900" marR="0" rtl="0" algn="just">
              <a:lnSpc>
                <a:spcPct val="140017"/>
              </a:lnSpc>
              <a:spcBef>
                <a:spcPts val="0"/>
              </a:spcBef>
              <a:spcAft>
                <a:spcPts val="0"/>
              </a:spcAft>
              <a:buClr>
                <a:srgbClr val="6550A3"/>
              </a:buClr>
              <a:buSzPts val="2300"/>
              <a:buFont typeface="Noto Sans Symbols"/>
              <a:buChar char="❑"/>
            </a:pPr>
            <a:r>
              <a:rPr b="1" i="0" lang="en-US" sz="2300" u="sng" cap="none" strike="noStrike">
                <a:solidFill>
                  <a:srgbClr val="000000"/>
                </a:solidFill>
                <a:latin typeface="Roboto"/>
                <a:ea typeface="Roboto"/>
                <a:cs typeface="Roboto"/>
                <a:sym typeface="Roboto"/>
              </a:rPr>
              <a:t>Contributing to Sustainability &amp; Community Development:</a:t>
            </a:r>
            <a:r>
              <a:rPr b="0" i="0" lang="en-US" sz="2300" u="none" cap="none" strike="noStrike">
                <a:solidFill>
                  <a:srgbClr val="000000"/>
                </a:solidFill>
                <a:latin typeface="Roboto"/>
                <a:ea typeface="Roboto"/>
                <a:cs typeface="Roboto"/>
                <a:sym typeface="Roboto"/>
              </a:rPr>
              <a:t> Some participants purchased products directly from local artisans, supporting the rural economy.</a:t>
            </a:r>
            <a:endParaRPr b="0" i="0" sz="2300" u="none" cap="none" strike="noStrike">
              <a:solidFill>
                <a:srgbClr val="000000"/>
              </a:solidFill>
              <a:latin typeface="Arial"/>
              <a:ea typeface="Arial"/>
              <a:cs typeface="Arial"/>
              <a:sym typeface="Arial"/>
            </a:endParaRPr>
          </a:p>
          <a:p>
            <a:pPr indent="-196913" lvl="0" marL="342900" marR="0" rtl="0" algn="just">
              <a:lnSpc>
                <a:spcPct val="140017"/>
              </a:lnSpc>
              <a:spcBef>
                <a:spcPts val="0"/>
              </a:spcBef>
              <a:spcAft>
                <a:spcPts val="0"/>
              </a:spcAft>
              <a:buClr>
                <a:srgbClr val="6550A3"/>
              </a:buClr>
              <a:buSzPts val="2299"/>
              <a:buFont typeface="Noto Sans Symbols"/>
              <a:buNone/>
            </a:pPr>
            <a:r>
              <a:t/>
            </a:r>
            <a:endParaRPr b="0" i="0" sz="2300"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299"/>
              <a:buFont typeface="Arial"/>
              <a:buNone/>
            </a:pPr>
            <a:r>
              <a:rPr b="0" i="0" lang="en-US" sz="2300" u="none" cap="none" strike="noStrike">
                <a:solidFill>
                  <a:srgbClr val="000000"/>
                </a:solidFill>
                <a:latin typeface="Roboto"/>
                <a:ea typeface="Roboto"/>
                <a:cs typeface="Roboto"/>
                <a:sym typeface="Roboto"/>
              </a:rPr>
              <a:t>Others expressed interest in returning for future agrotourism experiences, increasing long-term engagement with the village.</a:t>
            </a:r>
            <a:endParaRPr b="0" i="0" sz="2300" u="none" cap="none" strike="noStrike">
              <a:solidFill>
                <a:srgbClr val="000000"/>
              </a:solidFill>
              <a:latin typeface="Roboto"/>
              <a:ea typeface="Roboto"/>
              <a:cs typeface="Roboto"/>
              <a:sym typeface="Roboto"/>
            </a:endParaRPr>
          </a:p>
        </p:txBody>
      </p:sp>
      <p:sp>
        <p:nvSpPr>
          <p:cNvPr id="266" name="Google Shape;266;p29"/>
          <p:cNvSpPr txBox="1"/>
          <p:nvPr/>
        </p:nvSpPr>
        <p:spPr>
          <a:xfrm>
            <a:off x="1028700" y="876300"/>
            <a:ext cx="1583342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Visitors Benefits and Impact</a:t>
            </a:r>
            <a:endParaRPr b="0" i="0" sz="7200" u="none" cap="none" strike="noStrike">
              <a:solidFill>
                <a:srgbClr val="000000"/>
              </a:solidFill>
              <a:latin typeface="Arial"/>
              <a:ea typeface="Arial"/>
              <a:cs typeface="Arial"/>
              <a:sym typeface="Arial"/>
            </a:endParaRPr>
          </a:p>
        </p:txBody>
      </p:sp>
      <p:sp>
        <p:nvSpPr>
          <p:cNvPr id="267" name="Google Shape;267;p29"/>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29"/>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29"/>
          <p:cNvSpPr txBox="1"/>
          <p:nvPr/>
        </p:nvSpPr>
        <p:spPr>
          <a:xfrm>
            <a:off x="8032775" y="8292465"/>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1BADE"/>
        </a:solidFill>
      </p:bgPr>
    </p:bg>
    <p:spTree>
      <p:nvGrpSpPr>
        <p:cNvPr id="273" name="Shape 273"/>
        <p:cNvGrpSpPr/>
        <p:nvPr/>
      </p:nvGrpSpPr>
      <p:grpSpPr>
        <a:xfrm>
          <a:off x="0" y="0"/>
          <a:ext cx="0" cy="0"/>
          <a:chOff x="0" y="0"/>
          <a:chExt cx="0" cy="0"/>
        </a:xfrm>
      </p:grpSpPr>
      <p:sp>
        <p:nvSpPr>
          <p:cNvPr id="274" name="Google Shape;274;p30"/>
          <p:cNvSpPr/>
          <p:nvPr/>
        </p:nvSpPr>
        <p:spPr>
          <a:xfrm>
            <a:off x="2207367" y="239756"/>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30"/>
          <p:cNvSpPr/>
          <p:nvPr/>
        </p:nvSpPr>
        <p:spPr>
          <a:xfrm>
            <a:off x="9144000" y="9112469"/>
            <a:ext cx="2438174" cy="1705628"/>
          </a:xfrm>
          <a:custGeom>
            <a:rect b="b" l="l" r="r" t="t"/>
            <a:pathLst>
              <a:path extrusionOk="0" h="1705628" w="2438174">
                <a:moveTo>
                  <a:pt x="0" y="0"/>
                </a:moveTo>
                <a:lnTo>
                  <a:pt x="2438174" y="0"/>
                </a:lnTo>
                <a:lnTo>
                  <a:pt x="2438174" y="1705627"/>
                </a:lnTo>
                <a:lnTo>
                  <a:pt x="0" y="1705627"/>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30"/>
          <p:cNvSpPr/>
          <p:nvPr/>
        </p:nvSpPr>
        <p:spPr>
          <a:xfrm>
            <a:off x="5524876" y="9372452"/>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30"/>
          <p:cNvSpPr txBox="1"/>
          <p:nvPr/>
        </p:nvSpPr>
        <p:spPr>
          <a:xfrm>
            <a:off x="993075" y="653800"/>
            <a:ext cx="1623060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Sustainability Measures </a:t>
            </a:r>
            <a:endParaRPr b="0" i="0" sz="1400" u="none" cap="none" strike="noStrike">
              <a:solidFill>
                <a:srgbClr val="000000"/>
              </a:solidFill>
              <a:latin typeface="Arial"/>
              <a:ea typeface="Arial"/>
              <a:cs typeface="Arial"/>
              <a:sym typeface="Arial"/>
            </a:endParaRPr>
          </a:p>
        </p:txBody>
      </p:sp>
      <p:sp>
        <p:nvSpPr>
          <p:cNvPr id="278" name="Google Shape;278;p30"/>
          <p:cNvSpPr txBox="1"/>
          <p:nvPr/>
        </p:nvSpPr>
        <p:spPr>
          <a:xfrm>
            <a:off x="16163760" y="941705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279" name="Google Shape;279;p30"/>
          <p:cNvSpPr txBox="1"/>
          <p:nvPr/>
        </p:nvSpPr>
        <p:spPr>
          <a:xfrm>
            <a:off x="8032775" y="8481914"/>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grpSp>
        <p:nvGrpSpPr>
          <p:cNvPr id="280" name="Google Shape;280;p30"/>
          <p:cNvGrpSpPr/>
          <p:nvPr/>
        </p:nvGrpSpPr>
        <p:grpSpPr>
          <a:xfrm>
            <a:off x="-147621" y="2069836"/>
            <a:ext cx="4153512" cy="6753529"/>
            <a:chOff x="3620045" y="0"/>
            <a:chExt cx="4153512" cy="6753529"/>
          </a:xfrm>
        </p:grpSpPr>
        <p:sp>
          <p:nvSpPr>
            <p:cNvPr id="281" name="Google Shape;281;p30"/>
            <p:cNvSpPr/>
            <p:nvPr/>
          </p:nvSpPr>
          <p:spPr>
            <a:xfrm>
              <a:off x="4522903" y="0"/>
              <a:ext cx="3250654" cy="3251149"/>
            </a:xfrm>
            <a:custGeom>
              <a:rect b="b" l="l" r="r" t="t"/>
              <a:pathLst>
                <a:path extrusionOk="0" h="120000" w="120000">
                  <a:moveTo>
                    <a:pt x="8412" y="60000"/>
                  </a:moveTo>
                  <a:lnTo>
                    <a:pt x="8412" y="60000"/>
                  </a:lnTo>
                  <a:cubicBezTo>
                    <a:pt x="8412" y="32962"/>
                    <a:pt x="29287" y="10511"/>
                    <a:pt x="56253" y="8547"/>
                  </a:cubicBezTo>
                  <a:cubicBezTo>
                    <a:pt x="83219" y="6583"/>
                    <a:pt x="107126" y="25773"/>
                    <a:pt x="111044" y="52526"/>
                  </a:cubicBezTo>
                  <a:cubicBezTo>
                    <a:pt x="114961" y="79279"/>
                    <a:pt x="97559" y="104517"/>
                    <a:pt x="71162" y="110367"/>
                  </a:cubicBezTo>
                  <a:lnTo>
                    <a:pt x="70593" y="118429"/>
                  </a:lnTo>
                  <a:lnTo>
                    <a:pt x="56830" y="104890"/>
                  </a:lnTo>
                  <a:lnTo>
                    <a:pt x="72706" y="88508"/>
                  </a:lnTo>
                  <a:lnTo>
                    <a:pt x="72145" y="96445"/>
                  </a:lnTo>
                  <a:cubicBezTo>
                    <a:pt x="90761" y="90240"/>
                    <a:pt x="101708" y="70999"/>
                    <a:pt x="97532" y="51824"/>
                  </a:cubicBezTo>
                  <a:cubicBezTo>
                    <a:pt x="93356" y="32649"/>
                    <a:pt x="75399" y="19705"/>
                    <a:pt x="55889" y="21805"/>
                  </a:cubicBezTo>
                  <a:cubicBezTo>
                    <a:pt x="36379" y="23906"/>
                    <a:pt x="21588" y="40375"/>
                    <a:pt x="21588" y="60000"/>
                  </a:cubicBezTo>
                  <a:close/>
                </a:path>
              </a:pathLst>
            </a:custGeom>
            <a:solidFill>
              <a:srgbClr val="8A3219"/>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30"/>
            <p:cNvSpPr/>
            <p:nvPr/>
          </p:nvSpPr>
          <p:spPr>
            <a:xfrm>
              <a:off x="5241404" y="1173763"/>
              <a:ext cx="1806326" cy="90294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30"/>
            <p:cNvSpPr txBox="1"/>
            <p:nvPr/>
          </p:nvSpPr>
          <p:spPr>
            <a:xfrm>
              <a:off x="5241404" y="1173763"/>
              <a:ext cx="1806326" cy="902946"/>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Clr>
                  <a:srgbClr val="000000"/>
                </a:buClr>
                <a:buSzPts val="2100"/>
                <a:buFont typeface="Arial"/>
                <a:buNone/>
              </a:pPr>
              <a:r>
                <a:rPr b="1" i="0" lang="en-US" sz="2100" u="none" cap="none" strike="noStrike">
                  <a:solidFill>
                    <a:srgbClr val="000000"/>
                  </a:solidFill>
                  <a:latin typeface="Arial"/>
                  <a:ea typeface="Arial"/>
                  <a:cs typeface="Arial"/>
                  <a:sym typeface="Arial"/>
                </a:rPr>
                <a:t>Cultural Preservation</a:t>
              </a:r>
              <a:endParaRPr b="0" i="0" sz="1400" u="none" cap="none" strike="noStrike">
                <a:solidFill>
                  <a:srgbClr val="000000"/>
                </a:solidFill>
                <a:latin typeface="Arial"/>
                <a:ea typeface="Arial"/>
                <a:cs typeface="Arial"/>
                <a:sym typeface="Arial"/>
              </a:endParaRPr>
            </a:p>
          </p:txBody>
        </p:sp>
        <p:sp>
          <p:nvSpPr>
            <p:cNvPr id="284" name="Google Shape;284;p30"/>
            <p:cNvSpPr/>
            <p:nvPr/>
          </p:nvSpPr>
          <p:spPr>
            <a:xfrm>
              <a:off x="3620045" y="1868026"/>
              <a:ext cx="3250654" cy="3251149"/>
            </a:xfrm>
            <a:custGeom>
              <a:rect b="b" l="l" r="r" t="t"/>
              <a:pathLst>
                <a:path extrusionOk="0" h="120000" w="120000">
                  <a:moveTo>
                    <a:pt x="96481" y="23524"/>
                  </a:moveTo>
                  <a:lnTo>
                    <a:pt x="87165" y="32840"/>
                  </a:lnTo>
                  <a:lnTo>
                    <a:pt x="87165" y="32840"/>
                  </a:lnTo>
                  <a:cubicBezTo>
                    <a:pt x="75945" y="21617"/>
                    <a:pt x="58981" y="18448"/>
                    <a:pt x="44467" y="24866"/>
                  </a:cubicBezTo>
                  <a:cubicBezTo>
                    <a:pt x="29954" y="31283"/>
                    <a:pt x="20881" y="45964"/>
                    <a:pt x="21631" y="61816"/>
                  </a:cubicBezTo>
                  <a:cubicBezTo>
                    <a:pt x="22381" y="77668"/>
                    <a:pt x="32801" y="91427"/>
                    <a:pt x="47855" y="96445"/>
                  </a:cubicBezTo>
                  <a:lnTo>
                    <a:pt x="47294" y="88508"/>
                  </a:lnTo>
                  <a:lnTo>
                    <a:pt x="63170" y="104890"/>
                  </a:lnTo>
                  <a:lnTo>
                    <a:pt x="49407" y="118429"/>
                  </a:lnTo>
                  <a:lnTo>
                    <a:pt x="48838" y="110367"/>
                  </a:lnTo>
                  <a:cubicBezTo>
                    <a:pt x="27395" y="105615"/>
                    <a:pt x="11311" y="87806"/>
                    <a:pt x="8761" y="65990"/>
                  </a:cubicBezTo>
                  <a:cubicBezTo>
                    <a:pt x="6211" y="44174"/>
                    <a:pt x="17753" y="23136"/>
                    <a:pt x="37522" y="13566"/>
                  </a:cubicBezTo>
                  <a:cubicBezTo>
                    <a:pt x="57291" y="3995"/>
                    <a:pt x="80952" y="7992"/>
                    <a:pt x="96481" y="23524"/>
                  </a:cubicBezTo>
                  <a:close/>
                </a:path>
              </a:pathLst>
            </a:custGeom>
            <a:solidFill>
              <a:srgbClr val="89BE9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30"/>
            <p:cNvSpPr/>
            <p:nvPr/>
          </p:nvSpPr>
          <p:spPr>
            <a:xfrm>
              <a:off x="4342209" y="3052595"/>
              <a:ext cx="1806326" cy="90294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30"/>
            <p:cNvSpPr txBox="1"/>
            <p:nvPr/>
          </p:nvSpPr>
          <p:spPr>
            <a:xfrm>
              <a:off x="4342209" y="3052595"/>
              <a:ext cx="1806326" cy="902946"/>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Clr>
                  <a:srgbClr val="000000"/>
                </a:buClr>
                <a:buSzPts val="2100"/>
                <a:buFont typeface="Arial"/>
                <a:buNone/>
              </a:pPr>
              <a:r>
                <a:rPr b="1" i="0" lang="en-US" sz="2100" u="none" cap="none" strike="noStrike">
                  <a:solidFill>
                    <a:srgbClr val="000000"/>
                  </a:solidFill>
                  <a:latin typeface="Arial"/>
                  <a:ea typeface="Arial"/>
                  <a:cs typeface="Arial"/>
                  <a:sym typeface="Arial"/>
                </a:rPr>
                <a:t> Economic Sustainability </a:t>
              </a:r>
              <a:endParaRPr b="0" i="0" sz="1400" u="none" cap="none" strike="noStrike">
                <a:solidFill>
                  <a:srgbClr val="000000"/>
                </a:solidFill>
                <a:latin typeface="Arial"/>
                <a:ea typeface="Arial"/>
                <a:cs typeface="Arial"/>
                <a:sym typeface="Arial"/>
              </a:endParaRPr>
            </a:p>
          </p:txBody>
        </p:sp>
        <p:sp>
          <p:nvSpPr>
            <p:cNvPr id="287" name="Google Shape;287;p30"/>
            <p:cNvSpPr/>
            <p:nvPr/>
          </p:nvSpPr>
          <p:spPr>
            <a:xfrm>
              <a:off x="4754264" y="3959594"/>
              <a:ext cx="2792815" cy="2793935"/>
            </a:xfrm>
            <a:prstGeom prst="blockArc">
              <a:avLst>
                <a:gd fmla="val 13500000" name="adj1"/>
                <a:gd fmla="val 10800000" name="adj2"/>
                <a:gd fmla="val 12740" name="adj3"/>
              </a:avLst>
            </a:prstGeom>
            <a:solidFill>
              <a:srgbClr val="6550A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30"/>
            <p:cNvSpPr/>
            <p:nvPr/>
          </p:nvSpPr>
          <p:spPr>
            <a:xfrm>
              <a:off x="5245677" y="4934129"/>
              <a:ext cx="1806326" cy="90294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30"/>
            <p:cNvSpPr txBox="1"/>
            <p:nvPr/>
          </p:nvSpPr>
          <p:spPr>
            <a:xfrm>
              <a:off x="5245677" y="4934129"/>
              <a:ext cx="1806326" cy="902946"/>
            </a:xfrm>
            <a:prstGeom prst="rect">
              <a:avLst/>
            </a:prstGeom>
            <a:noFill/>
            <a:ln>
              <a:noFill/>
            </a:ln>
          </p:spPr>
          <p:txBody>
            <a:bodyPr anchorCtr="0" anchor="ctr" bIns="13325" lIns="13325" spcFirstLastPara="1" rIns="13325" wrap="square" tIns="13325">
              <a:noAutofit/>
            </a:bodyPr>
            <a:lstStyle/>
            <a:p>
              <a:pPr indent="0" lvl="0" marL="0" marR="0" rtl="0" algn="ctr">
                <a:lnSpc>
                  <a:spcPct val="90000"/>
                </a:lnSpc>
                <a:spcBef>
                  <a:spcPts val="0"/>
                </a:spcBef>
                <a:spcAft>
                  <a:spcPts val="0"/>
                </a:spcAft>
                <a:buClr>
                  <a:srgbClr val="000000"/>
                </a:buClr>
                <a:buSzPts val="2100"/>
                <a:buFont typeface="Arial"/>
                <a:buNone/>
              </a:pPr>
              <a:r>
                <a:rPr b="1" i="0" lang="en-US" sz="2100" u="none" cap="none" strike="noStrike">
                  <a:solidFill>
                    <a:srgbClr val="000000"/>
                  </a:solidFill>
                  <a:latin typeface="Arial"/>
                  <a:ea typeface="Arial"/>
                  <a:cs typeface="Arial"/>
                  <a:sym typeface="Arial"/>
                </a:rPr>
                <a:t>Resource Preservation</a:t>
              </a:r>
              <a:endParaRPr b="0" i="0" sz="1400" u="none" cap="none" strike="noStrike">
                <a:solidFill>
                  <a:srgbClr val="000000"/>
                </a:solidFill>
                <a:latin typeface="Arial"/>
                <a:ea typeface="Arial"/>
                <a:cs typeface="Arial"/>
                <a:sym typeface="Arial"/>
              </a:endParaRPr>
            </a:p>
          </p:txBody>
        </p:sp>
      </p:grpSp>
      <p:sp>
        <p:nvSpPr>
          <p:cNvPr id="290" name="Google Shape;290;p30"/>
          <p:cNvSpPr txBox="1"/>
          <p:nvPr/>
        </p:nvSpPr>
        <p:spPr>
          <a:xfrm>
            <a:off x="3904350" y="1662200"/>
            <a:ext cx="14383500" cy="1893300"/>
          </a:xfrm>
          <a:prstGeom prst="rect">
            <a:avLst/>
          </a:prstGeom>
          <a:noFill/>
          <a:ln>
            <a:noFill/>
          </a:ln>
        </p:spPr>
        <p:txBody>
          <a:bodyPr anchorCtr="0" anchor="t" bIns="45700" lIns="91425" spcFirstLastPara="1" rIns="91425" wrap="square" tIns="45700">
            <a:spAutoFit/>
          </a:bodyPr>
          <a:lstStyle/>
          <a:p>
            <a:pPr indent="-295275" lvl="0" marL="285750" marR="0" rtl="0" algn="just">
              <a:lnSpc>
                <a:spcPct val="100000"/>
              </a:lnSpc>
              <a:spcBef>
                <a:spcPts val="0"/>
              </a:spcBef>
              <a:spcAft>
                <a:spcPts val="0"/>
              </a:spcAft>
              <a:buClr>
                <a:srgbClr val="8A3219"/>
              </a:buClr>
              <a:buSzPts val="1950"/>
              <a:buFont typeface="Noto Sans Symbols"/>
              <a:buChar char="⮚"/>
            </a:pPr>
            <a:r>
              <a:rPr b="0" i="0" lang="en-US" sz="1950" u="none" cap="none" strike="noStrike">
                <a:solidFill>
                  <a:srgbClr val="000000"/>
                </a:solidFill>
                <a:latin typeface="Arial"/>
                <a:ea typeface="Arial"/>
                <a:cs typeface="Arial"/>
                <a:sym typeface="Arial"/>
              </a:rPr>
              <a:t>The event placed a strong emphasis on </a:t>
            </a:r>
            <a:r>
              <a:rPr b="1" i="0" lang="en-US" sz="1950" u="none" cap="none" strike="noStrike">
                <a:solidFill>
                  <a:srgbClr val="000000"/>
                </a:solidFill>
                <a:latin typeface="Arial"/>
                <a:ea typeface="Arial"/>
                <a:cs typeface="Arial"/>
                <a:sym typeface="Arial"/>
              </a:rPr>
              <a:t>celebrating and safeguarding local traditions.</a:t>
            </a:r>
            <a:r>
              <a:rPr b="0" i="0" lang="en-US" sz="1950" u="none" cap="none" strike="noStrike">
                <a:solidFill>
                  <a:srgbClr val="000000"/>
                </a:solidFill>
                <a:latin typeface="Arial"/>
                <a:ea typeface="Arial"/>
                <a:cs typeface="Arial"/>
                <a:sym typeface="Arial"/>
              </a:rPr>
              <a:t> Through live demonstrations, traditional food tastings and hands-on workshops, visitors engaged with artisans and producers who showcased centuries-old craftsmanship. The </a:t>
            </a:r>
            <a:r>
              <a:rPr b="1" i="0" lang="en-US" sz="1950" u="none" cap="none" strike="noStrike">
                <a:solidFill>
                  <a:srgbClr val="000000"/>
                </a:solidFill>
                <a:latin typeface="Arial"/>
                <a:ea typeface="Arial"/>
                <a:cs typeface="Arial"/>
                <a:sym typeface="Arial"/>
              </a:rPr>
              <a:t>tour of Agros Village via the local train</a:t>
            </a:r>
            <a:r>
              <a:rPr b="0" i="0" lang="en-US" sz="1950" u="none" cap="none" strike="noStrike">
                <a:solidFill>
                  <a:srgbClr val="000000"/>
                </a:solidFill>
                <a:latin typeface="Arial"/>
                <a:ea typeface="Arial"/>
                <a:cs typeface="Arial"/>
                <a:sym typeface="Arial"/>
              </a:rPr>
              <a:t> immersed participants in the village’s cultural identity, </a:t>
            </a:r>
            <a:r>
              <a:rPr b="1" i="0" lang="en-US" sz="1950" u="none" cap="none" strike="noStrike">
                <a:solidFill>
                  <a:srgbClr val="000000"/>
                </a:solidFill>
                <a:latin typeface="Arial"/>
                <a:ea typeface="Arial"/>
                <a:cs typeface="Arial"/>
                <a:sym typeface="Arial"/>
              </a:rPr>
              <a:t>allowing them to visit local producers </a:t>
            </a:r>
            <a:r>
              <a:rPr b="0" i="0" lang="en-US" sz="1950" u="none" cap="none" strike="noStrike">
                <a:solidFill>
                  <a:srgbClr val="000000"/>
                </a:solidFill>
                <a:latin typeface="Arial"/>
                <a:ea typeface="Arial"/>
                <a:cs typeface="Arial"/>
                <a:sym typeface="Arial"/>
              </a:rPr>
              <a:t>(i.e. Niki Sweets, Chris N. Tsolakis Rose Factory, Cyprus Traditional Products Kafkalia)</a:t>
            </a:r>
            <a:r>
              <a:rPr b="1" i="0" lang="en-US" sz="1950" u="none" cap="none" strike="noStrike">
                <a:solidFill>
                  <a:srgbClr val="000000"/>
                </a:solidFill>
                <a:latin typeface="Arial"/>
                <a:ea typeface="Arial"/>
                <a:cs typeface="Arial"/>
                <a:sym typeface="Arial"/>
              </a:rPr>
              <a:t>.</a:t>
            </a:r>
            <a:r>
              <a:rPr b="0" i="0" lang="en-US" sz="1950" u="none" cap="none" strike="noStrike">
                <a:solidFill>
                  <a:srgbClr val="000000"/>
                </a:solidFill>
                <a:latin typeface="Arial"/>
                <a:ea typeface="Arial"/>
                <a:cs typeface="Arial"/>
                <a:sym typeface="Arial"/>
              </a:rPr>
              <a:t> By directly engaging with these businesses, the event reinforced the value of tradition in a modern tourism landscape and encouraged the continued practice of local crafts.</a:t>
            </a:r>
            <a:endParaRPr b="0" i="0" sz="1950" u="none" cap="none" strike="noStrike">
              <a:solidFill>
                <a:srgbClr val="000000"/>
              </a:solidFill>
              <a:latin typeface="Arial"/>
              <a:ea typeface="Arial"/>
              <a:cs typeface="Arial"/>
              <a:sym typeface="Arial"/>
            </a:endParaRPr>
          </a:p>
        </p:txBody>
      </p:sp>
      <p:sp>
        <p:nvSpPr>
          <p:cNvPr id="291" name="Google Shape;291;p30"/>
          <p:cNvSpPr txBox="1"/>
          <p:nvPr/>
        </p:nvSpPr>
        <p:spPr>
          <a:xfrm>
            <a:off x="3904350" y="3453409"/>
            <a:ext cx="14383500" cy="2793600"/>
          </a:xfrm>
          <a:prstGeom prst="rect">
            <a:avLst/>
          </a:prstGeom>
          <a:noFill/>
          <a:ln>
            <a:noFill/>
          </a:ln>
        </p:spPr>
        <p:txBody>
          <a:bodyPr anchorCtr="0" anchor="t" bIns="45700" lIns="91425" spcFirstLastPara="1" rIns="91425" wrap="square" tIns="45700">
            <a:spAutoFit/>
          </a:bodyPr>
          <a:lstStyle/>
          <a:p>
            <a:pPr indent="-295275" lvl="0" marL="285750" marR="0" rtl="0" algn="just">
              <a:lnSpc>
                <a:spcPct val="100000"/>
              </a:lnSpc>
              <a:spcBef>
                <a:spcPts val="0"/>
              </a:spcBef>
              <a:spcAft>
                <a:spcPts val="0"/>
              </a:spcAft>
              <a:buClr>
                <a:srgbClr val="89BE93"/>
              </a:buClr>
              <a:buSzPts val="1950"/>
              <a:buFont typeface="Noto Sans Symbols"/>
              <a:buChar char="⮚"/>
            </a:pPr>
            <a:r>
              <a:rPr b="0" i="0" lang="en-US" sz="1950" u="none" cap="none" strike="noStrike">
                <a:solidFill>
                  <a:srgbClr val="000000"/>
                </a:solidFill>
                <a:latin typeface="Arial"/>
                <a:ea typeface="Arial"/>
                <a:cs typeface="Arial"/>
                <a:sym typeface="Arial"/>
              </a:rPr>
              <a:t>The AGM created a lasting economic impact </a:t>
            </a:r>
            <a:r>
              <a:rPr b="1" i="0" lang="en-US" sz="1950" u="none" cap="none" strike="noStrike">
                <a:solidFill>
                  <a:srgbClr val="000000"/>
                </a:solidFill>
                <a:latin typeface="Arial"/>
                <a:ea typeface="Arial"/>
                <a:cs typeface="Arial"/>
                <a:sym typeface="Arial"/>
              </a:rPr>
              <a:t>by bridging the gap between small-scale rural producers and the tourism industry. </a:t>
            </a:r>
            <a:r>
              <a:rPr b="0" i="0" lang="en-US" sz="1950" u="none" cap="none" strike="noStrike">
                <a:solidFill>
                  <a:srgbClr val="000000"/>
                </a:solidFill>
                <a:latin typeface="Arial"/>
                <a:ea typeface="Arial"/>
                <a:cs typeface="Arial"/>
                <a:sym typeface="Arial"/>
              </a:rPr>
              <a:t>Farmers, winemakers and artisans were given direct access to key tourism stakeholders, allowing them to explore business partnerships and new revenue streams. </a:t>
            </a:r>
            <a:r>
              <a:rPr b="1" i="0" lang="en-US" sz="1950" u="none" cap="none" strike="noStrike">
                <a:solidFill>
                  <a:srgbClr val="000000"/>
                </a:solidFill>
                <a:latin typeface="Arial"/>
                <a:ea typeface="Arial"/>
                <a:cs typeface="Arial"/>
                <a:sym typeface="Arial"/>
              </a:rPr>
              <a:t>By promoting local over mass-produced,</a:t>
            </a:r>
            <a:r>
              <a:rPr b="0" i="0" lang="en-US" sz="1950" u="none" cap="none" strike="noStrike">
                <a:solidFill>
                  <a:srgbClr val="000000"/>
                </a:solidFill>
                <a:latin typeface="Arial"/>
                <a:ea typeface="Arial"/>
                <a:cs typeface="Arial"/>
                <a:sym typeface="Arial"/>
              </a:rPr>
              <a:t> the initiative encouraged sustainable tourism models that benefit small businesses and rural communities beyond the event itself.</a:t>
            </a:r>
            <a:endParaRPr b="0" i="0" sz="1950" u="none" cap="none" strike="noStrike">
              <a:solidFill>
                <a:srgbClr val="000000"/>
              </a:solidFill>
              <a:latin typeface="Arial"/>
              <a:ea typeface="Arial"/>
              <a:cs typeface="Arial"/>
              <a:sym typeface="Arial"/>
            </a:endParaRPr>
          </a:p>
          <a:p>
            <a:pPr indent="-295275" lvl="0" marL="285750" marR="0" rtl="0" algn="just">
              <a:lnSpc>
                <a:spcPct val="100000"/>
              </a:lnSpc>
              <a:spcBef>
                <a:spcPts val="0"/>
              </a:spcBef>
              <a:spcAft>
                <a:spcPts val="0"/>
              </a:spcAft>
              <a:buClr>
                <a:srgbClr val="89BE93"/>
              </a:buClr>
              <a:buSzPts val="1950"/>
              <a:buFont typeface="Noto Sans Symbols"/>
              <a:buChar char="⮚"/>
            </a:pPr>
            <a:r>
              <a:rPr b="0" i="0" lang="en-US" sz="1950" u="none" cap="none" strike="noStrike">
                <a:solidFill>
                  <a:srgbClr val="000000"/>
                </a:solidFill>
                <a:latin typeface="Arial"/>
                <a:ea typeface="Arial"/>
                <a:cs typeface="Arial"/>
                <a:sym typeface="Arial"/>
              </a:rPr>
              <a:t>A key aspect of this commitment to local economic sustainability was the </a:t>
            </a:r>
            <a:r>
              <a:rPr b="1" i="0" lang="en-US" sz="1950" u="none" cap="none" strike="noStrike">
                <a:solidFill>
                  <a:srgbClr val="000000"/>
                </a:solidFill>
                <a:latin typeface="Arial"/>
                <a:ea typeface="Arial"/>
                <a:cs typeface="Arial"/>
                <a:sym typeface="Arial"/>
              </a:rPr>
              <a:t>choice of venue (i.e. Rodon Hotel)</a:t>
            </a:r>
            <a:r>
              <a:rPr b="0" i="0" lang="en-US" sz="1950" u="none" cap="none" strike="noStrike">
                <a:solidFill>
                  <a:srgbClr val="000000"/>
                </a:solidFill>
                <a:latin typeface="Arial"/>
                <a:ea typeface="Arial"/>
                <a:cs typeface="Arial"/>
                <a:sym typeface="Arial"/>
              </a:rPr>
              <a:t>, a locally operated establishment </a:t>
            </a:r>
            <a:r>
              <a:rPr b="1" i="0" lang="en-US" sz="1950" u="none" cap="none" strike="noStrike">
                <a:solidFill>
                  <a:srgbClr val="000000"/>
                </a:solidFill>
                <a:latin typeface="Arial"/>
                <a:ea typeface="Arial"/>
                <a:cs typeface="Arial"/>
                <a:sym typeface="Arial"/>
              </a:rPr>
              <a:t>built with the specific goal of creating jobs and supporting Agros’ economy.</a:t>
            </a:r>
            <a:r>
              <a:rPr b="0" i="0" lang="en-US" sz="1950" u="none" cap="none" strike="noStrike">
                <a:solidFill>
                  <a:srgbClr val="000000"/>
                </a:solidFill>
                <a:latin typeface="Arial"/>
                <a:ea typeface="Arial"/>
                <a:cs typeface="Arial"/>
                <a:sym typeface="Arial"/>
              </a:rPr>
              <a:t> By hosting the event at a community-driven business, the AGM </a:t>
            </a:r>
            <a:r>
              <a:rPr b="1" i="0" lang="en-US" sz="1950" u="none" cap="none" strike="noStrike">
                <a:solidFill>
                  <a:srgbClr val="000000"/>
                </a:solidFill>
                <a:latin typeface="Arial"/>
                <a:ea typeface="Arial"/>
                <a:cs typeface="Arial"/>
                <a:sym typeface="Arial"/>
              </a:rPr>
              <a:t>reinforced the importance of investing in local enterprises and ensuring that tourism revenue remains within the region, benefiting the people who live and work there.</a:t>
            </a:r>
            <a:endParaRPr b="0" i="0" sz="1950" u="none" cap="none" strike="noStrike">
              <a:solidFill>
                <a:srgbClr val="000000"/>
              </a:solidFill>
              <a:latin typeface="Arial"/>
              <a:ea typeface="Arial"/>
              <a:cs typeface="Arial"/>
              <a:sym typeface="Arial"/>
            </a:endParaRPr>
          </a:p>
          <a:p>
            <a:pPr indent="-171450" lvl="0" marL="285750" marR="0" rtl="0" algn="just">
              <a:lnSpc>
                <a:spcPct val="100000"/>
              </a:lnSpc>
              <a:spcBef>
                <a:spcPts val="0"/>
              </a:spcBef>
              <a:spcAft>
                <a:spcPts val="0"/>
              </a:spcAft>
              <a:buClr>
                <a:srgbClr val="89BE93"/>
              </a:buClr>
              <a:buSzPts val="1800"/>
              <a:buFont typeface="Noto Sans Symbols"/>
              <a:buNone/>
            </a:pPr>
            <a:r>
              <a:t/>
            </a:r>
            <a:endParaRPr b="0" i="0" sz="1950" u="none" cap="none" strike="noStrike">
              <a:solidFill>
                <a:srgbClr val="000000"/>
              </a:solidFill>
              <a:latin typeface="Arial"/>
              <a:ea typeface="Arial"/>
              <a:cs typeface="Arial"/>
              <a:sym typeface="Arial"/>
            </a:endParaRPr>
          </a:p>
        </p:txBody>
      </p:sp>
      <p:sp>
        <p:nvSpPr>
          <p:cNvPr id="292" name="Google Shape;292;p30"/>
          <p:cNvSpPr txBox="1"/>
          <p:nvPr/>
        </p:nvSpPr>
        <p:spPr>
          <a:xfrm>
            <a:off x="3904350" y="5799018"/>
            <a:ext cx="14383500" cy="2793600"/>
          </a:xfrm>
          <a:prstGeom prst="rect">
            <a:avLst/>
          </a:prstGeom>
          <a:noFill/>
          <a:ln>
            <a:noFill/>
          </a:ln>
        </p:spPr>
        <p:txBody>
          <a:bodyPr anchorCtr="0" anchor="t" bIns="45700" lIns="91425" spcFirstLastPara="1" rIns="91425" wrap="square" tIns="45700">
            <a:spAutoFit/>
          </a:bodyPr>
          <a:lstStyle/>
          <a:p>
            <a:pPr indent="-295275" lvl="0" marL="285750" marR="0" rtl="0" algn="just">
              <a:lnSpc>
                <a:spcPct val="100000"/>
              </a:lnSpc>
              <a:spcBef>
                <a:spcPts val="0"/>
              </a:spcBef>
              <a:spcAft>
                <a:spcPts val="0"/>
              </a:spcAft>
              <a:buClr>
                <a:srgbClr val="6550A3"/>
              </a:buClr>
              <a:buSzPts val="1950"/>
              <a:buFont typeface="Noto Sans Symbols"/>
              <a:buChar char="⮚"/>
            </a:pPr>
            <a:r>
              <a:rPr b="0" i="0" lang="en-US" sz="1950" u="none" cap="none" strike="noStrike">
                <a:solidFill>
                  <a:srgbClr val="000000"/>
                </a:solidFill>
                <a:latin typeface="Arial"/>
                <a:ea typeface="Arial"/>
                <a:cs typeface="Arial"/>
                <a:sym typeface="Arial"/>
              </a:rPr>
              <a:t>Sustainability efforts extended to the </a:t>
            </a:r>
            <a:r>
              <a:rPr b="1" i="0" lang="en-US" sz="1950" u="none" cap="none" strike="noStrike">
                <a:solidFill>
                  <a:srgbClr val="000000"/>
                </a:solidFill>
                <a:latin typeface="Arial"/>
                <a:ea typeface="Arial"/>
                <a:cs typeface="Arial"/>
                <a:sym typeface="Arial"/>
              </a:rPr>
              <a:t>event’s environmental footprint, with a focus on responsible consumption, waste reduction and energy efficiency. </a:t>
            </a:r>
            <a:endParaRPr b="0" i="0" sz="1950" u="none" cap="none" strike="noStrike">
              <a:solidFill>
                <a:srgbClr val="000000"/>
              </a:solidFill>
              <a:latin typeface="Arial"/>
              <a:ea typeface="Arial"/>
              <a:cs typeface="Arial"/>
              <a:sym typeface="Arial"/>
            </a:endParaRPr>
          </a:p>
          <a:p>
            <a:pPr indent="-295275" lvl="0" marL="285750" marR="0" rtl="0" algn="just">
              <a:lnSpc>
                <a:spcPct val="100000"/>
              </a:lnSpc>
              <a:spcBef>
                <a:spcPts val="0"/>
              </a:spcBef>
              <a:spcAft>
                <a:spcPts val="0"/>
              </a:spcAft>
              <a:buClr>
                <a:srgbClr val="6550A3"/>
              </a:buClr>
              <a:buSzPts val="1950"/>
              <a:buFont typeface="Noto Sans Symbols"/>
              <a:buChar char="⮚"/>
            </a:pPr>
            <a:r>
              <a:rPr b="1" i="0" lang="en-US" sz="1950" u="none" cap="none" strike="noStrike">
                <a:solidFill>
                  <a:srgbClr val="000000"/>
                </a:solidFill>
                <a:latin typeface="Arial"/>
                <a:ea typeface="Arial"/>
                <a:cs typeface="Arial"/>
                <a:sym typeface="Arial"/>
              </a:rPr>
              <a:t>Electronic invitations </a:t>
            </a:r>
            <a:r>
              <a:rPr b="0" i="0" lang="en-US" sz="1950" u="none" cap="none" strike="noStrike">
                <a:solidFill>
                  <a:srgbClr val="000000"/>
                </a:solidFill>
                <a:latin typeface="Arial"/>
                <a:ea typeface="Arial"/>
                <a:cs typeface="Arial"/>
                <a:sym typeface="Arial"/>
              </a:rPr>
              <a:t>and </a:t>
            </a:r>
            <a:r>
              <a:rPr b="1" i="0" lang="en-US" sz="1950" u="none" cap="none" strike="noStrike">
                <a:solidFill>
                  <a:srgbClr val="000000"/>
                </a:solidFill>
                <a:latin typeface="Arial"/>
                <a:ea typeface="Arial"/>
                <a:cs typeface="Arial"/>
                <a:sym typeface="Arial"/>
              </a:rPr>
              <a:t>digital materials </a:t>
            </a:r>
            <a:r>
              <a:rPr b="0" i="0" lang="en-US" sz="1950" u="none" cap="none" strike="noStrike">
                <a:solidFill>
                  <a:srgbClr val="000000"/>
                </a:solidFill>
                <a:latin typeface="Arial"/>
                <a:ea typeface="Arial"/>
                <a:cs typeface="Arial"/>
                <a:sym typeface="Arial"/>
              </a:rPr>
              <a:t>replaced printed documents, while </a:t>
            </a:r>
            <a:r>
              <a:rPr b="1" i="0" lang="en-US" sz="1950" u="none" cap="none" strike="noStrike">
                <a:solidFill>
                  <a:srgbClr val="000000"/>
                </a:solidFill>
                <a:latin typeface="Arial"/>
                <a:ea typeface="Arial"/>
                <a:cs typeface="Arial"/>
                <a:sym typeface="Arial"/>
              </a:rPr>
              <a:t>recycling bins and a strict plastic-free policy minimized waste.</a:t>
            </a:r>
            <a:endParaRPr b="0" i="0" sz="1950" u="none" cap="none" strike="noStrike">
              <a:solidFill>
                <a:srgbClr val="000000"/>
              </a:solidFill>
              <a:latin typeface="Arial"/>
              <a:ea typeface="Arial"/>
              <a:cs typeface="Arial"/>
              <a:sym typeface="Arial"/>
            </a:endParaRPr>
          </a:p>
          <a:p>
            <a:pPr indent="-295275" lvl="0" marL="285750" marR="0" rtl="0" algn="just">
              <a:lnSpc>
                <a:spcPct val="100000"/>
              </a:lnSpc>
              <a:spcBef>
                <a:spcPts val="0"/>
              </a:spcBef>
              <a:spcAft>
                <a:spcPts val="0"/>
              </a:spcAft>
              <a:buClr>
                <a:srgbClr val="6550A3"/>
              </a:buClr>
              <a:buSzPts val="1950"/>
              <a:buFont typeface="Noto Sans Symbols"/>
              <a:buChar char="⮚"/>
            </a:pPr>
            <a:r>
              <a:rPr b="0" i="0" lang="en-US" sz="1950" u="none" cap="none" strike="noStrike">
                <a:solidFill>
                  <a:srgbClr val="000000"/>
                </a:solidFill>
                <a:latin typeface="Arial"/>
                <a:ea typeface="Arial"/>
                <a:cs typeface="Arial"/>
                <a:sym typeface="Arial"/>
              </a:rPr>
              <a:t>Food services sourced ingredients locally, eliminated single-use plastics and donated leftovers to charities, reducing both waste and environmental impact.</a:t>
            </a:r>
            <a:endParaRPr b="0" i="0" sz="1950" u="none" cap="none" strike="noStrike">
              <a:solidFill>
                <a:srgbClr val="000000"/>
              </a:solidFill>
              <a:latin typeface="Arial"/>
              <a:ea typeface="Arial"/>
              <a:cs typeface="Arial"/>
              <a:sym typeface="Arial"/>
            </a:endParaRPr>
          </a:p>
          <a:p>
            <a:pPr indent="-295275" lvl="0" marL="285750" marR="0" rtl="0" algn="just">
              <a:lnSpc>
                <a:spcPct val="100000"/>
              </a:lnSpc>
              <a:spcBef>
                <a:spcPts val="0"/>
              </a:spcBef>
              <a:spcAft>
                <a:spcPts val="0"/>
              </a:spcAft>
              <a:buClr>
                <a:srgbClr val="6550A3"/>
              </a:buClr>
              <a:buSzPts val="1950"/>
              <a:buFont typeface="Noto Sans Symbols"/>
              <a:buChar char="⮚"/>
            </a:pPr>
            <a:r>
              <a:rPr b="0" i="0" lang="en-US" sz="1950" u="none" cap="none" strike="noStrike">
                <a:solidFill>
                  <a:srgbClr val="000000"/>
                </a:solidFill>
                <a:latin typeface="Arial"/>
                <a:ea typeface="Arial"/>
                <a:cs typeface="Arial"/>
                <a:sym typeface="Arial"/>
              </a:rPr>
              <a:t>A </a:t>
            </a:r>
            <a:r>
              <a:rPr b="1" i="0" lang="en-US" sz="1950" u="none" cap="none" strike="noStrike">
                <a:solidFill>
                  <a:srgbClr val="000000"/>
                </a:solidFill>
                <a:latin typeface="Arial"/>
                <a:ea typeface="Arial"/>
                <a:cs typeface="Arial"/>
                <a:sym typeface="Arial"/>
              </a:rPr>
              <a:t>tree-planting initiative</a:t>
            </a:r>
            <a:r>
              <a:rPr b="0" i="0" lang="en-US" sz="1950" u="none" cap="none" strike="noStrike">
                <a:solidFill>
                  <a:srgbClr val="000000"/>
                </a:solidFill>
                <a:latin typeface="Arial"/>
                <a:ea typeface="Arial"/>
                <a:cs typeface="Arial"/>
                <a:sym typeface="Arial"/>
              </a:rPr>
              <a:t> with the Agros Friends of the Forest Association resulted in 100 new trees, reinforcing efforts toward climate action and biodiversity conservation.</a:t>
            </a:r>
            <a:endParaRPr b="0" i="0" sz="1950" u="none" cap="none" strike="noStrike">
              <a:solidFill>
                <a:srgbClr val="000000"/>
              </a:solidFill>
              <a:latin typeface="Arial"/>
              <a:ea typeface="Arial"/>
              <a:cs typeface="Arial"/>
              <a:sym typeface="Arial"/>
            </a:endParaRPr>
          </a:p>
          <a:p>
            <a:pPr indent="-295275" lvl="0" marL="285750" marR="0" rtl="0" algn="just">
              <a:lnSpc>
                <a:spcPct val="100000"/>
              </a:lnSpc>
              <a:spcBef>
                <a:spcPts val="0"/>
              </a:spcBef>
              <a:spcAft>
                <a:spcPts val="0"/>
              </a:spcAft>
              <a:buClr>
                <a:srgbClr val="6550A3"/>
              </a:buClr>
              <a:buSzPts val="1950"/>
              <a:buFont typeface="Noto Sans Symbols"/>
              <a:buChar char="⮚"/>
            </a:pPr>
            <a:r>
              <a:rPr b="0" i="0" lang="en-US" sz="1950" u="none" cap="none" strike="noStrike">
                <a:solidFill>
                  <a:srgbClr val="000000"/>
                </a:solidFill>
                <a:latin typeface="Arial"/>
                <a:ea typeface="Arial"/>
                <a:cs typeface="Arial"/>
                <a:sym typeface="Arial"/>
              </a:rPr>
              <a:t>Attendees were </a:t>
            </a:r>
            <a:r>
              <a:rPr b="1" i="0" lang="en-US" sz="1950" u="none" cap="none" strike="noStrike">
                <a:solidFill>
                  <a:srgbClr val="000000"/>
                </a:solidFill>
                <a:latin typeface="Arial"/>
                <a:ea typeface="Arial"/>
                <a:cs typeface="Arial"/>
                <a:sym typeface="Arial"/>
              </a:rPr>
              <a:t>encouraged to carpool</a:t>
            </a:r>
            <a:r>
              <a:rPr b="0" i="0" lang="en-US" sz="1950" u="none" cap="none" strike="noStrike">
                <a:solidFill>
                  <a:srgbClr val="000000"/>
                </a:solidFill>
                <a:latin typeface="Arial"/>
                <a:ea typeface="Arial"/>
                <a:cs typeface="Arial"/>
                <a:sym typeface="Arial"/>
              </a:rPr>
              <a:t>, reducing carbon emissions and promoting sustainable travel habits.</a:t>
            </a:r>
            <a:endParaRPr b="0" i="0" sz="195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9C86"/>
        </a:solidFill>
      </p:bgPr>
    </p:bg>
    <p:spTree>
      <p:nvGrpSpPr>
        <p:cNvPr id="296" name="Shape 296"/>
        <p:cNvGrpSpPr/>
        <p:nvPr/>
      </p:nvGrpSpPr>
      <p:grpSpPr>
        <a:xfrm>
          <a:off x="0" y="0"/>
          <a:ext cx="0" cy="0"/>
          <a:chOff x="0" y="0"/>
          <a:chExt cx="0" cy="0"/>
        </a:xfrm>
      </p:grpSpPr>
      <p:sp>
        <p:nvSpPr>
          <p:cNvPr id="297" name="Google Shape;297;p4"/>
          <p:cNvSpPr/>
          <p:nvPr/>
        </p:nvSpPr>
        <p:spPr>
          <a:xfrm>
            <a:off x="2124240"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4"/>
          <p:cNvSpPr/>
          <p:nvPr/>
        </p:nvSpPr>
        <p:spPr>
          <a:xfrm>
            <a:off x="9144000" y="9112469"/>
            <a:ext cx="2438174" cy="1705628"/>
          </a:xfrm>
          <a:custGeom>
            <a:rect b="b" l="l" r="r" t="t"/>
            <a:pathLst>
              <a:path extrusionOk="0" h="1705628" w="2438174">
                <a:moveTo>
                  <a:pt x="0" y="0"/>
                </a:moveTo>
                <a:lnTo>
                  <a:pt x="2438174" y="0"/>
                </a:lnTo>
                <a:lnTo>
                  <a:pt x="2438174" y="1705627"/>
                </a:lnTo>
                <a:lnTo>
                  <a:pt x="0" y="1705627"/>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4"/>
          <p:cNvSpPr/>
          <p:nvPr/>
        </p:nvSpPr>
        <p:spPr>
          <a:xfrm>
            <a:off x="5524876" y="9372452"/>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4"/>
          <p:cNvSpPr txBox="1"/>
          <p:nvPr/>
        </p:nvSpPr>
        <p:spPr>
          <a:xfrm>
            <a:off x="1028700" y="876300"/>
            <a:ext cx="1623060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Community Involvement</a:t>
            </a:r>
            <a:endParaRPr b="0" i="0" sz="1400" u="none" cap="none" strike="noStrike">
              <a:solidFill>
                <a:srgbClr val="000000"/>
              </a:solidFill>
              <a:latin typeface="Arial"/>
              <a:ea typeface="Arial"/>
              <a:cs typeface="Arial"/>
              <a:sym typeface="Arial"/>
            </a:endParaRPr>
          </a:p>
        </p:txBody>
      </p:sp>
      <p:sp>
        <p:nvSpPr>
          <p:cNvPr id="301" name="Google Shape;301;p4"/>
          <p:cNvSpPr txBox="1"/>
          <p:nvPr/>
        </p:nvSpPr>
        <p:spPr>
          <a:xfrm>
            <a:off x="16163760" y="941705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302" name="Google Shape;302;p4"/>
          <p:cNvSpPr txBox="1"/>
          <p:nvPr/>
        </p:nvSpPr>
        <p:spPr>
          <a:xfrm>
            <a:off x="8032775" y="8292465"/>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
        <p:nvSpPr>
          <p:cNvPr id="303" name="Google Shape;303;p4"/>
          <p:cNvSpPr txBox="1"/>
          <p:nvPr/>
        </p:nvSpPr>
        <p:spPr>
          <a:xfrm>
            <a:off x="426350" y="1972888"/>
            <a:ext cx="8590500" cy="6434700"/>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299"/>
              <a:buFont typeface="Arial"/>
              <a:buNone/>
            </a:pPr>
            <a:r>
              <a:rPr b="1" i="0" lang="en-US" sz="1900" u="sng" cap="none" strike="noStrike">
                <a:solidFill>
                  <a:srgbClr val="000000"/>
                </a:solidFill>
                <a:latin typeface="Roboto"/>
                <a:ea typeface="Roboto"/>
                <a:cs typeface="Roboto"/>
                <a:sym typeface="Roboto"/>
              </a:rPr>
              <a:t>Role of Local Community</a:t>
            </a:r>
            <a:endParaRPr b="0" i="0" sz="19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1800"/>
              <a:buFont typeface="Arial"/>
              <a:buNone/>
            </a:pPr>
            <a:r>
              <a:rPr b="0" i="0" lang="en-US" sz="1900" u="none" cap="none" strike="noStrike">
                <a:solidFill>
                  <a:srgbClr val="000000"/>
                </a:solidFill>
                <a:latin typeface="Roboto"/>
                <a:ea typeface="Roboto"/>
                <a:cs typeface="Roboto"/>
                <a:sym typeface="Roboto"/>
              </a:rPr>
              <a:t>Local communities play a crucial role in the success of sustainable tourism and event planning. Their </a:t>
            </a:r>
            <a:r>
              <a:rPr b="1" i="0" lang="en-US" sz="1900" u="none" cap="none" strike="noStrike">
                <a:solidFill>
                  <a:srgbClr val="000000"/>
                </a:solidFill>
                <a:latin typeface="Roboto"/>
                <a:ea typeface="Roboto"/>
                <a:cs typeface="Roboto"/>
                <a:sym typeface="Roboto"/>
              </a:rPr>
              <a:t>direct involvement in decision-making, planning and execution</a:t>
            </a:r>
            <a:r>
              <a:rPr b="0" i="0" lang="en-US" sz="1900" u="none" cap="none" strike="noStrike">
                <a:solidFill>
                  <a:srgbClr val="000000"/>
                </a:solidFill>
                <a:latin typeface="Roboto"/>
                <a:ea typeface="Roboto"/>
                <a:cs typeface="Roboto"/>
                <a:sym typeface="Roboto"/>
              </a:rPr>
              <a:t> ensures that </a:t>
            </a:r>
            <a:r>
              <a:rPr b="1" i="0" lang="en-US" sz="1900" u="none" cap="none" strike="noStrike">
                <a:solidFill>
                  <a:srgbClr val="000000"/>
                </a:solidFill>
                <a:latin typeface="Roboto"/>
                <a:ea typeface="Roboto"/>
                <a:cs typeface="Roboto"/>
                <a:sym typeface="Roboto"/>
              </a:rPr>
              <a:t>tourism initiatives align with local values, preserve cultural heritage and provide meaningful benefits to residents.</a:t>
            </a:r>
            <a:r>
              <a:rPr b="0" i="0" lang="en-US" sz="1900" u="none" cap="none" strike="noStrike">
                <a:solidFill>
                  <a:srgbClr val="000000"/>
                </a:solidFill>
                <a:latin typeface="Roboto"/>
                <a:ea typeface="Roboto"/>
                <a:cs typeface="Roboto"/>
                <a:sym typeface="Roboto"/>
              </a:rPr>
              <a:t> By actively engaging with local stakeholders, sustainable tourism efforts create opportunities for </a:t>
            </a:r>
            <a:r>
              <a:rPr b="1" i="0" lang="en-US" sz="1900" u="none" cap="none" strike="noStrike">
                <a:solidFill>
                  <a:srgbClr val="000000"/>
                </a:solidFill>
                <a:latin typeface="Roboto"/>
                <a:ea typeface="Roboto"/>
                <a:cs typeface="Roboto"/>
                <a:sym typeface="Roboto"/>
              </a:rPr>
              <a:t>economic growth, cultural exchange and environmental stewardship.</a:t>
            </a:r>
            <a:endParaRPr b="0" i="0" sz="19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1800"/>
              <a:buFont typeface="Arial"/>
              <a:buNone/>
            </a:pPr>
            <a:r>
              <a:rPr b="0" i="0" lang="en-US" sz="1900" u="none" cap="none" strike="noStrike">
                <a:solidFill>
                  <a:srgbClr val="000000"/>
                </a:solidFill>
                <a:latin typeface="Roboto"/>
                <a:ea typeface="Roboto"/>
                <a:cs typeface="Roboto"/>
                <a:sym typeface="Roboto"/>
              </a:rPr>
              <a:t>One of the most effective ways to engage communities is through </a:t>
            </a:r>
            <a:r>
              <a:rPr b="1" i="0" lang="en-US" sz="1900" u="none" cap="none" strike="noStrike">
                <a:solidFill>
                  <a:srgbClr val="000000"/>
                </a:solidFill>
                <a:latin typeface="Roboto"/>
                <a:ea typeface="Roboto"/>
                <a:cs typeface="Roboto"/>
                <a:sym typeface="Roboto"/>
              </a:rPr>
              <a:t>participatory decision-making.</a:t>
            </a:r>
            <a:r>
              <a:rPr b="0" i="0" lang="en-US" sz="1900" u="none" cap="none" strike="noStrike">
                <a:solidFill>
                  <a:srgbClr val="000000"/>
                </a:solidFill>
                <a:latin typeface="Roboto"/>
                <a:ea typeface="Roboto"/>
                <a:cs typeface="Roboto"/>
                <a:sym typeface="Roboto"/>
              </a:rPr>
              <a:t> In sustainable event planning, local councils, community groups and small businesses are often consulted and directly involved in </a:t>
            </a:r>
            <a:r>
              <a:rPr b="1" i="0" lang="en-US" sz="1900" u="none" cap="none" strike="noStrike">
                <a:solidFill>
                  <a:srgbClr val="000000"/>
                </a:solidFill>
                <a:latin typeface="Roboto"/>
                <a:ea typeface="Roboto"/>
                <a:cs typeface="Roboto"/>
                <a:sym typeface="Roboto"/>
              </a:rPr>
              <a:t>shaping event logistics.</a:t>
            </a:r>
            <a:r>
              <a:rPr b="0" i="0" lang="en-US" sz="1900" u="none" cap="none" strike="noStrike">
                <a:solidFill>
                  <a:srgbClr val="000000"/>
                </a:solidFill>
                <a:latin typeface="Roboto"/>
                <a:ea typeface="Roboto"/>
                <a:cs typeface="Roboto"/>
                <a:sym typeface="Roboto"/>
              </a:rPr>
              <a:t> This ensures that activities reflect community priorities and that local voices are heard. For example, the organization of events in Agros Village involved collaboration with the Agros Friends of the Forest Association and local authorities, ensuring that sustainability initiatives (i.e. tree planting, responsible waste management) were fully integrated into the event framework.</a:t>
            </a:r>
            <a:endParaRPr b="0" i="0" sz="1900" u="none" cap="none" strike="noStrike">
              <a:solidFill>
                <a:srgbClr val="000000"/>
              </a:solidFill>
              <a:latin typeface="Arial"/>
              <a:ea typeface="Arial"/>
              <a:cs typeface="Arial"/>
              <a:sym typeface="Arial"/>
            </a:endParaRPr>
          </a:p>
        </p:txBody>
      </p:sp>
      <p:sp>
        <p:nvSpPr>
          <p:cNvPr id="304" name="Google Shape;304;p4"/>
          <p:cNvSpPr txBox="1"/>
          <p:nvPr/>
        </p:nvSpPr>
        <p:spPr>
          <a:xfrm>
            <a:off x="9508890" y="2270575"/>
            <a:ext cx="8335500" cy="6117600"/>
          </a:xfrm>
          <a:prstGeom prst="rect">
            <a:avLst/>
          </a:prstGeom>
          <a:noFill/>
          <a:ln>
            <a:noFill/>
          </a:ln>
        </p:spPr>
        <p:txBody>
          <a:bodyPr anchorCtr="0" anchor="t" bIns="45700" lIns="91425" spcFirstLastPara="1" rIns="91425" wrap="square" tIns="45700">
            <a:spAutoFit/>
          </a:bodyPr>
          <a:lstStyle/>
          <a:p>
            <a:pPr indent="0" lvl="0" marL="0" marR="0" rtl="0" algn="just">
              <a:lnSpc>
                <a:spcPct val="140017"/>
              </a:lnSpc>
              <a:spcBef>
                <a:spcPts val="0"/>
              </a:spcBef>
              <a:spcAft>
                <a:spcPts val="0"/>
              </a:spcAft>
              <a:buClr>
                <a:srgbClr val="000000"/>
              </a:buClr>
              <a:buSzPts val="1800"/>
              <a:buFont typeface="Arial"/>
              <a:buNone/>
            </a:pPr>
            <a:r>
              <a:rPr b="0" i="0" lang="en-US" sz="1900" u="none" cap="none" strike="noStrike">
                <a:solidFill>
                  <a:srgbClr val="000000"/>
                </a:solidFill>
                <a:latin typeface="Roboto"/>
                <a:ea typeface="Roboto"/>
                <a:cs typeface="Roboto"/>
                <a:sym typeface="Roboto"/>
              </a:rPr>
              <a:t>Local communities are involved in </a:t>
            </a:r>
            <a:r>
              <a:rPr b="1" i="0" lang="en-US" sz="1900" u="none" cap="none" strike="noStrike">
                <a:solidFill>
                  <a:srgbClr val="000000"/>
                </a:solidFill>
                <a:latin typeface="Roboto"/>
                <a:ea typeface="Roboto"/>
                <a:cs typeface="Roboto"/>
                <a:sym typeface="Roboto"/>
              </a:rPr>
              <a:t>showcasing their heritage and traditions. </a:t>
            </a:r>
            <a:r>
              <a:rPr b="0" i="0" lang="en-US" sz="1900" u="none" cap="none" strike="noStrike">
                <a:solidFill>
                  <a:srgbClr val="000000"/>
                </a:solidFill>
                <a:latin typeface="Roboto"/>
                <a:ea typeface="Roboto"/>
                <a:cs typeface="Roboto"/>
                <a:sym typeface="Roboto"/>
              </a:rPr>
              <a:t>Sustainable events frequently incorporate </a:t>
            </a:r>
            <a:r>
              <a:rPr b="1" i="0" lang="en-US" sz="1900" u="none" cap="none" strike="noStrike">
                <a:solidFill>
                  <a:srgbClr val="000000"/>
                </a:solidFill>
                <a:latin typeface="Roboto"/>
                <a:ea typeface="Roboto"/>
                <a:cs typeface="Roboto"/>
                <a:sym typeface="Roboto"/>
              </a:rPr>
              <a:t>guided tours to local producers and artisans</a:t>
            </a:r>
            <a:r>
              <a:rPr b="0" i="0" lang="en-US" sz="1900" u="none" cap="none" strike="noStrike">
                <a:solidFill>
                  <a:srgbClr val="000000"/>
                </a:solidFill>
                <a:latin typeface="Roboto"/>
                <a:ea typeface="Roboto"/>
                <a:cs typeface="Roboto"/>
                <a:sym typeface="Roboto"/>
              </a:rPr>
              <a:t>, providing visitors with an immersive cultural experience while generating direct economic benefits for small businesses. Tours to sites allow participants to witness traditional craftsmanship, interact with local producers and develop a deeper appreciation for the region’s heritage. These interactions not only support local businesses but also foster ongoing community engagement, encouraging repeat visits and long-term relationships between visitors and hosts.</a:t>
            </a:r>
            <a:endParaRPr b="0" i="0" sz="19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1800"/>
              <a:buFont typeface="Arial"/>
              <a:buNone/>
            </a:pPr>
            <a:r>
              <a:rPr b="1" i="0" lang="en-US" sz="1900" u="none" cap="none" strike="noStrike">
                <a:solidFill>
                  <a:srgbClr val="000000"/>
                </a:solidFill>
                <a:latin typeface="Roboto"/>
                <a:ea typeface="Roboto"/>
                <a:cs typeface="Roboto"/>
                <a:sym typeface="Roboto"/>
              </a:rPr>
              <a:t>Education </a:t>
            </a:r>
            <a:r>
              <a:rPr b="0" i="0" lang="en-US" sz="1900" u="none" cap="none" strike="noStrike">
                <a:solidFill>
                  <a:srgbClr val="000000"/>
                </a:solidFill>
                <a:latin typeface="Roboto"/>
                <a:ea typeface="Roboto"/>
                <a:cs typeface="Roboto"/>
                <a:sym typeface="Roboto"/>
              </a:rPr>
              <a:t>and </a:t>
            </a:r>
            <a:r>
              <a:rPr b="1" i="0" lang="en-US" sz="1900" u="none" cap="none" strike="noStrike">
                <a:solidFill>
                  <a:srgbClr val="000000"/>
                </a:solidFill>
                <a:latin typeface="Roboto"/>
                <a:ea typeface="Roboto"/>
                <a:cs typeface="Roboto"/>
                <a:sym typeface="Roboto"/>
              </a:rPr>
              <a:t>networking </a:t>
            </a:r>
            <a:r>
              <a:rPr b="0" i="0" lang="en-US" sz="1900" u="none" cap="none" strike="noStrike">
                <a:solidFill>
                  <a:srgbClr val="000000"/>
                </a:solidFill>
                <a:latin typeface="Roboto"/>
                <a:ea typeface="Roboto"/>
                <a:cs typeface="Roboto"/>
                <a:sym typeface="Roboto"/>
              </a:rPr>
              <a:t>also serve as critical tools for strengthening community involvement. Sustainable events create platforms where tourism professionals, local business owners and policymakers can connect, facilitating knowledge-sharing and collaboration. By organizing </a:t>
            </a:r>
            <a:r>
              <a:rPr b="1" i="0" lang="en-US" sz="1900" u="none" cap="none" strike="noStrike">
                <a:solidFill>
                  <a:srgbClr val="000000"/>
                </a:solidFill>
                <a:latin typeface="Roboto"/>
                <a:ea typeface="Roboto"/>
                <a:cs typeface="Roboto"/>
                <a:sym typeface="Roboto"/>
              </a:rPr>
              <a:t>networking sessions, panel discussions and training programs</a:t>
            </a:r>
            <a:r>
              <a:rPr b="0" i="0" lang="en-US" sz="1900" u="none" cap="none" strike="noStrike">
                <a:solidFill>
                  <a:srgbClr val="000000"/>
                </a:solidFill>
                <a:latin typeface="Roboto"/>
                <a:ea typeface="Roboto"/>
                <a:cs typeface="Roboto"/>
                <a:sym typeface="Roboto"/>
              </a:rPr>
              <a:t>, communities gain the necessary resources to further develop their sustainable tourism strategies.</a:t>
            </a:r>
            <a:endParaRPr b="0" i="0" sz="19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9C86"/>
        </a:solidFill>
      </p:bgPr>
    </p:bg>
    <p:spTree>
      <p:nvGrpSpPr>
        <p:cNvPr id="308" name="Shape 308"/>
        <p:cNvGrpSpPr/>
        <p:nvPr/>
      </p:nvGrpSpPr>
      <p:grpSpPr>
        <a:xfrm>
          <a:off x="0" y="0"/>
          <a:ext cx="0" cy="0"/>
          <a:chOff x="0" y="0"/>
          <a:chExt cx="0" cy="0"/>
        </a:xfrm>
      </p:grpSpPr>
      <p:sp>
        <p:nvSpPr>
          <p:cNvPr id="309" name="Google Shape;309;p31"/>
          <p:cNvSpPr/>
          <p:nvPr/>
        </p:nvSpPr>
        <p:spPr>
          <a:xfrm>
            <a:off x="2587378"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31"/>
          <p:cNvSpPr/>
          <p:nvPr/>
        </p:nvSpPr>
        <p:spPr>
          <a:xfrm>
            <a:off x="9144000" y="9112469"/>
            <a:ext cx="2438174" cy="1705628"/>
          </a:xfrm>
          <a:custGeom>
            <a:rect b="b" l="l" r="r" t="t"/>
            <a:pathLst>
              <a:path extrusionOk="0" h="1705628" w="2438174">
                <a:moveTo>
                  <a:pt x="0" y="0"/>
                </a:moveTo>
                <a:lnTo>
                  <a:pt x="2438174" y="0"/>
                </a:lnTo>
                <a:lnTo>
                  <a:pt x="2438174" y="1705627"/>
                </a:lnTo>
                <a:lnTo>
                  <a:pt x="0" y="1705627"/>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31"/>
          <p:cNvSpPr/>
          <p:nvPr/>
        </p:nvSpPr>
        <p:spPr>
          <a:xfrm>
            <a:off x="5524876" y="9372452"/>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31"/>
          <p:cNvSpPr txBox="1"/>
          <p:nvPr/>
        </p:nvSpPr>
        <p:spPr>
          <a:xfrm>
            <a:off x="1028700" y="876300"/>
            <a:ext cx="1623060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Community Involvement</a:t>
            </a:r>
            <a:endParaRPr b="0" i="0" sz="1400" u="none" cap="none" strike="noStrike">
              <a:solidFill>
                <a:srgbClr val="000000"/>
              </a:solidFill>
              <a:latin typeface="Arial"/>
              <a:ea typeface="Arial"/>
              <a:cs typeface="Arial"/>
              <a:sym typeface="Arial"/>
            </a:endParaRPr>
          </a:p>
        </p:txBody>
      </p:sp>
      <p:sp>
        <p:nvSpPr>
          <p:cNvPr id="313" name="Google Shape;313;p31"/>
          <p:cNvSpPr txBox="1"/>
          <p:nvPr/>
        </p:nvSpPr>
        <p:spPr>
          <a:xfrm>
            <a:off x="16163760" y="941705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314" name="Google Shape;314;p31"/>
          <p:cNvSpPr txBox="1"/>
          <p:nvPr/>
        </p:nvSpPr>
        <p:spPr>
          <a:xfrm>
            <a:off x="8032775" y="8292465"/>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
        <p:nvSpPr>
          <p:cNvPr id="315" name="Google Shape;315;p31"/>
          <p:cNvSpPr txBox="1"/>
          <p:nvPr/>
        </p:nvSpPr>
        <p:spPr>
          <a:xfrm>
            <a:off x="459026" y="2430100"/>
            <a:ext cx="8626200" cy="5965200"/>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299"/>
              <a:buFont typeface="Arial"/>
              <a:buNone/>
            </a:pPr>
            <a:r>
              <a:rPr b="1" i="0" lang="en-US" sz="2250" u="sng" cap="none" strike="noStrike">
                <a:solidFill>
                  <a:srgbClr val="000000"/>
                </a:solidFill>
                <a:latin typeface="Roboto"/>
                <a:ea typeface="Roboto"/>
                <a:cs typeface="Roboto"/>
                <a:sym typeface="Roboto"/>
              </a:rPr>
              <a:t>Ownership and Management</a:t>
            </a:r>
            <a:endParaRPr b="0" i="0" sz="225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1800"/>
              <a:buFont typeface="Arial"/>
              <a:buNone/>
            </a:pPr>
            <a:r>
              <a:rPr b="0" i="0" lang="en-US" sz="2000" u="none" cap="none" strike="noStrike">
                <a:solidFill>
                  <a:srgbClr val="000000"/>
                </a:solidFill>
                <a:latin typeface="Roboto"/>
                <a:ea typeface="Roboto"/>
                <a:cs typeface="Roboto"/>
                <a:sym typeface="Roboto"/>
              </a:rPr>
              <a:t>A key challenge in sustainable tourism is ensuring that economic benefits remain within the local community, rather than being extracted by foreign corporations or large commercial entities. Sustainable event planning prioritizes community ownership, co-management and leadership, creating structures that empower locals and minimize financial leakage.</a:t>
            </a:r>
            <a:endParaRPr b="0" i="0" sz="20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1800"/>
              <a:buFont typeface="Arial"/>
              <a:buNone/>
            </a:pPr>
            <a:r>
              <a:rPr b="0" i="0" lang="en-US" sz="2000" u="none" cap="none" strike="noStrike">
                <a:solidFill>
                  <a:srgbClr val="000000"/>
                </a:solidFill>
                <a:latin typeface="Roboto"/>
                <a:ea typeface="Roboto"/>
                <a:cs typeface="Roboto"/>
                <a:sym typeface="Roboto"/>
              </a:rPr>
              <a:t>One example of community-driven ownership is the selection of locally managed venues for hosting sustainable events. The Rodon Hotel in Agros Village serves as a model of community-based tourism infrastructure, as it was built with the specific goal of creating jobs and supporting Agros’ economy. </a:t>
            </a:r>
            <a:r>
              <a:rPr b="1" i="0" lang="en-US" sz="2000" u="none" cap="none" strike="noStrike">
                <a:solidFill>
                  <a:srgbClr val="000000"/>
                </a:solidFill>
                <a:latin typeface="Roboto"/>
                <a:ea typeface="Roboto"/>
                <a:cs typeface="Roboto"/>
                <a:sym typeface="Roboto"/>
              </a:rPr>
              <a:t>By hosting large gatherings, conferences and tourism-related activities, the hotel generates employment opportunities and stimulates surrounding businesses, ensuring that financial gains stay within the community rather than being diverted to international chains.</a:t>
            </a:r>
            <a:endParaRPr b="0" i="0" sz="2000" u="none" cap="none" strike="noStrike">
              <a:solidFill>
                <a:srgbClr val="000000"/>
              </a:solidFill>
              <a:latin typeface="Arial"/>
              <a:ea typeface="Arial"/>
              <a:cs typeface="Arial"/>
              <a:sym typeface="Arial"/>
            </a:endParaRPr>
          </a:p>
        </p:txBody>
      </p:sp>
      <p:sp>
        <p:nvSpPr>
          <p:cNvPr id="316" name="Google Shape;316;p31"/>
          <p:cNvSpPr txBox="1"/>
          <p:nvPr/>
        </p:nvSpPr>
        <p:spPr>
          <a:xfrm>
            <a:off x="9499035" y="2573860"/>
            <a:ext cx="8388300" cy="3848400"/>
          </a:xfrm>
          <a:prstGeom prst="rect">
            <a:avLst/>
          </a:prstGeom>
          <a:noFill/>
          <a:ln>
            <a:noFill/>
          </a:ln>
        </p:spPr>
        <p:txBody>
          <a:bodyPr anchorCtr="0" anchor="t" bIns="45700" lIns="91425" spcFirstLastPara="1" rIns="91425" wrap="square" tIns="45700">
            <a:spAutoFit/>
          </a:bodyPr>
          <a:lstStyle/>
          <a:p>
            <a:pPr indent="0" lvl="0" marL="0" marR="0" rtl="0" algn="just">
              <a:lnSpc>
                <a:spcPct val="140017"/>
              </a:lnSpc>
              <a:spcBef>
                <a:spcPts val="0"/>
              </a:spcBef>
              <a:spcAft>
                <a:spcPts val="0"/>
              </a:spcAft>
              <a:buClr>
                <a:srgbClr val="000000"/>
              </a:buClr>
              <a:buSzPts val="1800"/>
              <a:buFont typeface="Arial"/>
              <a:buNone/>
            </a:pPr>
            <a:r>
              <a:rPr b="1" i="0" lang="en-US" sz="2000" u="none" cap="none" strike="noStrike">
                <a:solidFill>
                  <a:srgbClr val="000000"/>
                </a:solidFill>
                <a:latin typeface="Roboto"/>
                <a:ea typeface="Roboto"/>
                <a:cs typeface="Roboto"/>
                <a:sym typeface="Roboto"/>
              </a:rPr>
              <a:t>Local businesses </a:t>
            </a:r>
            <a:r>
              <a:rPr b="0" i="0" lang="en-US" sz="2000" u="none" cap="none" strike="noStrike">
                <a:solidFill>
                  <a:srgbClr val="000000"/>
                </a:solidFill>
                <a:latin typeface="Roboto"/>
                <a:ea typeface="Roboto"/>
                <a:cs typeface="Roboto"/>
                <a:sym typeface="Roboto"/>
              </a:rPr>
              <a:t>and </a:t>
            </a:r>
            <a:r>
              <a:rPr b="1" i="0" lang="en-US" sz="2000" u="none" cap="none" strike="noStrike">
                <a:solidFill>
                  <a:srgbClr val="000000"/>
                </a:solidFill>
                <a:latin typeface="Roboto"/>
                <a:ea typeface="Roboto"/>
                <a:cs typeface="Roboto"/>
                <a:sym typeface="Roboto"/>
              </a:rPr>
              <a:t>artisans </a:t>
            </a:r>
            <a:r>
              <a:rPr b="0" i="0" lang="en-US" sz="2000" u="none" cap="none" strike="noStrike">
                <a:solidFill>
                  <a:srgbClr val="000000"/>
                </a:solidFill>
                <a:latin typeface="Roboto"/>
                <a:ea typeface="Roboto"/>
                <a:cs typeface="Roboto"/>
                <a:sym typeface="Roboto"/>
              </a:rPr>
              <a:t>also play a </a:t>
            </a:r>
            <a:r>
              <a:rPr b="1" i="0" lang="en-US" sz="2000" u="none" cap="none" strike="noStrike">
                <a:solidFill>
                  <a:srgbClr val="000000"/>
                </a:solidFill>
                <a:latin typeface="Roboto"/>
                <a:ea typeface="Roboto"/>
                <a:cs typeface="Roboto"/>
                <a:sym typeface="Roboto"/>
              </a:rPr>
              <a:t>key role in sustainable tourism management.</a:t>
            </a:r>
            <a:r>
              <a:rPr b="0" i="0" lang="en-US" sz="2000" u="none" cap="none" strike="noStrike">
                <a:solidFill>
                  <a:srgbClr val="000000"/>
                </a:solidFill>
                <a:latin typeface="Roboto"/>
                <a:ea typeface="Roboto"/>
                <a:cs typeface="Roboto"/>
                <a:sym typeface="Roboto"/>
              </a:rPr>
              <a:t> Events that prioritize direct engagement with local producers create new economic opportunities while strengthening the community’s cultural identity. By providing a platform for producers to showcase and sell their goods, events stimulate local trade and encourage visitors to support community-based businesses. Moreover, repeated exposure to authentic local experiences increases the likelihood of long-term engagement, as visitors often return to purchase products or recommend the region to others.</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9C86"/>
        </a:solidFill>
      </p:bgPr>
    </p:bg>
    <p:spTree>
      <p:nvGrpSpPr>
        <p:cNvPr id="320" name="Shape 320"/>
        <p:cNvGrpSpPr/>
        <p:nvPr/>
      </p:nvGrpSpPr>
      <p:grpSpPr>
        <a:xfrm>
          <a:off x="0" y="0"/>
          <a:ext cx="0" cy="0"/>
          <a:chOff x="0" y="0"/>
          <a:chExt cx="0" cy="0"/>
        </a:xfrm>
      </p:grpSpPr>
      <p:sp>
        <p:nvSpPr>
          <p:cNvPr id="321" name="Google Shape;321;p32"/>
          <p:cNvSpPr/>
          <p:nvPr/>
        </p:nvSpPr>
        <p:spPr>
          <a:xfrm>
            <a:off x="2124240"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32"/>
          <p:cNvSpPr/>
          <p:nvPr/>
        </p:nvSpPr>
        <p:spPr>
          <a:xfrm>
            <a:off x="9144000" y="9112469"/>
            <a:ext cx="2438174" cy="1705628"/>
          </a:xfrm>
          <a:custGeom>
            <a:rect b="b" l="l" r="r" t="t"/>
            <a:pathLst>
              <a:path extrusionOk="0" h="1705628" w="2438174">
                <a:moveTo>
                  <a:pt x="0" y="0"/>
                </a:moveTo>
                <a:lnTo>
                  <a:pt x="2438174" y="0"/>
                </a:lnTo>
                <a:lnTo>
                  <a:pt x="2438174" y="1705627"/>
                </a:lnTo>
                <a:lnTo>
                  <a:pt x="0" y="1705627"/>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32"/>
          <p:cNvSpPr/>
          <p:nvPr/>
        </p:nvSpPr>
        <p:spPr>
          <a:xfrm>
            <a:off x="5524876" y="9372452"/>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32"/>
          <p:cNvSpPr txBox="1"/>
          <p:nvPr/>
        </p:nvSpPr>
        <p:spPr>
          <a:xfrm>
            <a:off x="1028700" y="876300"/>
            <a:ext cx="1623060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Community Involvement</a:t>
            </a:r>
            <a:endParaRPr b="0" i="0" sz="1400" u="none" cap="none" strike="noStrike">
              <a:solidFill>
                <a:srgbClr val="000000"/>
              </a:solidFill>
              <a:latin typeface="Arial"/>
              <a:ea typeface="Arial"/>
              <a:cs typeface="Arial"/>
              <a:sym typeface="Arial"/>
            </a:endParaRPr>
          </a:p>
        </p:txBody>
      </p:sp>
      <p:sp>
        <p:nvSpPr>
          <p:cNvPr id="325" name="Google Shape;325;p32"/>
          <p:cNvSpPr txBox="1"/>
          <p:nvPr/>
        </p:nvSpPr>
        <p:spPr>
          <a:xfrm>
            <a:off x="16163760" y="941705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326" name="Google Shape;326;p32"/>
          <p:cNvSpPr txBox="1"/>
          <p:nvPr/>
        </p:nvSpPr>
        <p:spPr>
          <a:xfrm>
            <a:off x="8032775" y="8292465"/>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
        <p:nvSpPr>
          <p:cNvPr id="327" name="Google Shape;327;p32"/>
          <p:cNvSpPr txBox="1"/>
          <p:nvPr/>
        </p:nvSpPr>
        <p:spPr>
          <a:xfrm>
            <a:off x="443673" y="2430094"/>
            <a:ext cx="8902200" cy="3985500"/>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299"/>
              <a:buFont typeface="Arial"/>
              <a:buNone/>
            </a:pPr>
            <a:r>
              <a:rPr b="1" i="0" lang="en-US" sz="2299" u="sng" cap="none" strike="noStrike">
                <a:solidFill>
                  <a:srgbClr val="000000"/>
                </a:solidFill>
                <a:latin typeface="Roboto"/>
                <a:ea typeface="Roboto"/>
                <a:cs typeface="Roboto"/>
                <a:sym typeface="Roboto"/>
              </a:rPr>
              <a:t>Ownership and Management (contin’d)</a:t>
            </a:r>
            <a:endParaRPr b="0" i="0" sz="14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1800"/>
              <a:buFont typeface="Arial"/>
              <a:buNone/>
            </a:pPr>
            <a:r>
              <a:rPr b="0" i="0" lang="en-US" sz="1800" u="none" cap="none" strike="noStrike">
                <a:solidFill>
                  <a:srgbClr val="000000"/>
                </a:solidFill>
                <a:latin typeface="Roboto"/>
                <a:ea typeface="Roboto"/>
                <a:cs typeface="Roboto"/>
                <a:sym typeface="Roboto"/>
              </a:rPr>
              <a:t>To further prevent the drain of benefits out of the community, sustainable event planning focuses on local sourcing and responsible procurement. This includes:</a:t>
            </a:r>
            <a:endParaRPr b="0" i="0" sz="1400" u="none" cap="none" strike="noStrike">
              <a:solidFill>
                <a:srgbClr val="000000"/>
              </a:solidFill>
              <a:latin typeface="Arial"/>
              <a:ea typeface="Arial"/>
              <a:cs typeface="Arial"/>
              <a:sym typeface="Arial"/>
            </a:endParaRPr>
          </a:p>
          <a:p>
            <a:pPr indent="-285750" lvl="0" marL="285750" marR="0" rtl="0" algn="just">
              <a:lnSpc>
                <a:spcPct val="140017"/>
              </a:lnSpc>
              <a:spcBef>
                <a:spcPts val="0"/>
              </a:spcBef>
              <a:spcAft>
                <a:spcPts val="0"/>
              </a:spcAft>
              <a:buClr>
                <a:srgbClr val="000000"/>
              </a:buClr>
              <a:buSzPts val="1800"/>
              <a:buFont typeface="Arial"/>
              <a:buChar char="•"/>
            </a:pPr>
            <a:r>
              <a:rPr b="0" i="0" lang="en-US" sz="1800" u="none" cap="none" strike="noStrike">
                <a:solidFill>
                  <a:srgbClr val="000000"/>
                </a:solidFill>
                <a:latin typeface="Roboto"/>
                <a:ea typeface="Roboto"/>
                <a:cs typeface="Roboto"/>
                <a:sym typeface="Roboto"/>
              </a:rPr>
              <a:t>Using </a:t>
            </a:r>
            <a:r>
              <a:rPr b="1" i="0" lang="en-US" sz="1800" u="none" cap="none" strike="noStrike">
                <a:solidFill>
                  <a:srgbClr val="000000"/>
                </a:solidFill>
                <a:latin typeface="Roboto"/>
                <a:ea typeface="Roboto"/>
                <a:cs typeface="Roboto"/>
                <a:sym typeface="Roboto"/>
              </a:rPr>
              <a:t>locally produced food and beverages</a:t>
            </a:r>
            <a:r>
              <a:rPr b="0" i="0" lang="en-US" sz="1800" u="none" cap="none" strike="noStrike">
                <a:solidFill>
                  <a:srgbClr val="000000"/>
                </a:solidFill>
                <a:latin typeface="Roboto"/>
                <a:ea typeface="Roboto"/>
                <a:cs typeface="Roboto"/>
                <a:sym typeface="Roboto"/>
              </a:rPr>
              <a:t>, reducing dependence on imported goods while supporting regional agriculture.</a:t>
            </a:r>
            <a:endParaRPr b="0" i="0" sz="1400" u="none" cap="none" strike="noStrike">
              <a:solidFill>
                <a:srgbClr val="000000"/>
              </a:solidFill>
              <a:latin typeface="Arial"/>
              <a:ea typeface="Arial"/>
              <a:cs typeface="Arial"/>
              <a:sym typeface="Arial"/>
            </a:endParaRPr>
          </a:p>
          <a:p>
            <a:pPr indent="-285750" lvl="0" marL="285750" marR="0" rtl="0" algn="just">
              <a:lnSpc>
                <a:spcPct val="140017"/>
              </a:lnSpc>
              <a:spcBef>
                <a:spcPts val="0"/>
              </a:spcBef>
              <a:spcAft>
                <a:spcPts val="0"/>
              </a:spcAft>
              <a:buClr>
                <a:srgbClr val="000000"/>
              </a:buClr>
              <a:buSzPts val="1800"/>
              <a:buFont typeface="Arial"/>
              <a:buChar char="•"/>
            </a:pPr>
            <a:r>
              <a:rPr b="1" i="0" lang="en-US" sz="1800" u="none" cap="none" strike="noStrike">
                <a:solidFill>
                  <a:srgbClr val="000000"/>
                </a:solidFill>
                <a:latin typeface="Roboto"/>
                <a:ea typeface="Roboto"/>
                <a:cs typeface="Roboto"/>
                <a:sym typeface="Roboto"/>
              </a:rPr>
              <a:t>Encouraging carpooling </a:t>
            </a:r>
            <a:r>
              <a:rPr b="0" i="0" lang="en-US" sz="1800" u="none" cap="none" strike="noStrike">
                <a:solidFill>
                  <a:srgbClr val="000000"/>
                </a:solidFill>
                <a:latin typeface="Roboto"/>
                <a:ea typeface="Roboto"/>
                <a:cs typeface="Roboto"/>
                <a:sym typeface="Roboto"/>
              </a:rPr>
              <a:t>and sustainable transportation options to </a:t>
            </a:r>
            <a:r>
              <a:rPr b="1" i="0" lang="en-US" sz="1800" u="none" cap="none" strike="noStrike">
                <a:solidFill>
                  <a:srgbClr val="000000"/>
                </a:solidFill>
                <a:latin typeface="Roboto"/>
                <a:ea typeface="Roboto"/>
                <a:cs typeface="Roboto"/>
                <a:sym typeface="Roboto"/>
              </a:rPr>
              <a:t>minimize environmental impact </a:t>
            </a:r>
            <a:r>
              <a:rPr b="0" i="0" lang="en-US" sz="1800" u="none" cap="none" strike="noStrike">
                <a:solidFill>
                  <a:srgbClr val="000000"/>
                </a:solidFill>
                <a:latin typeface="Roboto"/>
                <a:ea typeface="Roboto"/>
                <a:cs typeface="Roboto"/>
                <a:sym typeface="Roboto"/>
              </a:rPr>
              <a:t>and </a:t>
            </a:r>
            <a:r>
              <a:rPr b="1" i="0" lang="en-US" sz="1800" u="none" cap="none" strike="noStrike">
                <a:solidFill>
                  <a:srgbClr val="000000"/>
                </a:solidFill>
                <a:latin typeface="Roboto"/>
                <a:ea typeface="Roboto"/>
                <a:cs typeface="Roboto"/>
                <a:sym typeface="Roboto"/>
              </a:rPr>
              <a:t>travel costs.</a:t>
            </a:r>
            <a:endParaRPr b="0" i="0" sz="1400" u="none" cap="none" strike="noStrike">
              <a:solidFill>
                <a:srgbClr val="000000"/>
              </a:solidFill>
              <a:latin typeface="Arial"/>
              <a:ea typeface="Arial"/>
              <a:cs typeface="Arial"/>
              <a:sym typeface="Arial"/>
            </a:endParaRPr>
          </a:p>
          <a:p>
            <a:pPr indent="-285750" lvl="0" marL="285750" marR="0" rtl="0" algn="just">
              <a:lnSpc>
                <a:spcPct val="140017"/>
              </a:lnSpc>
              <a:spcBef>
                <a:spcPts val="0"/>
              </a:spcBef>
              <a:spcAft>
                <a:spcPts val="0"/>
              </a:spcAft>
              <a:buClr>
                <a:srgbClr val="000000"/>
              </a:buClr>
              <a:buSzPts val="1800"/>
              <a:buFont typeface="Arial"/>
              <a:buChar char="•"/>
            </a:pPr>
            <a:r>
              <a:rPr b="0" i="0" lang="en-US" sz="1800" u="none" cap="none" strike="noStrike">
                <a:solidFill>
                  <a:srgbClr val="000000"/>
                </a:solidFill>
                <a:latin typeface="Roboto"/>
                <a:ea typeface="Roboto"/>
                <a:cs typeface="Roboto"/>
                <a:sym typeface="Roboto"/>
              </a:rPr>
              <a:t>Avoiding </a:t>
            </a:r>
            <a:r>
              <a:rPr b="1" i="0" lang="en-US" sz="1800" u="none" cap="none" strike="noStrike">
                <a:solidFill>
                  <a:srgbClr val="000000"/>
                </a:solidFill>
                <a:latin typeface="Roboto"/>
                <a:ea typeface="Roboto"/>
                <a:cs typeface="Roboto"/>
                <a:sym typeface="Roboto"/>
              </a:rPr>
              <a:t>large-scale external catering services </a:t>
            </a:r>
            <a:r>
              <a:rPr b="0" i="0" lang="en-US" sz="1800" u="none" cap="none" strike="noStrike">
                <a:solidFill>
                  <a:srgbClr val="000000"/>
                </a:solidFill>
                <a:latin typeface="Roboto"/>
                <a:ea typeface="Roboto"/>
                <a:cs typeface="Roboto"/>
                <a:sym typeface="Roboto"/>
              </a:rPr>
              <a:t>in favor of local food vendors and sustainable service providers.</a:t>
            </a:r>
            <a:endParaRPr b="0" i="0" sz="14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1800"/>
              <a:buFont typeface="Arial"/>
              <a:buNone/>
            </a:pPr>
            <a:r>
              <a:t/>
            </a:r>
            <a:endParaRPr b="0" i="0" sz="1800" u="none" cap="none" strike="noStrike">
              <a:solidFill>
                <a:srgbClr val="000000"/>
              </a:solidFill>
              <a:latin typeface="Roboto"/>
              <a:ea typeface="Roboto"/>
              <a:cs typeface="Roboto"/>
              <a:sym typeface="Roboto"/>
            </a:endParaRPr>
          </a:p>
        </p:txBody>
      </p:sp>
      <p:pic>
        <p:nvPicPr>
          <p:cNvPr id="328" name="Google Shape;328;p32"/>
          <p:cNvPicPr preferRelativeResize="0"/>
          <p:nvPr/>
        </p:nvPicPr>
        <p:blipFill rotWithShape="1">
          <a:blip r:embed="rId6">
            <a:alphaModFix/>
          </a:blip>
          <a:srcRect b="0" l="0" r="0" t="0"/>
          <a:stretch/>
        </p:blipFill>
        <p:spPr>
          <a:xfrm>
            <a:off x="1606994" y="6257207"/>
            <a:ext cx="5389851" cy="2985254"/>
          </a:xfrm>
          <a:prstGeom prst="rect">
            <a:avLst/>
          </a:prstGeom>
          <a:noFill/>
          <a:ln>
            <a:noFill/>
          </a:ln>
        </p:spPr>
      </p:pic>
      <p:sp>
        <p:nvSpPr>
          <p:cNvPr id="329" name="Google Shape;329;p32"/>
          <p:cNvSpPr txBox="1"/>
          <p:nvPr/>
        </p:nvSpPr>
        <p:spPr>
          <a:xfrm>
            <a:off x="9535885" y="2464333"/>
            <a:ext cx="8498400" cy="6180300"/>
          </a:xfrm>
          <a:prstGeom prst="rect">
            <a:avLst/>
          </a:prstGeom>
          <a:noFill/>
          <a:ln>
            <a:noFill/>
          </a:ln>
        </p:spPr>
        <p:txBody>
          <a:bodyPr anchorCtr="0" anchor="t" bIns="45700" lIns="91425" spcFirstLastPara="1" rIns="91425" wrap="square" tIns="45700">
            <a:spAutoFit/>
          </a:bodyPr>
          <a:lstStyle/>
          <a:p>
            <a:pPr indent="0" lvl="0" marL="0" marR="0" rtl="0" algn="just">
              <a:lnSpc>
                <a:spcPct val="140017"/>
              </a:lnSpc>
              <a:spcBef>
                <a:spcPts val="0"/>
              </a:spcBef>
              <a:spcAft>
                <a:spcPts val="0"/>
              </a:spcAft>
              <a:buClr>
                <a:srgbClr val="000000"/>
              </a:buClr>
              <a:buSzPts val="1800"/>
              <a:buFont typeface="Arial"/>
              <a:buNone/>
            </a:pPr>
            <a:r>
              <a:rPr b="0" i="0" lang="en-US" sz="1800" u="none" cap="none" strike="noStrike">
                <a:solidFill>
                  <a:srgbClr val="000000"/>
                </a:solidFill>
                <a:latin typeface="Roboto"/>
                <a:ea typeface="Roboto"/>
                <a:cs typeface="Roboto"/>
                <a:sym typeface="Roboto"/>
              </a:rPr>
              <a:t>Another essential component of community-based tourism management is recognition and incentives. To encourage continued participation and leadership in sustainability efforts, </a:t>
            </a:r>
            <a:r>
              <a:rPr b="1" i="0" lang="en-US" sz="1800" u="none" cap="none" strike="noStrike">
                <a:solidFill>
                  <a:srgbClr val="000000"/>
                </a:solidFill>
                <a:latin typeface="Roboto"/>
                <a:ea typeface="Roboto"/>
                <a:cs typeface="Roboto"/>
                <a:sym typeface="Roboto"/>
              </a:rPr>
              <a:t>awards and public acknowledgments </a:t>
            </a:r>
            <a:r>
              <a:rPr b="0" i="0" lang="en-US" sz="1800" u="none" cap="none" strike="noStrike">
                <a:solidFill>
                  <a:srgbClr val="000000"/>
                </a:solidFill>
                <a:latin typeface="Roboto"/>
                <a:ea typeface="Roboto"/>
                <a:cs typeface="Roboto"/>
                <a:sym typeface="Roboto"/>
              </a:rPr>
              <a:t>are given to individuals and businesses that contribute to eco-friendly and socially responsible tourism. For example, the Community Sustainability Award, the Business Tourism Sustainability Award and the CSTI Youth Ambassador Award recognized and celebrated local efforts in promoting sustainability. </a:t>
            </a:r>
            <a:endParaRPr b="0" i="0" sz="14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1800"/>
              <a:buFont typeface="Arial"/>
              <a:buNone/>
            </a:pPr>
            <a:r>
              <a:rPr b="0" i="0" lang="en-US" sz="1800" u="none" cap="none" strike="noStrike">
                <a:solidFill>
                  <a:srgbClr val="000000"/>
                </a:solidFill>
                <a:latin typeface="Roboto"/>
                <a:ea typeface="Roboto"/>
                <a:cs typeface="Roboto"/>
                <a:sym typeface="Roboto"/>
              </a:rPr>
              <a:t>These initiatives helped </a:t>
            </a:r>
            <a:r>
              <a:rPr b="1" i="0" lang="en-US" sz="1800" u="none" cap="none" strike="noStrike">
                <a:solidFill>
                  <a:srgbClr val="000000"/>
                </a:solidFill>
                <a:latin typeface="Roboto"/>
                <a:ea typeface="Roboto"/>
                <a:cs typeface="Roboto"/>
                <a:sym typeface="Roboto"/>
              </a:rPr>
              <a:t>build community pride, reinforce commitment to responsible tourism and inspire future projects.</a:t>
            </a:r>
            <a:endParaRPr b="0" i="0" sz="14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1800"/>
              <a:buFont typeface="Arial"/>
              <a:buNone/>
            </a:pPr>
            <a:r>
              <a:rPr b="0" i="0" lang="en-US" sz="1800" u="none" cap="none" strike="noStrike">
                <a:solidFill>
                  <a:srgbClr val="000000"/>
                </a:solidFill>
                <a:latin typeface="Roboto"/>
                <a:ea typeface="Roboto"/>
                <a:cs typeface="Roboto"/>
                <a:sym typeface="Roboto"/>
              </a:rPr>
              <a:t>By </a:t>
            </a:r>
            <a:r>
              <a:rPr b="1" i="0" lang="en-US" sz="1800" u="none" cap="none" strike="noStrike">
                <a:solidFill>
                  <a:srgbClr val="000000"/>
                </a:solidFill>
                <a:latin typeface="Roboto"/>
                <a:ea typeface="Roboto"/>
                <a:cs typeface="Roboto"/>
                <a:sym typeface="Roboto"/>
              </a:rPr>
              <a:t>integrating local voices </a:t>
            </a:r>
            <a:r>
              <a:rPr b="0" i="0" lang="en-US" sz="1800" u="none" cap="none" strike="noStrike">
                <a:solidFill>
                  <a:srgbClr val="000000"/>
                </a:solidFill>
                <a:latin typeface="Roboto"/>
                <a:ea typeface="Roboto"/>
                <a:cs typeface="Roboto"/>
                <a:sym typeface="Roboto"/>
              </a:rPr>
              <a:t>into every stage of tourism planning and ensuring that financial and social benefits remain within the community, sustainable tourism creates a balanced, inclusive and self-sustaining model. Rather than treating locals as passive participants, successful sustainability initiatives empower them as </a:t>
            </a:r>
            <a:r>
              <a:rPr b="1" i="0" lang="en-US" sz="1800" u="none" cap="none" strike="noStrike">
                <a:solidFill>
                  <a:srgbClr val="000000"/>
                </a:solidFill>
                <a:latin typeface="Roboto"/>
                <a:ea typeface="Roboto"/>
                <a:cs typeface="Roboto"/>
                <a:sym typeface="Roboto"/>
              </a:rPr>
              <a:t>decision-makers, stakeholders and leaders, ensuring that tourism remains a force for economic stability, cultural preservation and environmental protection.</a:t>
            </a:r>
            <a:endParaRPr b="0" i="0" sz="14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6FE"/>
        </a:solidFill>
      </p:bgPr>
    </p:bg>
    <p:spTree>
      <p:nvGrpSpPr>
        <p:cNvPr id="333" name="Shape 333"/>
        <p:cNvGrpSpPr/>
        <p:nvPr/>
      </p:nvGrpSpPr>
      <p:grpSpPr>
        <a:xfrm>
          <a:off x="0" y="0"/>
          <a:ext cx="0" cy="0"/>
          <a:chOff x="0" y="0"/>
          <a:chExt cx="0" cy="0"/>
        </a:xfrm>
      </p:grpSpPr>
      <p:sp>
        <p:nvSpPr>
          <p:cNvPr id="334" name="Google Shape;334;p33"/>
          <p:cNvSpPr/>
          <p:nvPr/>
        </p:nvSpPr>
        <p:spPr>
          <a:xfrm>
            <a:off x="1424293"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33"/>
          <p:cNvSpPr txBox="1"/>
          <p:nvPr/>
        </p:nvSpPr>
        <p:spPr>
          <a:xfrm>
            <a:off x="16163760" y="931033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336" name="Google Shape;336;p33"/>
          <p:cNvSpPr txBox="1"/>
          <p:nvPr/>
        </p:nvSpPr>
        <p:spPr>
          <a:xfrm>
            <a:off x="1149503" y="3162486"/>
            <a:ext cx="16230600" cy="5943935"/>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299"/>
              <a:buFont typeface="Arial"/>
              <a:buNone/>
            </a:pPr>
            <a:r>
              <a:rPr b="1" i="0" lang="en-US" sz="2299" u="sng" cap="none" strike="noStrike">
                <a:solidFill>
                  <a:srgbClr val="000000"/>
                </a:solidFill>
                <a:latin typeface="Roboto"/>
                <a:ea typeface="Roboto"/>
                <a:cs typeface="Roboto"/>
                <a:sym typeface="Roboto"/>
              </a:rPr>
              <a:t>Evaluation Metrics</a:t>
            </a:r>
            <a:endParaRPr b="1" i="0" sz="2299" u="sng"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299"/>
              <a:buFont typeface="Arial"/>
              <a:buNone/>
            </a:pPr>
            <a:r>
              <a:rPr b="0" i="0" lang="en-US" sz="2299" u="none" cap="none" strike="noStrike">
                <a:solidFill>
                  <a:srgbClr val="000000"/>
                </a:solidFill>
                <a:latin typeface="Roboto"/>
                <a:ea typeface="Roboto"/>
                <a:cs typeface="Roboto"/>
                <a:sym typeface="Roboto"/>
              </a:rPr>
              <a:t>To measure the success of the event, key performance indicators (KPIs) were tracked, including:</a:t>
            </a:r>
            <a:endParaRPr b="0" i="0" sz="1400" u="none" cap="none" strike="noStrike">
              <a:solidFill>
                <a:srgbClr val="000000"/>
              </a:solidFill>
              <a:latin typeface="Arial"/>
              <a:ea typeface="Arial"/>
              <a:cs typeface="Arial"/>
              <a:sym typeface="Arial"/>
            </a:endParaRPr>
          </a:p>
          <a:p>
            <a:pPr indent="-342900" lvl="0" marL="342900" marR="0" rtl="0" algn="just">
              <a:lnSpc>
                <a:spcPct val="140017"/>
              </a:lnSpc>
              <a:spcBef>
                <a:spcPts val="0"/>
              </a:spcBef>
              <a:spcAft>
                <a:spcPts val="0"/>
              </a:spcAft>
              <a:buClr>
                <a:srgbClr val="000000"/>
              </a:buClr>
              <a:buSzPts val="2299"/>
              <a:buFont typeface="Noto Sans Symbols"/>
              <a:buChar char="❑"/>
            </a:pPr>
            <a:r>
              <a:rPr b="1" i="0" lang="en-US" sz="2299" u="sng" cap="none" strike="noStrike">
                <a:solidFill>
                  <a:srgbClr val="000000"/>
                </a:solidFill>
                <a:latin typeface="Roboto"/>
                <a:ea typeface="Roboto"/>
                <a:cs typeface="Roboto"/>
                <a:sym typeface="Roboto"/>
              </a:rPr>
              <a:t>Attendance &amp; Engagement</a:t>
            </a:r>
            <a:r>
              <a:rPr b="0" i="0" lang="en-US" sz="2299" u="none" cap="none" strike="noStrike">
                <a:solidFill>
                  <a:srgbClr val="000000"/>
                </a:solidFill>
                <a:latin typeface="Roboto"/>
                <a:ea typeface="Roboto"/>
                <a:cs typeface="Roboto"/>
                <a:sym typeface="Roboto"/>
              </a:rPr>
              <a:t>: The event hosted 150-200 participants, including local producers, tourism stakeholders, policymakers, and sustainability advocates.</a:t>
            </a:r>
            <a:endParaRPr b="0" i="0" sz="1400" u="none" cap="none" strike="noStrike">
              <a:solidFill>
                <a:srgbClr val="000000"/>
              </a:solidFill>
              <a:latin typeface="Arial"/>
              <a:ea typeface="Arial"/>
              <a:cs typeface="Arial"/>
              <a:sym typeface="Arial"/>
            </a:endParaRPr>
          </a:p>
          <a:p>
            <a:pPr indent="-342900" lvl="0" marL="342900" marR="0" rtl="0" algn="just">
              <a:lnSpc>
                <a:spcPct val="140017"/>
              </a:lnSpc>
              <a:spcBef>
                <a:spcPts val="0"/>
              </a:spcBef>
              <a:spcAft>
                <a:spcPts val="0"/>
              </a:spcAft>
              <a:buClr>
                <a:srgbClr val="000000"/>
              </a:buClr>
              <a:buSzPts val="2299"/>
              <a:buFont typeface="Noto Sans Symbols"/>
              <a:buChar char="❑"/>
            </a:pPr>
            <a:r>
              <a:rPr b="1" i="0" lang="en-US" sz="2299" u="sng" cap="none" strike="noStrike">
                <a:solidFill>
                  <a:srgbClr val="000000"/>
                </a:solidFill>
                <a:latin typeface="Roboto"/>
                <a:ea typeface="Roboto"/>
                <a:cs typeface="Roboto"/>
                <a:sym typeface="Roboto"/>
              </a:rPr>
              <a:t>Economic Impact</a:t>
            </a:r>
            <a:r>
              <a:rPr b="0" i="0" lang="en-US" sz="2299" u="none" cap="none" strike="noStrike">
                <a:solidFill>
                  <a:srgbClr val="000000"/>
                </a:solidFill>
                <a:latin typeface="Roboto"/>
                <a:ea typeface="Roboto"/>
                <a:cs typeface="Roboto"/>
                <a:sym typeface="Roboto"/>
              </a:rPr>
              <a:t>: The level of business networking, new partnerships, and local product sales were assessed to determine the event’s contribution to the rural economy.</a:t>
            </a:r>
            <a:endParaRPr b="0" i="0" sz="1400" u="none" cap="none" strike="noStrike">
              <a:solidFill>
                <a:srgbClr val="000000"/>
              </a:solidFill>
              <a:latin typeface="Arial"/>
              <a:ea typeface="Arial"/>
              <a:cs typeface="Arial"/>
              <a:sym typeface="Arial"/>
            </a:endParaRPr>
          </a:p>
          <a:p>
            <a:pPr indent="-342900" lvl="0" marL="342900" marR="0" rtl="0" algn="just">
              <a:lnSpc>
                <a:spcPct val="140017"/>
              </a:lnSpc>
              <a:spcBef>
                <a:spcPts val="0"/>
              </a:spcBef>
              <a:spcAft>
                <a:spcPts val="0"/>
              </a:spcAft>
              <a:buClr>
                <a:srgbClr val="000000"/>
              </a:buClr>
              <a:buSzPts val="2299"/>
              <a:buFont typeface="Noto Sans Symbols"/>
              <a:buChar char="❑"/>
            </a:pPr>
            <a:r>
              <a:rPr b="1" i="0" lang="en-US" sz="2299" u="sng" cap="none" strike="noStrike">
                <a:solidFill>
                  <a:srgbClr val="000000"/>
                </a:solidFill>
                <a:latin typeface="Roboto"/>
                <a:ea typeface="Roboto"/>
                <a:cs typeface="Roboto"/>
                <a:sym typeface="Roboto"/>
              </a:rPr>
              <a:t>Environmental Impact</a:t>
            </a:r>
            <a:r>
              <a:rPr b="0" i="0" lang="en-US" sz="2299" u="none" cap="none" strike="noStrike">
                <a:solidFill>
                  <a:srgbClr val="000000"/>
                </a:solidFill>
                <a:latin typeface="Roboto"/>
                <a:ea typeface="Roboto"/>
                <a:cs typeface="Roboto"/>
                <a:sym typeface="Roboto"/>
              </a:rPr>
              <a:t>: The use of eco-friendly materials, waste reduction strategies, and the tree-planting initiative were tracked to ensure alignment with sustainable event principles.</a:t>
            </a:r>
            <a:endParaRPr b="0" i="0" sz="1400" u="none" cap="none" strike="noStrike">
              <a:solidFill>
                <a:srgbClr val="000000"/>
              </a:solidFill>
              <a:latin typeface="Arial"/>
              <a:ea typeface="Arial"/>
              <a:cs typeface="Arial"/>
              <a:sym typeface="Arial"/>
            </a:endParaRPr>
          </a:p>
          <a:p>
            <a:pPr indent="-342900" lvl="0" marL="342900" marR="0" rtl="0" algn="just">
              <a:lnSpc>
                <a:spcPct val="140017"/>
              </a:lnSpc>
              <a:spcBef>
                <a:spcPts val="0"/>
              </a:spcBef>
              <a:spcAft>
                <a:spcPts val="0"/>
              </a:spcAft>
              <a:buClr>
                <a:srgbClr val="000000"/>
              </a:buClr>
              <a:buSzPts val="2299"/>
              <a:buFont typeface="Noto Sans Symbols"/>
              <a:buChar char="❑"/>
            </a:pPr>
            <a:r>
              <a:rPr b="1" i="0" lang="en-US" sz="2299" u="sng" cap="none" strike="noStrike">
                <a:solidFill>
                  <a:srgbClr val="000000"/>
                </a:solidFill>
                <a:latin typeface="Roboto"/>
                <a:ea typeface="Roboto"/>
                <a:cs typeface="Roboto"/>
                <a:sym typeface="Roboto"/>
              </a:rPr>
              <a:t>Knowledge Transfer &amp; Awareness</a:t>
            </a:r>
            <a:r>
              <a:rPr b="0" i="0" lang="en-US" sz="2299" u="none" cap="none" strike="noStrike">
                <a:solidFill>
                  <a:srgbClr val="000000"/>
                </a:solidFill>
                <a:latin typeface="Roboto"/>
                <a:ea typeface="Roboto"/>
                <a:cs typeface="Roboto"/>
                <a:sym typeface="Roboto"/>
              </a:rPr>
              <a:t>: The effectiveness of panel discussions, sustainability workshops and networking sessions was measured through post-event feedback forms and stakeholder surveys.</a:t>
            </a:r>
            <a:endParaRPr b="0" i="0" sz="14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2299"/>
              <a:buFont typeface="Arial"/>
              <a:buNone/>
            </a:pPr>
            <a:r>
              <a:t/>
            </a:r>
            <a:endParaRPr b="0" i="0" sz="2299"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299"/>
              <a:buFont typeface="Arial"/>
              <a:buNone/>
            </a:pPr>
            <a:r>
              <a:t/>
            </a:r>
            <a:endParaRPr b="0" i="0" sz="2299" u="none" cap="none" strike="noStrike">
              <a:solidFill>
                <a:srgbClr val="000000"/>
              </a:solidFill>
              <a:latin typeface="Roboto"/>
              <a:ea typeface="Roboto"/>
              <a:cs typeface="Roboto"/>
              <a:sym typeface="Roboto"/>
            </a:endParaRPr>
          </a:p>
        </p:txBody>
      </p:sp>
      <p:sp>
        <p:nvSpPr>
          <p:cNvPr id="337" name="Google Shape;337;p33"/>
          <p:cNvSpPr txBox="1"/>
          <p:nvPr/>
        </p:nvSpPr>
        <p:spPr>
          <a:xfrm>
            <a:off x="1030287" y="514244"/>
            <a:ext cx="1583342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Monitoring, Evaluation and Financing</a:t>
            </a:r>
            <a:endParaRPr b="0" i="0" sz="7200" u="none" cap="none" strike="noStrike">
              <a:solidFill>
                <a:srgbClr val="000000"/>
              </a:solidFill>
              <a:latin typeface="Arial"/>
              <a:ea typeface="Arial"/>
              <a:cs typeface="Arial"/>
              <a:sym typeface="Arial"/>
            </a:endParaRPr>
          </a:p>
        </p:txBody>
      </p:sp>
      <p:sp>
        <p:nvSpPr>
          <p:cNvPr id="338" name="Google Shape;338;p33"/>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33"/>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33"/>
          <p:cNvSpPr txBox="1"/>
          <p:nvPr/>
        </p:nvSpPr>
        <p:spPr>
          <a:xfrm>
            <a:off x="8032775" y="8292465"/>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6FE"/>
        </a:solidFill>
      </p:bgPr>
    </p:bg>
    <p:spTree>
      <p:nvGrpSpPr>
        <p:cNvPr id="344" name="Shape 344"/>
        <p:cNvGrpSpPr/>
        <p:nvPr/>
      </p:nvGrpSpPr>
      <p:grpSpPr>
        <a:xfrm>
          <a:off x="0" y="0"/>
          <a:ext cx="0" cy="0"/>
          <a:chOff x="0" y="0"/>
          <a:chExt cx="0" cy="0"/>
        </a:xfrm>
      </p:grpSpPr>
      <p:sp>
        <p:nvSpPr>
          <p:cNvPr id="345" name="Google Shape;345;p34"/>
          <p:cNvSpPr/>
          <p:nvPr/>
        </p:nvSpPr>
        <p:spPr>
          <a:xfrm>
            <a:off x="1424293"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34"/>
          <p:cNvSpPr txBox="1"/>
          <p:nvPr/>
        </p:nvSpPr>
        <p:spPr>
          <a:xfrm>
            <a:off x="16163760" y="931033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347" name="Google Shape;347;p34"/>
          <p:cNvSpPr txBox="1"/>
          <p:nvPr/>
        </p:nvSpPr>
        <p:spPr>
          <a:xfrm>
            <a:off x="1149503" y="3162486"/>
            <a:ext cx="16230600" cy="3326700"/>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299"/>
              <a:buFont typeface="Arial"/>
              <a:buNone/>
            </a:pPr>
            <a:r>
              <a:rPr b="1" i="0" lang="en-US" sz="2299" u="sng" cap="none" strike="noStrike">
                <a:solidFill>
                  <a:srgbClr val="000000"/>
                </a:solidFill>
                <a:latin typeface="Roboto"/>
                <a:ea typeface="Roboto"/>
                <a:cs typeface="Roboto"/>
                <a:sym typeface="Roboto"/>
              </a:rPr>
              <a:t>Feedback Mechanisms</a:t>
            </a:r>
            <a:endParaRPr b="0" i="0" sz="14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2299"/>
              <a:buFont typeface="Arial"/>
              <a:buNone/>
            </a:pPr>
            <a:r>
              <a:rPr b="0" i="0" lang="en-US" sz="2299" u="none" cap="none" strike="noStrike">
                <a:solidFill>
                  <a:srgbClr val="000000"/>
                </a:solidFill>
                <a:latin typeface="Roboto"/>
                <a:ea typeface="Roboto"/>
                <a:cs typeface="Roboto"/>
                <a:sym typeface="Roboto"/>
              </a:rPr>
              <a:t>CSTI collected qualitative and quantitative feedback from attendees to improve future AGMs:</a:t>
            </a:r>
            <a:endParaRPr b="0" i="0" sz="1400" u="none" cap="none" strike="noStrike">
              <a:solidFill>
                <a:srgbClr val="000000"/>
              </a:solidFill>
              <a:latin typeface="Arial"/>
              <a:ea typeface="Arial"/>
              <a:cs typeface="Arial"/>
              <a:sym typeface="Arial"/>
            </a:endParaRPr>
          </a:p>
          <a:p>
            <a:pPr indent="-342900" lvl="0" marL="342900" marR="0" rtl="0" algn="just">
              <a:lnSpc>
                <a:spcPct val="140017"/>
              </a:lnSpc>
              <a:spcBef>
                <a:spcPts val="0"/>
              </a:spcBef>
              <a:spcAft>
                <a:spcPts val="0"/>
              </a:spcAft>
              <a:buClr>
                <a:srgbClr val="000000"/>
              </a:buClr>
              <a:buSzPts val="2299"/>
              <a:buFont typeface="Noto Sans Symbols"/>
              <a:buChar char="❑"/>
            </a:pPr>
            <a:r>
              <a:rPr b="1" i="0" lang="en-US" sz="2299" u="sng" cap="none" strike="noStrike">
                <a:solidFill>
                  <a:srgbClr val="000000"/>
                </a:solidFill>
                <a:latin typeface="Roboto"/>
                <a:ea typeface="Roboto"/>
                <a:cs typeface="Roboto"/>
                <a:sym typeface="Roboto"/>
              </a:rPr>
              <a:t>Post-Event Surveys:</a:t>
            </a:r>
            <a:r>
              <a:rPr b="0" i="0" lang="en-US" sz="2299" u="none" cap="none" strike="noStrike">
                <a:solidFill>
                  <a:srgbClr val="000000"/>
                </a:solidFill>
                <a:latin typeface="Roboto"/>
                <a:ea typeface="Roboto"/>
                <a:cs typeface="Roboto"/>
                <a:sym typeface="Roboto"/>
              </a:rPr>
              <a:t> Participants provided insights on session quality, networking opportunities and logistical aspects.</a:t>
            </a:r>
            <a:endParaRPr b="0" i="0" sz="1400" u="none" cap="none" strike="noStrike">
              <a:solidFill>
                <a:srgbClr val="000000"/>
              </a:solidFill>
              <a:latin typeface="Arial"/>
              <a:ea typeface="Arial"/>
              <a:cs typeface="Arial"/>
              <a:sym typeface="Arial"/>
            </a:endParaRPr>
          </a:p>
          <a:p>
            <a:pPr indent="-342900" lvl="0" marL="342900" marR="0" rtl="0" algn="just">
              <a:lnSpc>
                <a:spcPct val="140017"/>
              </a:lnSpc>
              <a:spcBef>
                <a:spcPts val="0"/>
              </a:spcBef>
              <a:spcAft>
                <a:spcPts val="0"/>
              </a:spcAft>
              <a:buClr>
                <a:srgbClr val="000000"/>
              </a:buClr>
              <a:buSzPts val="2299"/>
              <a:buFont typeface="Noto Sans Symbols"/>
              <a:buChar char="❑"/>
            </a:pPr>
            <a:r>
              <a:rPr b="1" i="0" lang="en-US" sz="2299" u="sng" cap="none" strike="noStrike">
                <a:solidFill>
                  <a:srgbClr val="000000"/>
                </a:solidFill>
                <a:latin typeface="Roboto"/>
                <a:ea typeface="Roboto"/>
                <a:cs typeface="Roboto"/>
                <a:sym typeface="Roboto"/>
              </a:rPr>
              <a:t>Stakeholder Meetings</a:t>
            </a:r>
            <a:r>
              <a:rPr b="0" i="0" lang="en-US" sz="2299" u="none" cap="none" strike="noStrike">
                <a:solidFill>
                  <a:srgbClr val="000000"/>
                </a:solidFill>
                <a:latin typeface="Roboto"/>
                <a:ea typeface="Roboto"/>
                <a:cs typeface="Roboto"/>
                <a:sym typeface="Roboto"/>
              </a:rPr>
              <a:t>: Follow-up discussions with local producers, tourism authorities, and policymakers helped identify key takeaways and areas for improvement.</a:t>
            </a:r>
            <a:endParaRPr b="0" i="0" sz="1400" u="none" cap="none" strike="noStrike">
              <a:solidFill>
                <a:srgbClr val="000000"/>
              </a:solidFill>
              <a:latin typeface="Arial"/>
              <a:ea typeface="Arial"/>
              <a:cs typeface="Arial"/>
              <a:sym typeface="Arial"/>
            </a:endParaRPr>
          </a:p>
          <a:p>
            <a:pPr indent="-342900" lvl="0" marL="342900" marR="0" rtl="0" algn="just">
              <a:lnSpc>
                <a:spcPct val="140017"/>
              </a:lnSpc>
              <a:spcBef>
                <a:spcPts val="0"/>
              </a:spcBef>
              <a:spcAft>
                <a:spcPts val="0"/>
              </a:spcAft>
              <a:buClr>
                <a:srgbClr val="000000"/>
              </a:buClr>
              <a:buSzPts val="2299"/>
              <a:buFont typeface="Noto Sans Symbols"/>
              <a:buChar char="❑"/>
            </a:pPr>
            <a:r>
              <a:rPr b="1" i="0" lang="en-US" sz="2299" u="sng" cap="none" strike="noStrike">
                <a:solidFill>
                  <a:srgbClr val="000000"/>
                </a:solidFill>
                <a:latin typeface="Roboto"/>
                <a:ea typeface="Roboto"/>
                <a:cs typeface="Roboto"/>
                <a:sym typeface="Roboto"/>
              </a:rPr>
              <a:t>Social Media &amp; Online Engagement</a:t>
            </a:r>
            <a:r>
              <a:rPr b="0" i="0" lang="en-US" sz="2299" u="none" cap="none" strike="noStrike">
                <a:solidFill>
                  <a:srgbClr val="000000"/>
                </a:solidFill>
                <a:latin typeface="Roboto"/>
                <a:ea typeface="Roboto"/>
                <a:cs typeface="Roboto"/>
                <a:sym typeface="Roboto"/>
              </a:rPr>
              <a:t>: Reactions, comments and discussions from the event’s digital outreach provided additional insights into participant experiences and public perception.</a:t>
            </a:r>
            <a:endParaRPr b="0" i="0" sz="2299" u="none" cap="none" strike="noStrike">
              <a:solidFill>
                <a:srgbClr val="000000"/>
              </a:solidFill>
              <a:latin typeface="Roboto"/>
              <a:ea typeface="Roboto"/>
              <a:cs typeface="Roboto"/>
              <a:sym typeface="Roboto"/>
            </a:endParaRPr>
          </a:p>
        </p:txBody>
      </p:sp>
      <p:sp>
        <p:nvSpPr>
          <p:cNvPr id="348" name="Google Shape;348;p34"/>
          <p:cNvSpPr txBox="1"/>
          <p:nvPr/>
        </p:nvSpPr>
        <p:spPr>
          <a:xfrm>
            <a:off x="1030287" y="514244"/>
            <a:ext cx="1583342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Monitoring, Evaluation and Financing</a:t>
            </a:r>
            <a:endParaRPr b="0" i="0" sz="7200" u="none" cap="none" strike="noStrike">
              <a:solidFill>
                <a:srgbClr val="000000"/>
              </a:solidFill>
              <a:latin typeface="Arial"/>
              <a:ea typeface="Arial"/>
              <a:cs typeface="Arial"/>
              <a:sym typeface="Arial"/>
            </a:endParaRPr>
          </a:p>
        </p:txBody>
      </p:sp>
      <p:sp>
        <p:nvSpPr>
          <p:cNvPr id="349" name="Google Shape;349;p34"/>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34"/>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34"/>
          <p:cNvSpPr txBox="1"/>
          <p:nvPr/>
        </p:nvSpPr>
        <p:spPr>
          <a:xfrm>
            <a:off x="8032775" y="8292465"/>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6FE"/>
        </a:solidFill>
      </p:bgPr>
    </p:bg>
    <p:spTree>
      <p:nvGrpSpPr>
        <p:cNvPr id="96" name="Shape 96"/>
        <p:cNvGrpSpPr/>
        <p:nvPr/>
      </p:nvGrpSpPr>
      <p:grpSpPr>
        <a:xfrm>
          <a:off x="0" y="0"/>
          <a:ext cx="0" cy="0"/>
          <a:chOff x="0" y="0"/>
          <a:chExt cx="0" cy="0"/>
        </a:xfrm>
      </p:grpSpPr>
      <p:sp>
        <p:nvSpPr>
          <p:cNvPr id="97" name="Google Shape;97;p3"/>
          <p:cNvSpPr/>
          <p:nvPr/>
        </p:nvSpPr>
        <p:spPr>
          <a:xfrm>
            <a:off x="9239800" y="2459800"/>
            <a:ext cx="8604600" cy="5754300"/>
          </a:xfrm>
          <a:prstGeom prst="roundRect">
            <a:avLst>
              <a:gd fmla="val 16667" name="adj"/>
            </a:avLst>
          </a:prstGeom>
          <a:noFill/>
          <a:ln cap="flat" cmpd="sng" w="38100">
            <a:solidFill>
              <a:srgbClr val="6550A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8" name="Google Shape;98;p3"/>
          <p:cNvSpPr/>
          <p:nvPr/>
        </p:nvSpPr>
        <p:spPr>
          <a:xfrm>
            <a:off x="486375" y="2431250"/>
            <a:ext cx="8357700" cy="5861100"/>
          </a:xfrm>
          <a:prstGeom prst="roundRect">
            <a:avLst>
              <a:gd fmla="val 16667" name="adj"/>
            </a:avLst>
          </a:prstGeom>
          <a:noFill/>
          <a:ln cap="flat" cmpd="sng" w="38100">
            <a:solidFill>
              <a:srgbClr val="00507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9" name="Google Shape;99;p3"/>
          <p:cNvSpPr/>
          <p:nvPr/>
        </p:nvSpPr>
        <p:spPr>
          <a:xfrm>
            <a:off x="1424293"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3"/>
          <p:cNvSpPr txBox="1"/>
          <p:nvPr/>
        </p:nvSpPr>
        <p:spPr>
          <a:xfrm>
            <a:off x="16163760" y="931033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101" name="Google Shape;101;p3"/>
          <p:cNvSpPr txBox="1"/>
          <p:nvPr/>
        </p:nvSpPr>
        <p:spPr>
          <a:xfrm>
            <a:off x="1028700" y="2502571"/>
            <a:ext cx="7594500" cy="5754300"/>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000"/>
              <a:buFont typeface="Arial"/>
              <a:buNone/>
            </a:pPr>
            <a:r>
              <a:rPr b="0" i="0" lang="en-US" sz="2100" u="none" cap="none" strike="noStrike">
                <a:solidFill>
                  <a:srgbClr val="000000"/>
                </a:solidFill>
                <a:latin typeface="Roboto"/>
                <a:ea typeface="Roboto"/>
                <a:cs typeface="Roboto"/>
                <a:sym typeface="Roboto"/>
              </a:rPr>
              <a:t>The </a:t>
            </a:r>
            <a:r>
              <a:rPr b="1" i="0" lang="en-US" sz="2100" u="sng" cap="none" strike="noStrike">
                <a:solidFill>
                  <a:srgbClr val="000000"/>
                </a:solidFill>
                <a:latin typeface="Roboto"/>
                <a:ea typeface="Roboto"/>
                <a:cs typeface="Roboto"/>
                <a:sym typeface="Roboto"/>
              </a:rPr>
              <a:t>primary goals</a:t>
            </a:r>
            <a:r>
              <a:rPr b="0" i="0" lang="en-US" sz="2100" u="none" cap="none" strike="noStrike">
                <a:solidFill>
                  <a:srgbClr val="000000"/>
                </a:solidFill>
                <a:latin typeface="Roboto"/>
                <a:ea typeface="Roboto"/>
                <a:cs typeface="Roboto"/>
                <a:sym typeface="Roboto"/>
              </a:rPr>
              <a:t> of this event were to:</a:t>
            </a:r>
            <a:endParaRPr b="0" i="0" sz="2100" u="none" cap="none" strike="noStrike">
              <a:solidFill>
                <a:srgbClr val="000000"/>
              </a:solidFill>
              <a:latin typeface="Arial"/>
              <a:ea typeface="Arial"/>
              <a:cs typeface="Arial"/>
              <a:sym typeface="Arial"/>
            </a:endParaRPr>
          </a:p>
          <a:p>
            <a:pPr indent="-349250" lvl="0" marL="342900" marR="0" rtl="0" algn="just">
              <a:lnSpc>
                <a:spcPct val="140017"/>
              </a:lnSpc>
              <a:spcBef>
                <a:spcPts val="0"/>
              </a:spcBef>
              <a:spcAft>
                <a:spcPts val="0"/>
              </a:spcAft>
              <a:buClr>
                <a:srgbClr val="00507A"/>
              </a:buClr>
              <a:buSzPts val="2100"/>
              <a:buFont typeface="Arial"/>
              <a:buChar char="•"/>
            </a:pPr>
            <a:r>
              <a:rPr b="0" i="0" lang="en-US" sz="2100" u="none" cap="none" strike="noStrike">
                <a:solidFill>
                  <a:srgbClr val="000000"/>
                </a:solidFill>
                <a:latin typeface="Roboto"/>
                <a:ea typeface="Roboto"/>
                <a:cs typeface="Roboto"/>
                <a:sym typeface="Roboto"/>
              </a:rPr>
              <a:t>Promote sustainable tourism and cultural heritage by highlighting Agros' local traditions, products and environmentally friendly practices.</a:t>
            </a:r>
            <a:endParaRPr b="0" i="0" sz="2100" u="none" cap="none" strike="noStrike">
              <a:solidFill>
                <a:srgbClr val="000000"/>
              </a:solidFill>
              <a:latin typeface="Arial"/>
              <a:ea typeface="Arial"/>
              <a:cs typeface="Arial"/>
              <a:sym typeface="Arial"/>
            </a:endParaRPr>
          </a:p>
          <a:p>
            <a:pPr indent="-349250" lvl="0" marL="342900" marR="0" rtl="0" algn="just">
              <a:lnSpc>
                <a:spcPct val="140017"/>
              </a:lnSpc>
              <a:spcBef>
                <a:spcPts val="0"/>
              </a:spcBef>
              <a:spcAft>
                <a:spcPts val="0"/>
              </a:spcAft>
              <a:buClr>
                <a:srgbClr val="00507A"/>
              </a:buClr>
              <a:buSzPts val="2100"/>
              <a:buFont typeface="Arial"/>
              <a:buChar char="•"/>
            </a:pPr>
            <a:r>
              <a:rPr b="0" i="0" lang="en-US" sz="2100" u="none" cap="none" strike="noStrike">
                <a:solidFill>
                  <a:srgbClr val="000000"/>
                </a:solidFill>
                <a:latin typeface="Roboto"/>
                <a:ea typeface="Roboto"/>
                <a:cs typeface="Roboto"/>
                <a:sym typeface="Roboto"/>
              </a:rPr>
              <a:t>Support local producers and businesses by creating opportunities for networking and collaboration between farmers, artisans, tourism stakeholders and policymakers.</a:t>
            </a:r>
            <a:endParaRPr b="0" i="0" sz="2100" u="none" cap="none" strike="noStrike">
              <a:solidFill>
                <a:srgbClr val="000000"/>
              </a:solidFill>
              <a:latin typeface="Arial"/>
              <a:ea typeface="Arial"/>
              <a:cs typeface="Arial"/>
              <a:sym typeface="Arial"/>
            </a:endParaRPr>
          </a:p>
          <a:p>
            <a:pPr indent="-349250" lvl="0" marL="342900" marR="0" rtl="0" algn="just">
              <a:lnSpc>
                <a:spcPct val="140017"/>
              </a:lnSpc>
              <a:spcBef>
                <a:spcPts val="0"/>
              </a:spcBef>
              <a:spcAft>
                <a:spcPts val="0"/>
              </a:spcAft>
              <a:buClr>
                <a:srgbClr val="00507A"/>
              </a:buClr>
              <a:buSzPts val="2100"/>
              <a:buFont typeface="Arial"/>
              <a:buChar char="•"/>
            </a:pPr>
            <a:r>
              <a:rPr b="0" i="0" lang="en-US" sz="2100" u="none" cap="none" strike="noStrike">
                <a:solidFill>
                  <a:srgbClr val="000000"/>
                </a:solidFill>
                <a:latin typeface="Roboto"/>
                <a:ea typeface="Roboto"/>
                <a:cs typeface="Roboto"/>
                <a:sym typeface="Roboto"/>
              </a:rPr>
              <a:t>Raise awareness of environmental sustainability through discussions on climate action, waste reduction and responsible tourism development.</a:t>
            </a:r>
            <a:endParaRPr b="0" i="0" sz="2100" u="none" cap="none" strike="noStrike">
              <a:solidFill>
                <a:srgbClr val="000000"/>
              </a:solidFill>
              <a:latin typeface="Arial"/>
              <a:ea typeface="Arial"/>
              <a:cs typeface="Arial"/>
              <a:sym typeface="Arial"/>
            </a:endParaRPr>
          </a:p>
          <a:p>
            <a:pPr indent="-349250" lvl="0" marL="342900" marR="0" rtl="0" algn="just">
              <a:lnSpc>
                <a:spcPct val="140017"/>
              </a:lnSpc>
              <a:spcBef>
                <a:spcPts val="0"/>
              </a:spcBef>
              <a:spcAft>
                <a:spcPts val="0"/>
              </a:spcAft>
              <a:buClr>
                <a:srgbClr val="00507A"/>
              </a:buClr>
              <a:buSzPts val="2100"/>
              <a:buFont typeface="Arial"/>
              <a:buChar char="•"/>
            </a:pPr>
            <a:r>
              <a:rPr b="0" i="0" lang="en-US" sz="2100" u="none" cap="none" strike="noStrike">
                <a:solidFill>
                  <a:srgbClr val="000000"/>
                </a:solidFill>
                <a:latin typeface="Roboto"/>
                <a:ea typeface="Roboto"/>
                <a:cs typeface="Roboto"/>
                <a:sym typeface="Roboto"/>
              </a:rPr>
              <a:t>Encourage responsible tourism policies by engaging local authorities, businesses and organizations in dialogue about rural economic development.</a:t>
            </a:r>
            <a:endParaRPr b="0" i="0" sz="2100" u="none" cap="none" strike="noStrike">
              <a:solidFill>
                <a:srgbClr val="000000"/>
              </a:solidFill>
              <a:latin typeface="Roboto"/>
              <a:ea typeface="Roboto"/>
              <a:cs typeface="Roboto"/>
              <a:sym typeface="Roboto"/>
            </a:endParaRPr>
          </a:p>
        </p:txBody>
      </p:sp>
      <p:sp>
        <p:nvSpPr>
          <p:cNvPr id="102" name="Google Shape;102;p3"/>
          <p:cNvSpPr txBox="1"/>
          <p:nvPr/>
        </p:nvSpPr>
        <p:spPr>
          <a:xfrm>
            <a:off x="1028700" y="876300"/>
            <a:ext cx="1583342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Introduction</a:t>
            </a:r>
            <a:endParaRPr b="0" i="0" sz="1400" u="none" cap="none" strike="noStrike">
              <a:solidFill>
                <a:srgbClr val="000000"/>
              </a:solidFill>
              <a:latin typeface="Arial"/>
              <a:ea typeface="Arial"/>
              <a:cs typeface="Arial"/>
              <a:sym typeface="Arial"/>
            </a:endParaRPr>
          </a:p>
        </p:txBody>
      </p:sp>
      <p:sp>
        <p:nvSpPr>
          <p:cNvPr id="103" name="Google Shape;103;p3"/>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3"/>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3"/>
          <p:cNvSpPr txBox="1"/>
          <p:nvPr/>
        </p:nvSpPr>
        <p:spPr>
          <a:xfrm>
            <a:off x="8032775" y="8292465"/>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
        <p:nvSpPr>
          <p:cNvPr id="106" name="Google Shape;106;p3"/>
          <p:cNvSpPr txBox="1"/>
          <p:nvPr/>
        </p:nvSpPr>
        <p:spPr>
          <a:xfrm>
            <a:off x="9696465" y="2605253"/>
            <a:ext cx="7818900" cy="4849200"/>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000"/>
              <a:buFont typeface="Arial"/>
              <a:buNone/>
            </a:pPr>
            <a:r>
              <a:rPr b="1" i="0" lang="en-US" sz="2100" u="sng" cap="none" strike="noStrike">
                <a:solidFill>
                  <a:srgbClr val="000000"/>
                </a:solidFill>
                <a:latin typeface="Roboto"/>
                <a:ea typeface="Roboto"/>
                <a:cs typeface="Roboto"/>
                <a:sym typeface="Roboto"/>
              </a:rPr>
              <a:t>Key Focus Areas</a:t>
            </a:r>
            <a:endParaRPr b="0" i="0" sz="2100" u="none" cap="none" strike="noStrike">
              <a:solidFill>
                <a:srgbClr val="000000"/>
              </a:solidFill>
              <a:latin typeface="Arial"/>
              <a:ea typeface="Arial"/>
              <a:cs typeface="Arial"/>
              <a:sym typeface="Arial"/>
            </a:endParaRPr>
          </a:p>
          <a:p>
            <a:pPr indent="-349250" lvl="0" marL="342900" marR="0" rtl="0" algn="just">
              <a:lnSpc>
                <a:spcPct val="140017"/>
              </a:lnSpc>
              <a:spcBef>
                <a:spcPts val="0"/>
              </a:spcBef>
              <a:spcAft>
                <a:spcPts val="0"/>
              </a:spcAft>
              <a:buClr>
                <a:srgbClr val="6550A3"/>
              </a:buClr>
              <a:buSzPts val="2100"/>
              <a:buFont typeface="Arial"/>
              <a:buChar char="•"/>
            </a:pPr>
            <a:r>
              <a:rPr b="1" i="0" lang="en-US" sz="2100" u="sng" cap="none" strike="noStrike">
                <a:solidFill>
                  <a:srgbClr val="000000"/>
                </a:solidFill>
                <a:latin typeface="Roboto"/>
                <a:ea typeface="Roboto"/>
                <a:cs typeface="Roboto"/>
                <a:sym typeface="Roboto"/>
              </a:rPr>
              <a:t>Cultural and Heritage Preservation:</a:t>
            </a:r>
            <a:r>
              <a:rPr b="0" i="0" lang="en-US" sz="2100" u="none" cap="none" strike="noStrike">
                <a:solidFill>
                  <a:srgbClr val="000000"/>
                </a:solidFill>
                <a:latin typeface="Roboto"/>
                <a:ea typeface="Roboto"/>
                <a:cs typeface="Roboto"/>
                <a:sym typeface="Roboto"/>
              </a:rPr>
              <a:t> Showcasing Agros' traditional products, crafts and culinary heritage.</a:t>
            </a:r>
            <a:endParaRPr b="0" i="0" sz="2100" u="none" cap="none" strike="noStrike">
              <a:solidFill>
                <a:srgbClr val="000000"/>
              </a:solidFill>
              <a:latin typeface="Arial"/>
              <a:ea typeface="Arial"/>
              <a:cs typeface="Arial"/>
              <a:sym typeface="Arial"/>
            </a:endParaRPr>
          </a:p>
          <a:p>
            <a:pPr indent="-349250" lvl="0" marL="342900" marR="0" rtl="0" algn="just">
              <a:lnSpc>
                <a:spcPct val="140017"/>
              </a:lnSpc>
              <a:spcBef>
                <a:spcPts val="0"/>
              </a:spcBef>
              <a:spcAft>
                <a:spcPts val="0"/>
              </a:spcAft>
              <a:buClr>
                <a:srgbClr val="6550A3"/>
              </a:buClr>
              <a:buSzPts val="2100"/>
              <a:buFont typeface="Arial"/>
              <a:buChar char="•"/>
            </a:pPr>
            <a:r>
              <a:rPr b="1" i="0" lang="en-US" sz="2100" u="sng" cap="none" strike="noStrike">
                <a:solidFill>
                  <a:srgbClr val="000000"/>
                </a:solidFill>
                <a:latin typeface="Roboto"/>
                <a:ea typeface="Roboto"/>
                <a:cs typeface="Roboto"/>
                <a:sym typeface="Roboto"/>
              </a:rPr>
              <a:t>Economic Development:</a:t>
            </a:r>
            <a:r>
              <a:rPr b="0" i="0" lang="en-US" sz="2100" u="none" cap="none" strike="noStrike">
                <a:solidFill>
                  <a:srgbClr val="000000"/>
                </a:solidFill>
                <a:latin typeface="Roboto"/>
                <a:ea typeface="Roboto"/>
                <a:cs typeface="Roboto"/>
                <a:sym typeface="Roboto"/>
              </a:rPr>
              <a:t> Supporting local producers and small businesses by promoting their products and fostering business connections.</a:t>
            </a:r>
            <a:endParaRPr b="0" i="0" sz="2100" u="none" cap="none" strike="noStrike">
              <a:solidFill>
                <a:srgbClr val="000000"/>
              </a:solidFill>
              <a:latin typeface="Arial"/>
              <a:ea typeface="Arial"/>
              <a:cs typeface="Arial"/>
              <a:sym typeface="Arial"/>
            </a:endParaRPr>
          </a:p>
          <a:p>
            <a:pPr indent="-349250" lvl="0" marL="342900" marR="0" rtl="0" algn="just">
              <a:lnSpc>
                <a:spcPct val="140017"/>
              </a:lnSpc>
              <a:spcBef>
                <a:spcPts val="0"/>
              </a:spcBef>
              <a:spcAft>
                <a:spcPts val="0"/>
              </a:spcAft>
              <a:buClr>
                <a:srgbClr val="6550A3"/>
              </a:buClr>
              <a:buSzPts val="2100"/>
              <a:buFont typeface="Arial"/>
              <a:buChar char="•"/>
            </a:pPr>
            <a:r>
              <a:rPr b="1" i="0" lang="en-US" sz="2100" u="sng" cap="none" strike="noStrike">
                <a:solidFill>
                  <a:srgbClr val="000000"/>
                </a:solidFill>
                <a:latin typeface="Roboto"/>
                <a:ea typeface="Roboto"/>
                <a:cs typeface="Roboto"/>
                <a:sym typeface="Roboto"/>
              </a:rPr>
              <a:t>Environmental Sustainability:</a:t>
            </a:r>
            <a:r>
              <a:rPr b="0" i="0" lang="en-US" sz="2100" u="none" cap="none" strike="noStrike">
                <a:solidFill>
                  <a:srgbClr val="000000"/>
                </a:solidFill>
                <a:latin typeface="Roboto"/>
                <a:ea typeface="Roboto"/>
                <a:cs typeface="Roboto"/>
                <a:sym typeface="Roboto"/>
              </a:rPr>
              <a:t> Encouraging eco-friendly tourism practices, waste reduction and climate-conscious policies.</a:t>
            </a:r>
            <a:endParaRPr b="0" i="0" sz="2100" u="none" cap="none" strike="noStrike">
              <a:solidFill>
                <a:srgbClr val="000000"/>
              </a:solidFill>
              <a:latin typeface="Arial"/>
              <a:ea typeface="Arial"/>
              <a:cs typeface="Arial"/>
              <a:sym typeface="Arial"/>
            </a:endParaRPr>
          </a:p>
          <a:p>
            <a:pPr indent="-349250" lvl="0" marL="342900" marR="0" rtl="0" algn="just">
              <a:lnSpc>
                <a:spcPct val="140017"/>
              </a:lnSpc>
              <a:spcBef>
                <a:spcPts val="0"/>
              </a:spcBef>
              <a:spcAft>
                <a:spcPts val="0"/>
              </a:spcAft>
              <a:buClr>
                <a:srgbClr val="6550A3"/>
              </a:buClr>
              <a:buSzPts val="2100"/>
              <a:buFont typeface="Arial"/>
              <a:buChar char="•"/>
            </a:pPr>
            <a:r>
              <a:rPr b="1" i="0" lang="en-US" sz="2100" u="sng" cap="none" strike="noStrike">
                <a:solidFill>
                  <a:srgbClr val="000000"/>
                </a:solidFill>
                <a:latin typeface="Roboto"/>
                <a:ea typeface="Roboto"/>
                <a:cs typeface="Roboto"/>
                <a:sym typeface="Roboto"/>
              </a:rPr>
              <a:t>Community Engagement &amp; Networking:</a:t>
            </a:r>
            <a:r>
              <a:rPr b="0" i="0" lang="en-US" sz="2100" u="none" cap="none" strike="noStrike">
                <a:solidFill>
                  <a:srgbClr val="000000"/>
                </a:solidFill>
                <a:latin typeface="Roboto"/>
                <a:ea typeface="Roboto"/>
                <a:cs typeface="Roboto"/>
                <a:sym typeface="Roboto"/>
              </a:rPr>
              <a:t> Bringing together local producers, tourism operators, policymakers and visitors to exchange knowledge and strengthen partnerships.</a:t>
            </a:r>
            <a:endParaRPr b="0" i="0" sz="2100" u="none" cap="none" strike="noStrike">
              <a:solidFill>
                <a:srgbClr val="000000"/>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6FE"/>
        </a:solidFill>
      </p:bgPr>
    </p:bg>
    <p:spTree>
      <p:nvGrpSpPr>
        <p:cNvPr id="355" name="Shape 355"/>
        <p:cNvGrpSpPr/>
        <p:nvPr/>
      </p:nvGrpSpPr>
      <p:grpSpPr>
        <a:xfrm>
          <a:off x="0" y="0"/>
          <a:ext cx="0" cy="0"/>
          <a:chOff x="0" y="0"/>
          <a:chExt cx="0" cy="0"/>
        </a:xfrm>
      </p:grpSpPr>
      <p:sp>
        <p:nvSpPr>
          <p:cNvPr id="356" name="Google Shape;356;p35"/>
          <p:cNvSpPr/>
          <p:nvPr/>
        </p:nvSpPr>
        <p:spPr>
          <a:xfrm>
            <a:off x="1424293"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35"/>
          <p:cNvSpPr txBox="1"/>
          <p:nvPr/>
        </p:nvSpPr>
        <p:spPr>
          <a:xfrm>
            <a:off x="16163760" y="931033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358" name="Google Shape;358;p35"/>
          <p:cNvSpPr txBox="1"/>
          <p:nvPr/>
        </p:nvSpPr>
        <p:spPr>
          <a:xfrm>
            <a:off x="1149503" y="3162486"/>
            <a:ext cx="16230600" cy="5943935"/>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299"/>
              <a:buFont typeface="Arial"/>
              <a:buNone/>
            </a:pPr>
            <a:r>
              <a:rPr b="1" i="0" lang="en-US" sz="2299" u="sng" cap="none" strike="noStrike">
                <a:solidFill>
                  <a:srgbClr val="000000"/>
                </a:solidFill>
                <a:latin typeface="Roboto"/>
                <a:ea typeface="Roboto"/>
                <a:cs typeface="Roboto"/>
                <a:sym typeface="Roboto"/>
              </a:rPr>
              <a:t>Continuous Improvement</a:t>
            </a:r>
            <a:endParaRPr b="0" i="0" sz="14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2299"/>
              <a:buFont typeface="Arial"/>
              <a:buNone/>
            </a:pPr>
            <a:r>
              <a:rPr b="0" i="0" lang="en-US" sz="2299" u="none" cap="none" strike="noStrike">
                <a:solidFill>
                  <a:srgbClr val="000000"/>
                </a:solidFill>
                <a:latin typeface="Roboto"/>
                <a:ea typeface="Roboto"/>
                <a:cs typeface="Roboto"/>
                <a:sym typeface="Roboto"/>
              </a:rPr>
              <a:t>Based on feedback, CSTI identified areas for enhancement in future AGMs:</a:t>
            </a:r>
            <a:endParaRPr b="0" i="0" sz="1400" u="none" cap="none" strike="noStrike">
              <a:solidFill>
                <a:srgbClr val="000000"/>
              </a:solidFill>
              <a:latin typeface="Arial"/>
              <a:ea typeface="Arial"/>
              <a:cs typeface="Arial"/>
              <a:sym typeface="Arial"/>
            </a:endParaRPr>
          </a:p>
          <a:p>
            <a:pPr indent="-342900" lvl="0" marL="342900" marR="0" rtl="0" algn="just">
              <a:lnSpc>
                <a:spcPct val="140017"/>
              </a:lnSpc>
              <a:spcBef>
                <a:spcPts val="0"/>
              </a:spcBef>
              <a:spcAft>
                <a:spcPts val="0"/>
              </a:spcAft>
              <a:buClr>
                <a:srgbClr val="000000"/>
              </a:buClr>
              <a:buSzPts val="2299"/>
              <a:buFont typeface="Arial"/>
              <a:buChar char="•"/>
            </a:pPr>
            <a:r>
              <a:rPr b="1" i="0" lang="en-US" sz="2299" u="sng" cap="none" strike="noStrike">
                <a:solidFill>
                  <a:srgbClr val="000000"/>
                </a:solidFill>
                <a:latin typeface="Roboto"/>
                <a:ea typeface="Roboto"/>
                <a:cs typeface="Roboto"/>
                <a:sym typeface="Roboto"/>
              </a:rPr>
              <a:t>More Hands-On Experiences:</a:t>
            </a:r>
            <a:r>
              <a:rPr b="0" i="0" lang="en-US" sz="2299" u="none" cap="none" strike="noStrike">
                <a:solidFill>
                  <a:srgbClr val="000000"/>
                </a:solidFill>
                <a:latin typeface="Roboto"/>
                <a:ea typeface="Roboto"/>
                <a:cs typeface="Roboto"/>
                <a:sym typeface="Roboto"/>
              </a:rPr>
              <a:t> Expanding interactive demonstrations with local artisans and producers to deepen visitor engagement.</a:t>
            </a:r>
            <a:endParaRPr b="0" i="0" sz="1400" u="none" cap="none" strike="noStrike">
              <a:solidFill>
                <a:srgbClr val="000000"/>
              </a:solidFill>
              <a:latin typeface="Arial"/>
              <a:ea typeface="Arial"/>
              <a:cs typeface="Arial"/>
              <a:sym typeface="Arial"/>
            </a:endParaRPr>
          </a:p>
          <a:p>
            <a:pPr indent="-342900" lvl="0" marL="342900" marR="0" rtl="0" algn="just">
              <a:lnSpc>
                <a:spcPct val="140017"/>
              </a:lnSpc>
              <a:spcBef>
                <a:spcPts val="0"/>
              </a:spcBef>
              <a:spcAft>
                <a:spcPts val="0"/>
              </a:spcAft>
              <a:buClr>
                <a:srgbClr val="000000"/>
              </a:buClr>
              <a:buSzPts val="2299"/>
              <a:buFont typeface="Arial"/>
              <a:buChar char="•"/>
            </a:pPr>
            <a:r>
              <a:rPr b="1" i="0" lang="en-US" sz="2299" u="sng" cap="none" strike="noStrike">
                <a:solidFill>
                  <a:srgbClr val="000000"/>
                </a:solidFill>
                <a:latin typeface="Roboto"/>
                <a:ea typeface="Roboto"/>
                <a:cs typeface="Roboto"/>
                <a:sym typeface="Roboto"/>
              </a:rPr>
              <a:t>Greater Policy Engagement:</a:t>
            </a:r>
            <a:r>
              <a:rPr b="0" i="0" lang="en-US" sz="2299" u="none" cap="none" strike="noStrike">
                <a:solidFill>
                  <a:srgbClr val="000000"/>
                </a:solidFill>
                <a:latin typeface="Roboto"/>
                <a:ea typeface="Roboto"/>
                <a:cs typeface="Roboto"/>
                <a:sym typeface="Roboto"/>
              </a:rPr>
              <a:t> Strengthening the involvement of government officials and EU representatives to enhance policymaking efforts in rural and sustainable tourism.</a:t>
            </a:r>
            <a:endParaRPr b="0" i="0" sz="1400" u="none" cap="none" strike="noStrike">
              <a:solidFill>
                <a:srgbClr val="000000"/>
              </a:solidFill>
              <a:latin typeface="Arial"/>
              <a:ea typeface="Arial"/>
              <a:cs typeface="Arial"/>
              <a:sym typeface="Arial"/>
            </a:endParaRPr>
          </a:p>
          <a:p>
            <a:pPr indent="-342900" lvl="0" marL="342900" marR="0" rtl="0" algn="just">
              <a:lnSpc>
                <a:spcPct val="140017"/>
              </a:lnSpc>
              <a:spcBef>
                <a:spcPts val="0"/>
              </a:spcBef>
              <a:spcAft>
                <a:spcPts val="0"/>
              </a:spcAft>
              <a:buClr>
                <a:srgbClr val="000000"/>
              </a:buClr>
              <a:buSzPts val="2299"/>
              <a:buFont typeface="Arial"/>
              <a:buChar char="•"/>
            </a:pPr>
            <a:r>
              <a:rPr b="1" i="0" lang="en-US" sz="2299" u="sng" cap="none" strike="noStrike">
                <a:solidFill>
                  <a:srgbClr val="000000"/>
                </a:solidFill>
                <a:latin typeface="Roboto"/>
                <a:ea typeface="Roboto"/>
                <a:cs typeface="Roboto"/>
                <a:sym typeface="Roboto"/>
              </a:rPr>
              <a:t>Broader Outreach &amp; Promotion:</a:t>
            </a:r>
            <a:r>
              <a:rPr b="0" i="0" lang="en-US" sz="2299" u="none" cap="none" strike="noStrike">
                <a:solidFill>
                  <a:srgbClr val="000000"/>
                </a:solidFill>
                <a:latin typeface="Roboto"/>
                <a:ea typeface="Roboto"/>
                <a:cs typeface="Roboto"/>
                <a:sym typeface="Roboto"/>
              </a:rPr>
              <a:t> Increasing marketing efforts to attract international participants and eco-tourism professionals.</a:t>
            </a:r>
            <a:endParaRPr b="0" i="0" sz="1400" u="none" cap="none" strike="noStrike">
              <a:solidFill>
                <a:srgbClr val="000000"/>
              </a:solidFill>
              <a:latin typeface="Arial"/>
              <a:ea typeface="Arial"/>
              <a:cs typeface="Arial"/>
              <a:sym typeface="Arial"/>
            </a:endParaRPr>
          </a:p>
          <a:p>
            <a:pPr indent="-342900" lvl="0" marL="342900" marR="0" rtl="0" algn="just">
              <a:lnSpc>
                <a:spcPct val="140017"/>
              </a:lnSpc>
              <a:spcBef>
                <a:spcPts val="0"/>
              </a:spcBef>
              <a:spcAft>
                <a:spcPts val="0"/>
              </a:spcAft>
              <a:buClr>
                <a:srgbClr val="000000"/>
              </a:buClr>
              <a:buSzPts val="2299"/>
              <a:buFont typeface="Arial"/>
              <a:buChar char="•"/>
            </a:pPr>
            <a:r>
              <a:rPr b="1" i="0" lang="en-US" sz="2299" u="sng" cap="none" strike="noStrike">
                <a:solidFill>
                  <a:srgbClr val="000000"/>
                </a:solidFill>
                <a:latin typeface="Roboto"/>
                <a:ea typeface="Roboto"/>
                <a:cs typeface="Roboto"/>
                <a:sym typeface="Roboto"/>
              </a:rPr>
              <a:t>More Frequent Events:</a:t>
            </a:r>
            <a:r>
              <a:rPr b="0" i="0" lang="en-US" sz="2299" u="none" cap="none" strike="noStrike">
                <a:solidFill>
                  <a:srgbClr val="000000"/>
                </a:solidFill>
                <a:latin typeface="Roboto"/>
                <a:ea typeface="Roboto"/>
                <a:cs typeface="Roboto"/>
                <a:sym typeface="Roboto"/>
              </a:rPr>
              <a:t> While such events to marginalized villages were conducted from 2008-2020, there are plans to revive the initiative and host more regional meetings to support local communities.</a:t>
            </a:r>
            <a:endParaRPr b="0" i="0" sz="14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2299"/>
              <a:buFont typeface="Arial"/>
              <a:buNone/>
            </a:pPr>
            <a:r>
              <a:t/>
            </a:r>
            <a:endParaRPr b="0" i="0" sz="2299"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299"/>
              <a:buFont typeface="Arial"/>
              <a:buNone/>
            </a:pPr>
            <a:r>
              <a:t/>
            </a:r>
            <a:endParaRPr b="0" i="0" sz="2299" u="none" cap="none" strike="noStrike">
              <a:solidFill>
                <a:srgbClr val="000000"/>
              </a:solidFill>
              <a:latin typeface="Roboto"/>
              <a:ea typeface="Roboto"/>
              <a:cs typeface="Roboto"/>
              <a:sym typeface="Roboto"/>
            </a:endParaRPr>
          </a:p>
        </p:txBody>
      </p:sp>
      <p:sp>
        <p:nvSpPr>
          <p:cNvPr id="359" name="Google Shape;359;p35"/>
          <p:cNvSpPr txBox="1"/>
          <p:nvPr/>
        </p:nvSpPr>
        <p:spPr>
          <a:xfrm>
            <a:off x="1030287" y="514244"/>
            <a:ext cx="1583342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Monitoring, Evaluation and Financing</a:t>
            </a:r>
            <a:endParaRPr b="0" i="0" sz="7200" u="none" cap="none" strike="noStrike">
              <a:solidFill>
                <a:srgbClr val="000000"/>
              </a:solidFill>
              <a:latin typeface="Arial"/>
              <a:ea typeface="Arial"/>
              <a:cs typeface="Arial"/>
              <a:sym typeface="Arial"/>
            </a:endParaRPr>
          </a:p>
        </p:txBody>
      </p:sp>
      <p:sp>
        <p:nvSpPr>
          <p:cNvPr id="360" name="Google Shape;360;p35"/>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35"/>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35"/>
          <p:cNvSpPr txBox="1"/>
          <p:nvPr/>
        </p:nvSpPr>
        <p:spPr>
          <a:xfrm>
            <a:off x="8032775" y="8292465"/>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6FE"/>
        </a:solidFill>
      </p:bgPr>
    </p:bg>
    <p:spTree>
      <p:nvGrpSpPr>
        <p:cNvPr id="366" name="Shape 366"/>
        <p:cNvGrpSpPr/>
        <p:nvPr/>
      </p:nvGrpSpPr>
      <p:grpSpPr>
        <a:xfrm>
          <a:off x="0" y="0"/>
          <a:ext cx="0" cy="0"/>
          <a:chOff x="0" y="0"/>
          <a:chExt cx="0" cy="0"/>
        </a:xfrm>
      </p:grpSpPr>
      <p:sp>
        <p:nvSpPr>
          <p:cNvPr id="367" name="Google Shape;367;p36"/>
          <p:cNvSpPr/>
          <p:nvPr/>
        </p:nvSpPr>
        <p:spPr>
          <a:xfrm>
            <a:off x="1424293"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36"/>
          <p:cNvSpPr txBox="1"/>
          <p:nvPr/>
        </p:nvSpPr>
        <p:spPr>
          <a:xfrm>
            <a:off x="16163760" y="931033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369" name="Google Shape;369;p36"/>
          <p:cNvSpPr txBox="1"/>
          <p:nvPr/>
        </p:nvSpPr>
        <p:spPr>
          <a:xfrm>
            <a:off x="1149503" y="3162486"/>
            <a:ext cx="16230600" cy="3962623"/>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299"/>
              <a:buFont typeface="Arial"/>
              <a:buNone/>
            </a:pPr>
            <a:r>
              <a:rPr b="1" i="0" lang="en-US" sz="2299" u="sng" cap="none" strike="noStrike">
                <a:solidFill>
                  <a:srgbClr val="000000"/>
                </a:solidFill>
                <a:latin typeface="Roboto"/>
                <a:ea typeface="Roboto"/>
                <a:cs typeface="Roboto"/>
                <a:sym typeface="Roboto"/>
              </a:rPr>
              <a:t>Funding Sources and budget information</a:t>
            </a:r>
            <a:endParaRPr b="0" i="0" sz="14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2299"/>
              <a:buFont typeface="Arial"/>
              <a:buNone/>
            </a:pPr>
            <a:r>
              <a:rPr b="0" i="0" lang="en-US" sz="2299" u="none" cap="none" strike="noStrike">
                <a:solidFill>
                  <a:srgbClr val="000000"/>
                </a:solidFill>
                <a:latin typeface="Roboto"/>
                <a:ea typeface="Roboto"/>
                <a:cs typeface="Roboto"/>
                <a:sym typeface="Roboto"/>
              </a:rPr>
              <a:t>The CSTI AGM in Agros was financed through a combination of public and private funding:</a:t>
            </a:r>
            <a:endParaRPr b="0" i="0" sz="1400" u="none" cap="none" strike="noStrike">
              <a:solidFill>
                <a:srgbClr val="000000"/>
              </a:solidFill>
              <a:latin typeface="Arial"/>
              <a:ea typeface="Arial"/>
              <a:cs typeface="Arial"/>
              <a:sym typeface="Arial"/>
            </a:endParaRPr>
          </a:p>
          <a:p>
            <a:pPr indent="-342900" lvl="0" marL="342900" marR="0" rtl="0" algn="just">
              <a:lnSpc>
                <a:spcPct val="140017"/>
              </a:lnSpc>
              <a:spcBef>
                <a:spcPts val="0"/>
              </a:spcBef>
              <a:spcAft>
                <a:spcPts val="0"/>
              </a:spcAft>
              <a:buClr>
                <a:srgbClr val="000000"/>
              </a:buClr>
              <a:buSzPts val="2299"/>
              <a:buFont typeface="Arial"/>
              <a:buChar char="•"/>
            </a:pPr>
            <a:r>
              <a:rPr b="1" i="0" lang="en-US" sz="2299" u="sng" cap="none" strike="noStrike">
                <a:solidFill>
                  <a:srgbClr val="000000"/>
                </a:solidFill>
                <a:latin typeface="Roboto"/>
                <a:ea typeface="Roboto"/>
                <a:cs typeface="Roboto"/>
                <a:sym typeface="Roboto"/>
              </a:rPr>
              <a:t>CSTI’s Own Resources</a:t>
            </a:r>
            <a:r>
              <a:rPr b="0" i="0" lang="en-US" sz="2299" u="none" cap="none" strike="noStrike">
                <a:solidFill>
                  <a:srgbClr val="000000"/>
                </a:solidFill>
                <a:latin typeface="Roboto"/>
                <a:ea typeface="Roboto"/>
                <a:cs typeface="Roboto"/>
                <a:sym typeface="Roboto"/>
              </a:rPr>
              <a:t>: Covered operational and logistical costs.</a:t>
            </a:r>
            <a:endParaRPr b="0" i="0" sz="1400" u="none" cap="none" strike="noStrike">
              <a:solidFill>
                <a:srgbClr val="000000"/>
              </a:solidFill>
              <a:latin typeface="Arial"/>
              <a:ea typeface="Arial"/>
              <a:cs typeface="Arial"/>
              <a:sym typeface="Arial"/>
            </a:endParaRPr>
          </a:p>
          <a:p>
            <a:pPr indent="-342900" lvl="0" marL="342900" marR="0" rtl="0" algn="just">
              <a:lnSpc>
                <a:spcPct val="140017"/>
              </a:lnSpc>
              <a:spcBef>
                <a:spcPts val="0"/>
              </a:spcBef>
              <a:spcAft>
                <a:spcPts val="0"/>
              </a:spcAft>
              <a:buClr>
                <a:srgbClr val="000000"/>
              </a:buClr>
              <a:buSzPts val="2299"/>
              <a:buFont typeface="Arial"/>
              <a:buChar char="•"/>
            </a:pPr>
            <a:r>
              <a:rPr b="1" i="0" lang="en-US" sz="2299" u="sng" cap="none" strike="noStrike">
                <a:solidFill>
                  <a:srgbClr val="000000"/>
                </a:solidFill>
                <a:latin typeface="Roboto"/>
                <a:ea typeface="Roboto"/>
                <a:cs typeface="Roboto"/>
                <a:sym typeface="Roboto"/>
              </a:rPr>
              <a:t>Sponsorships &amp; Partnerships</a:t>
            </a:r>
            <a:r>
              <a:rPr b="0" i="0" lang="en-US" sz="2299" u="none" cap="none" strike="noStrike">
                <a:solidFill>
                  <a:srgbClr val="000000"/>
                </a:solidFill>
                <a:latin typeface="Roboto"/>
                <a:ea typeface="Roboto"/>
                <a:cs typeface="Roboto"/>
                <a:sym typeface="Roboto"/>
              </a:rPr>
              <a:t>: Support from tourism organizations, local businesses and sustainability-focused sponsors.</a:t>
            </a:r>
            <a:endParaRPr b="0" i="0" sz="1400" u="none" cap="none" strike="noStrike">
              <a:solidFill>
                <a:srgbClr val="000000"/>
              </a:solidFill>
              <a:latin typeface="Arial"/>
              <a:ea typeface="Arial"/>
              <a:cs typeface="Arial"/>
              <a:sym typeface="Arial"/>
            </a:endParaRPr>
          </a:p>
          <a:p>
            <a:pPr indent="-342900" lvl="0" marL="342900" marR="0" rtl="0" algn="just">
              <a:lnSpc>
                <a:spcPct val="140017"/>
              </a:lnSpc>
              <a:spcBef>
                <a:spcPts val="0"/>
              </a:spcBef>
              <a:spcAft>
                <a:spcPts val="0"/>
              </a:spcAft>
              <a:buClr>
                <a:srgbClr val="000000"/>
              </a:buClr>
              <a:buSzPts val="2299"/>
              <a:buFont typeface="Arial"/>
              <a:buChar char="•"/>
            </a:pPr>
            <a:r>
              <a:rPr b="1" i="0" lang="en-US" sz="2299" u="sng" cap="none" strike="noStrike">
                <a:solidFill>
                  <a:srgbClr val="000000"/>
                </a:solidFill>
                <a:latin typeface="Roboto"/>
                <a:ea typeface="Roboto"/>
                <a:cs typeface="Roboto"/>
                <a:sym typeface="Roboto"/>
              </a:rPr>
              <a:t>EU &amp; Government Grants</a:t>
            </a:r>
            <a:r>
              <a:rPr b="0" i="0" lang="en-US" sz="2299" u="none" cap="none" strike="noStrike">
                <a:solidFill>
                  <a:srgbClr val="000000"/>
                </a:solidFill>
                <a:latin typeface="Roboto"/>
                <a:ea typeface="Roboto"/>
                <a:cs typeface="Roboto"/>
                <a:sym typeface="Roboto"/>
              </a:rPr>
              <a:t>: Funding aligned with sustainable tourism development programs.</a:t>
            </a:r>
            <a:endParaRPr b="0" i="0" sz="1400" u="none" cap="none" strike="noStrike">
              <a:solidFill>
                <a:srgbClr val="000000"/>
              </a:solidFill>
              <a:latin typeface="Arial"/>
              <a:ea typeface="Arial"/>
              <a:cs typeface="Arial"/>
              <a:sym typeface="Arial"/>
            </a:endParaRPr>
          </a:p>
          <a:p>
            <a:pPr indent="-342900" lvl="0" marL="342900" marR="0" rtl="0" algn="just">
              <a:lnSpc>
                <a:spcPct val="140017"/>
              </a:lnSpc>
              <a:spcBef>
                <a:spcPts val="0"/>
              </a:spcBef>
              <a:spcAft>
                <a:spcPts val="0"/>
              </a:spcAft>
              <a:buClr>
                <a:srgbClr val="000000"/>
              </a:buClr>
              <a:buSzPts val="2299"/>
              <a:buFont typeface="Arial"/>
              <a:buChar char="•"/>
            </a:pPr>
            <a:r>
              <a:rPr b="1" i="0" lang="en-US" sz="2299" u="sng" cap="none" strike="noStrike">
                <a:solidFill>
                  <a:srgbClr val="000000"/>
                </a:solidFill>
                <a:latin typeface="Roboto"/>
                <a:ea typeface="Roboto"/>
                <a:cs typeface="Roboto"/>
                <a:sym typeface="Roboto"/>
              </a:rPr>
              <a:t>In-Kind Contributions</a:t>
            </a:r>
            <a:r>
              <a:rPr b="0" i="0" lang="en-US" sz="2299" u="none" cap="none" strike="noStrike">
                <a:solidFill>
                  <a:srgbClr val="000000"/>
                </a:solidFill>
                <a:latin typeface="Roboto"/>
                <a:ea typeface="Roboto"/>
                <a:cs typeface="Roboto"/>
                <a:sym typeface="Roboto"/>
              </a:rPr>
              <a:t>: Local producers, venues and municipalities contributed resources, such as event spaces, catering and transportation.</a:t>
            </a:r>
            <a:endParaRPr b="0" i="0" sz="14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2299"/>
              <a:buFont typeface="Arial"/>
              <a:buNone/>
            </a:pPr>
            <a:r>
              <a:t/>
            </a:r>
            <a:endParaRPr b="0" i="0" sz="2299" u="none" cap="none" strike="noStrike">
              <a:solidFill>
                <a:srgbClr val="000000"/>
              </a:solidFill>
              <a:latin typeface="Roboto"/>
              <a:ea typeface="Roboto"/>
              <a:cs typeface="Roboto"/>
              <a:sym typeface="Roboto"/>
            </a:endParaRPr>
          </a:p>
        </p:txBody>
      </p:sp>
      <p:sp>
        <p:nvSpPr>
          <p:cNvPr id="370" name="Google Shape;370;p36"/>
          <p:cNvSpPr txBox="1"/>
          <p:nvPr/>
        </p:nvSpPr>
        <p:spPr>
          <a:xfrm>
            <a:off x="1030287" y="514244"/>
            <a:ext cx="1583342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Monitoring, Evaluation and Financing</a:t>
            </a:r>
            <a:endParaRPr b="0" i="0" sz="7200" u="none" cap="none" strike="noStrike">
              <a:solidFill>
                <a:srgbClr val="000000"/>
              </a:solidFill>
              <a:latin typeface="Arial"/>
              <a:ea typeface="Arial"/>
              <a:cs typeface="Arial"/>
              <a:sym typeface="Arial"/>
            </a:endParaRPr>
          </a:p>
        </p:txBody>
      </p:sp>
      <p:sp>
        <p:nvSpPr>
          <p:cNvPr id="371" name="Google Shape;371;p36"/>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36"/>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36"/>
          <p:cNvSpPr txBox="1"/>
          <p:nvPr/>
        </p:nvSpPr>
        <p:spPr>
          <a:xfrm>
            <a:off x="8032775" y="8292465"/>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1BADE"/>
        </a:solidFill>
      </p:bgPr>
    </p:bg>
    <p:spTree>
      <p:nvGrpSpPr>
        <p:cNvPr id="377" name="Shape 377"/>
        <p:cNvGrpSpPr/>
        <p:nvPr/>
      </p:nvGrpSpPr>
      <p:grpSpPr>
        <a:xfrm>
          <a:off x="0" y="0"/>
          <a:ext cx="0" cy="0"/>
          <a:chOff x="0" y="0"/>
          <a:chExt cx="0" cy="0"/>
        </a:xfrm>
      </p:grpSpPr>
      <p:sp>
        <p:nvSpPr>
          <p:cNvPr id="378" name="Google Shape;378;p37"/>
          <p:cNvSpPr/>
          <p:nvPr/>
        </p:nvSpPr>
        <p:spPr>
          <a:xfrm>
            <a:off x="2124240"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37"/>
          <p:cNvSpPr/>
          <p:nvPr/>
        </p:nvSpPr>
        <p:spPr>
          <a:xfrm>
            <a:off x="9144000" y="9112469"/>
            <a:ext cx="2438174" cy="1705628"/>
          </a:xfrm>
          <a:custGeom>
            <a:rect b="b" l="l" r="r" t="t"/>
            <a:pathLst>
              <a:path extrusionOk="0" h="1705628" w="2438174">
                <a:moveTo>
                  <a:pt x="0" y="0"/>
                </a:moveTo>
                <a:lnTo>
                  <a:pt x="2438174" y="0"/>
                </a:lnTo>
                <a:lnTo>
                  <a:pt x="2438174" y="1705627"/>
                </a:lnTo>
                <a:lnTo>
                  <a:pt x="0" y="1705627"/>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37"/>
          <p:cNvSpPr/>
          <p:nvPr/>
        </p:nvSpPr>
        <p:spPr>
          <a:xfrm>
            <a:off x="5524876" y="9372452"/>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37"/>
          <p:cNvSpPr txBox="1"/>
          <p:nvPr/>
        </p:nvSpPr>
        <p:spPr>
          <a:xfrm>
            <a:off x="1028700" y="876300"/>
            <a:ext cx="1623060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Replicability and Scalability</a:t>
            </a:r>
            <a:endParaRPr b="0" i="0" sz="1400" u="none" cap="none" strike="noStrike">
              <a:solidFill>
                <a:srgbClr val="000000"/>
              </a:solidFill>
              <a:latin typeface="Arial"/>
              <a:ea typeface="Arial"/>
              <a:cs typeface="Arial"/>
              <a:sym typeface="Arial"/>
            </a:endParaRPr>
          </a:p>
        </p:txBody>
      </p:sp>
      <p:sp>
        <p:nvSpPr>
          <p:cNvPr id="382" name="Google Shape;382;p37"/>
          <p:cNvSpPr txBox="1"/>
          <p:nvPr/>
        </p:nvSpPr>
        <p:spPr>
          <a:xfrm>
            <a:off x="16163760" y="941705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383" name="Google Shape;383;p37"/>
          <p:cNvSpPr txBox="1"/>
          <p:nvPr/>
        </p:nvSpPr>
        <p:spPr>
          <a:xfrm>
            <a:off x="8032775" y="8481914"/>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
        <p:nvSpPr>
          <p:cNvPr id="384" name="Google Shape;384;p37"/>
          <p:cNvSpPr txBox="1"/>
          <p:nvPr/>
        </p:nvSpPr>
        <p:spPr>
          <a:xfrm>
            <a:off x="1028700" y="2608221"/>
            <a:ext cx="16230600" cy="1308300"/>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299"/>
              <a:buFont typeface="Arial"/>
              <a:buNone/>
            </a:pPr>
            <a:r>
              <a:rPr b="1" i="0" lang="en-US" sz="2299" u="sng" cap="none" strike="noStrike">
                <a:solidFill>
                  <a:srgbClr val="000000"/>
                </a:solidFill>
                <a:latin typeface="Roboto"/>
                <a:ea typeface="Roboto"/>
                <a:cs typeface="Roboto"/>
                <a:sym typeface="Roboto"/>
              </a:rPr>
              <a:t>Transferability</a:t>
            </a:r>
            <a:endParaRPr b="1" i="0" sz="2299" u="sng"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000"/>
              <a:buFont typeface="Arial"/>
              <a:buNone/>
            </a:pPr>
            <a:r>
              <a:rPr b="0" i="0" lang="en-US" sz="2200" u="none" cap="none" strike="noStrike">
                <a:solidFill>
                  <a:srgbClr val="000000"/>
                </a:solidFill>
                <a:latin typeface="Roboto"/>
                <a:ea typeface="Roboto"/>
                <a:cs typeface="Roboto"/>
                <a:sym typeface="Roboto"/>
              </a:rPr>
              <a:t>Sustainable event practices can be successfully replicated in different locations by tailoring them to local resources, cultural heritage, and infrastructure. </a:t>
            </a:r>
            <a:endParaRPr b="0" i="0" sz="2200" u="none" cap="none" strike="noStrike">
              <a:solidFill>
                <a:srgbClr val="000000"/>
              </a:solidFill>
              <a:latin typeface="Arial"/>
              <a:ea typeface="Arial"/>
              <a:cs typeface="Arial"/>
              <a:sym typeface="Arial"/>
            </a:endParaRPr>
          </a:p>
        </p:txBody>
      </p:sp>
      <p:sp>
        <p:nvSpPr>
          <p:cNvPr id="385" name="Google Shape;385;p37"/>
          <p:cNvSpPr txBox="1"/>
          <p:nvPr/>
        </p:nvSpPr>
        <p:spPr>
          <a:xfrm>
            <a:off x="1028700" y="4012772"/>
            <a:ext cx="7747200" cy="3275700"/>
          </a:xfrm>
          <a:prstGeom prst="rect">
            <a:avLst/>
          </a:prstGeom>
          <a:noFill/>
          <a:ln>
            <a:noFill/>
          </a:ln>
        </p:spPr>
        <p:txBody>
          <a:bodyPr anchorCtr="0" anchor="t" bIns="45700" lIns="91425" spcFirstLastPara="1" rIns="91425" wrap="square" tIns="45700">
            <a:spAutoFit/>
          </a:bodyPr>
          <a:lstStyle/>
          <a:p>
            <a:pPr indent="0" lvl="0" marL="0" marR="0" rtl="0" algn="just">
              <a:lnSpc>
                <a:spcPct val="140017"/>
              </a:lnSpc>
              <a:spcBef>
                <a:spcPts val="0"/>
              </a:spcBef>
              <a:spcAft>
                <a:spcPts val="0"/>
              </a:spcAft>
              <a:buClr>
                <a:srgbClr val="000000"/>
              </a:buClr>
              <a:buSzPts val="2000"/>
              <a:buFont typeface="Arial"/>
              <a:buNone/>
            </a:pPr>
            <a:r>
              <a:rPr b="1" i="0" lang="en-US" sz="2200" u="none" cap="none" strike="noStrike">
                <a:solidFill>
                  <a:srgbClr val="000000"/>
                </a:solidFill>
                <a:latin typeface="Roboto"/>
                <a:ea typeface="Roboto"/>
                <a:cs typeface="Roboto"/>
                <a:sym typeface="Roboto"/>
              </a:rPr>
              <a:t>🡪</a:t>
            </a:r>
            <a:r>
              <a:rPr b="1" i="0" lang="en-US" sz="2200" u="sng" cap="none" strike="noStrike">
                <a:solidFill>
                  <a:srgbClr val="000000"/>
                </a:solidFill>
                <a:latin typeface="Roboto"/>
                <a:ea typeface="Roboto"/>
                <a:cs typeface="Roboto"/>
                <a:sym typeface="Roboto"/>
              </a:rPr>
              <a:t>Proven Model:</a:t>
            </a:r>
            <a:r>
              <a:rPr b="0" i="0" lang="en-US" sz="2200" u="none" cap="none" strike="noStrike">
                <a:solidFill>
                  <a:srgbClr val="000000"/>
                </a:solidFill>
                <a:latin typeface="Roboto"/>
                <a:ea typeface="Roboto"/>
                <a:cs typeface="Roboto"/>
                <a:sym typeface="Roboto"/>
              </a:rPr>
              <a:t> First initiated in 2008, CSTI’s AGMs have been hosted in marginalized rural villages, such as Anogyra, Droushia, Simou, Troodos, Platres, Vavatsinia, Sotira, Phoini and Skarinou. By bringing together local producers, tourism professionals and community stakeholders, these events have enhanced village recognition, boosted economic activity and promoted sustainable tourism.</a:t>
            </a:r>
            <a:endParaRPr b="0" i="0" sz="2200" u="none" cap="none" strike="noStrike">
              <a:solidFill>
                <a:srgbClr val="000000"/>
              </a:solidFill>
              <a:latin typeface="Arial"/>
              <a:ea typeface="Arial"/>
              <a:cs typeface="Arial"/>
              <a:sym typeface="Arial"/>
            </a:endParaRPr>
          </a:p>
        </p:txBody>
      </p:sp>
      <p:sp>
        <p:nvSpPr>
          <p:cNvPr id="386" name="Google Shape;386;p37"/>
          <p:cNvSpPr txBox="1"/>
          <p:nvPr/>
        </p:nvSpPr>
        <p:spPr>
          <a:xfrm>
            <a:off x="9250875" y="3742150"/>
            <a:ext cx="8663400" cy="4605900"/>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000"/>
              <a:buFont typeface="Arial"/>
              <a:buNone/>
            </a:pPr>
            <a:r>
              <a:rPr b="1" i="0" lang="en-US" sz="2200" u="sng" cap="none" strike="noStrike">
                <a:solidFill>
                  <a:srgbClr val="000000"/>
                </a:solidFill>
                <a:latin typeface="Roboto"/>
                <a:ea typeface="Roboto"/>
                <a:cs typeface="Roboto"/>
                <a:sym typeface="Roboto"/>
              </a:rPr>
              <a:t>Key takeaways include:</a:t>
            </a:r>
            <a:endParaRPr b="0" i="0" sz="2200" u="none" cap="none" strike="noStrike">
              <a:solidFill>
                <a:srgbClr val="000000"/>
              </a:solidFill>
              <a:latin typeface="Arial"/>
              <a:ea typeface="Arial"/>
              <a:cs typeface="Arial"/>
              <a:sym typeface="Arial"/>
            </a:endParaRPr>
          </a:p>
          <a:p>
            <a:pPr indent="-355600" lvl="0" marL="342900" marR="0" rtl="0" algn="just">
              <a:lnSpc>
                <a:spcPct val="140017"/>
              </a:lnSpc>
              <a:spcBef>
                <a:spcPts val="0"/>
              </a:spcBef>
              <a:spcAft>
                <a:spcPts val="0"/>
              </a:spcAft>
              <a:buClr>
                <a:srgbClr val="8A3219"/>
              </a:buClr>
              <a:buSzPts val="2200"/>
              <a:buFont typeface="Noto Sans Symbols"/>
              <a:buChar char="❑"/>
            </a:pPr>
            <a:r>
              <a:rPr b="1" i="0" lang="en-US" sz="2200" u="sng" cap="none" strike="noStrike">
                <a:solidFill>
                  <a:srgbClr val="000000"/>
                </a:solidFill>
                <a:latin typeface="Roboto"/>
                <a:ea typeface="Roboto"/>
                <a:cs typeface="Roboto"/>
                <a:sym typeface="Roboto"/>
              </a:rPr>
              <a:t>Community-Driven Planning</a:t>
            </a:r>
            <a:r>
              <a:rPr b="0" i="0" lang="en-US" sz="2200" u="none" cap="none" strike="noStrike">
                <a:solidFill>
                  <a:srgbClr val="000000"/>
                </a:solidFill>
                <a:latin typeface="Roboto"/>
                <a:ea typeface="Roboto"/>
                <a:cs typeface="Roboto"/>
                <a:sym typeface="Roboto"/>
              </a:rPr>
              <a:t>: Engaging local councils, producers and small businesses ensures sustainability.</a:t>
            </a:r>
            <a:endParaRPr b="0" i="0" sz="2200" u="none" cap="none" strike="noStrike">
              <a:solidFill>
                <a:srgbClr val="000000"/>
              </a:solidFill>
              <a:latin typeface="Arial"/>
              <a:ea typeface="Arial"/>
              <a:cs typeface="Arial"/>
              <a:sym typeface="Arial"/>
            </a:endParaRPr>
          </a:p>
          <a:p>
            <a:pPr indent="-355600" lvl="0" marL="342900" marR="0" rtl="0" algn="just">
              <a:lnSpc>
                <a:spcPct val="140017"/>
              </a:lnSpc>
              <a:spcBef>
                <a:spcPts val="0"/>
              </a:spcBef>
              <a:spcAft>
                <a:spcPts val="0"/>
              </a:spcAft>
              <a:buClr>
                <a:srgbClr val="8A3219"/>
              </a:buClr>
              <a:buSzPts val="2200"/>
              <a:buFont typeface="Noto Sans Symbols"/>
              <a:buChar char="❑"/>
            </a:pPr>
            <a:r>
              <a:rPr b="1" i="0" lang="en-US" sz="2200" u="sng" cap="none" strike="noStrike">
                <a:solidFill>
                  <a:srgbClr val="000000"/>
                </a:solidFill>
                <a:latin typeface="Roboto"/>
                <a:ea typeface="Roboto"/>
                <a:cs typeface="Roboto"/>
                <a:sym typeface="Roboto"/>
              </a:rPr>
              <a:t>Local Economic Impact:</a:t>
            </a:r>
            <a:r>
              <a:rPr b="0" i="0" lang="en-US" sz="2200" u="none" cap="none" strike="noStrike">
                <a:solidFill>
                  <a:srgbClr val="000000"/>
                </a:solidFill>
                <a:latin typeface="Roboto"/>
                <a:ea typeface="Roboto"/>
                <a:cs typeface="Roboto"/>
                <a:sym typeface="Roboto"/>
              </a:rPr>
              <a:t> Highlighting regional specialties (food, crafts, traditions) promotes cultural preservation.</a:t>
            </a:r>
            <a:endParaRPr b="0" i="0" sz="2200" u="none" cap="none" strike="noStrike">
              <a:solidFill>
                <a:srgbClr val="000000"/>
              </a:solidFill>
              <a:latin typeface="Arial"/>
              <a:ea typeface="Arial"/>
              <a:cs typeface="Arial"/>
              <a:sym typeface="Arial"/>
            </a:endParaRPr>
          </a:p>
          <a:p>
            <a:pPr indent="-355600" lvl="0" marL="342900" marR="0" rtl="0" algn="just">
              <a:lnSpc>
                <a:spcPct val="140017"/>
              </a:lnSpc>
              <a:spcBef>
                <a:spcPts val="0"/>
              </a:spcBef>
              <a:spcAft>
                <a:spcPts val="0"/>
              </a:spcAft>
              <a:buClr>
                <a:srgbClr val="8A3219"/>
              </a:buClr>
              <a:buSzPts val="2200"/>
              <a:buFont typeface="Noto Sans Symbols"/>
              <a:buChar char="❑"/>
            </a:pPr>
            <a:r>
              <a:rPr b="1" i="0" lang="en-US" sz="2200" u="sng" cap="none" strike="noStrike">
                <a:solidFill>
                  <a:srgbClr val="000000"/>
                </a:solidFill>
                <a:latin typeface="Roboto"/>
                <a:ea typeface="Roboto"/>
                <a:cs typeface="Roboto"/>
                <a:sym typeface="Roboto"/>
              </a:rPr>
              <a:t>Sustainable Logistics</a:t>
            </a:r>
            <a:r>
              <a:rPr b="0" i="0" lang="en-US" sz="2200" u="none" cap="none" strike="noStrike">
                <a:solidFill>
                  <a:srgbClr val="000000"/>
                </a:solidFill>
                <a:latin typeface="Roboto"/>
                <a:ea typeface="Roboto"/>
                <a:cs typeface="Roboto"/>
                <a:sym typeface="Roboto"/>
              </a:rPr>
              <a:t>: Using eco-friendly venues, digital invitations and zero-waste strategies minimizes environmental impact.</a:t>
            </a:r>
            <a:endParaRPr b="0" i="0" sz="2200" u="none" cap="none" strike="noStrike">
              <a:solidFill>
                <a:srgbClr val="000000"/>
              </a:solidFill>
              <a:latin typeface="Arial"/>
              <a:ea typeface="Arial"/>
              <a:cs typeface="Arial"/>
              <a:sym typeface="Arial"/>
            </a:endParaRPr>
          </a:p>
          <a:p>
            <a:pPr indent="-355600" lvl="0" marL="342900" marR="0" rtl="0" algn="just">
              <a:lnSpc>
                <a:spcPct val="140017"/>
              </a:lnSpc>
              <a:spcBef>
                <a:spcPts val="0"/>
              </a:spcBef>
              <a:spcAft>
                <a:spcPts val="0"/>
              </a:spcAft>
              <a:buClr>
                <a:srgbClr val="8A3219"/>
              </a:buClr>
              <a:buSzPts val="2200"/>
              <a:buFont typeface="Noto Sans Symbols"/>
              <a:buChar char="❑"/>
            </a:pPr>
            <a:r>
              <a:rPr b="1" i="0" lang="en-US" sz="2200" u="sng" cap="none" strike="noStrike">
                <a:solidFill>
                  <a:srgbClr val="000000"/>
                </a:solidFill>
                <a:latin typeface="Roboto"/>
                <a:ea typeface="Roboto"/>
                <a:cs typeface="Roboto"/>
                <a:sym typeface="Roboto"/>
              </a:rPr>
              <a:t>Scalable Approach:</a:t>
            </a:r>
            <a:r>
              <a:rPr b="0" i="0" lang="en-US" sz="2200" u="none" cap="none" strike="noStrike">
                <a:solidFill>
                  <a:srgbClr val="000000"/>
                </a:solidFill>
                <a:latin typeface="Roboto"/>
                <a:ea typeface="Roboto"/>
                <a:cs typeface="Roboto"/>
                <a:sym typeface="Roboto"/>
              </a:rPr>
              <a:t> Similar models can be easily adapted to other rural or urban communities seeking to develop sustainable tourism.</a:t>
            </a:r>
            <a:endParaRPr b="0" i="0" sz="22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1BADE"/>
        </a:solidFill>
      </p:bgPr>
    </p:bg>
    <p:spTree>
      <p:nvGrpSpPr>
        <p:cNvPr id="390" name="Shape 390"/>
        <p:cNvGrpSpPr/>
        <p:nvPr/>
      </p:nvGrpSpPr>
      <p:grpSpPr>
        <a:xfrm>
          <a:off x="0" y="0"/>
          <a:ext cx="0" cy="0"/>
          <a:chOff x="0" y="0"/>
          <a:chExt cx="0" cy="0"/>
        </a:xfrm>
      </p:grpSpPr>
      <p:sp>
        <p:nvSpPr>
          <p:cNvPr id="391" name="Google Shape;391;p38"/>
          <p:cNvSpPr/>
          <p:nvPr/>
        </p:nvSpPr>
        <p:spPr>
          <a:xfrm>
            <a:off x="2124240"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38"/>
          <p:cNvSpPr/>
          <p:nvPr/>
        </p:nvSpPr>
        <p:spPr>
          <a:xfrm>
            <a:off x="9144000" y="9112469"/>
            <a:ext cx="2438174" cy="1705628"/>
          </a:xfrm>
          <a:custGeom>
            <a:rect b="b" l="l" r="r" t="t"/>
            <a:pathLst>
              <a:path extrusionOk="0" h="1705628" w="2438174">
                <a:moveTo>
                  <a:pt x="0" y="0"/>
                </a:moveTo>
                <a:lnTo>
                  <a:pt x="2438174" y="0"/>
                </a:lnTo>
                <a:lnTo>
                  <a:pt x="2438174" y="1705627"/>
                </a:lnTo>
                <a:lnTo>
                  <a:pt x="0" y="1705627"/>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38"/>
          <p:cNvSpPr/>
          <p:nvPr/>
        </p:nvSpPr>
        <p:spPr>
          <a:xfrm>
            <a:off x="5524876" y="9372452"/>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38"/>
          <p:cNvSpPr txBox="1"/>
          <p:nvPr/>
        </p:nvSpPr>
        <p:spPr>
          <a:xfrm>
            <a:off x="1028700" y="876300"/>
            <a:ext cx="1623060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Replicability and Scalability</a:t>
            </a:r>
            <a:endParaRPr b="0" i="0" sz="1400" u="none" cap="none" strike="noStrike">
              <a:solidFill>
                <a:srgbClr val="000000"/>
              </a:solidFill>
              <a:latin typeface="Arial"/>
              <a:ea typeface="Arial"/>
              <a:cs typeface="Arial"/>
              <a:sym typeface="Arial"/>
            </a:endParaRPr>
          </a:p>
        </p:txBody>
      </p:sp>
      <p:sp>
        <p:nvSpPr>
          <p:cNvPr id="395" name="Google Shape;395;p38"/>
          <p:cNvSpPr txBox="1"/>
          <p:nvPr/>
        </p:nvSpPr>
        <p:spPr>
          <a:xfrm>
            <a:off x="16163760" y="941705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396" name="Google Shape;396;p38"/>
          <p:cNvSpPr txBox="1"/>
          <p:nvPr/>
        </p:nvSpPr>
        <p:spPr>
          <a:xfrm>
            <a:off x="8032775" y="8481914"/>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
        <p:nvSpPr>
          <p:cNvPr id="397" name="Google Shape;397;p38"/>
          <p:cNvSpPr txBox="1"/>
          <p:nvPr/>
        </p:nvSpPr>
        <p:spPr>
          <a:xfrm>
            <a:off x="1028700" y="2608221"/>
            <a:ext cx="16230600" cy="2971967"/>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299"/>
              <a:buFont typeface="Arial"/>
              <a:buNone/>
            </a:pPr>
            <a:r>
              <a:rPr b="1" i="0" lang="en-US" sz="2299" u="sng" cap="none" strike="noStrike">
                <a:solidFill>
                  <a:srgbClr val="000000"/>
                </a:solidFill>
                <a:latin typeface="Roboto"/>
                <a:ea typeface="Roboto"/>
                <a:cs typeface="Roboto"/>
                <a:sym typeface="Roboto"/>
              </a:rPr>
              <a:t>Transferability</a:t>
            </a:r>
            <a:endParaRPr b="0" i="0" sz="2299"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299"/>
              <a:buFont typeface="Arial"/>
              <a:buNone/>
            </a:pPr>
            <a:r>
              <a:rPr b="1" i="0" lang="en-US" sz="2299" u="none" cap="none" strike="noStrike">
                <a:solidFill>
                  <a:srgbClr val="000000"/>
                </a:solidFill>
                <a:latin typeface="Roboto"/>
                <a:ea typeface="Roboto"/>
                <a:cs typeface="Roboto"/>
                <a:sym typeface="Roboto"/>
              </a:rPr>
              <a:t>How to adapt?</a:t>
            </a:r>
            <a:endParaRPr b="0" i="0" sz="1400" u="none" cap="none" strike="noStrike">
              <a:solidFill>
                <a:srgbClr val="000000"/>
              </a:solidFill>
              <a:latin typeface="Arial"/>
              <a:ea typeface="Arial"/>
              <a:cs typeface="Arial"/>
              <a:sym typeface="Arial"/>
            </a:endParaRPr>
          </a:p>
          <a:p>
            <a:pPr indent="-342900" lvl="0" marL="342900" marR="0" rtl="0" algn="just">
              <a:lnSpc>
                <a:spcPct val="140017"/>
              </a:lnSpc>
              <a:spcBef>
                <a:spcPts val="0"/>
              </a:spcBef>
              <a:spcAft>
                <a:spcPts val="0"/>
              </a:spcAft>
              <a:buClr>
                <a:srgbClr val="00507A"/>
              </a:buClr>
              <a:buSzPts val="2299"/>
              <a:buFont typeface="Noto Sans Symbols"/>
              <a:buChar char="❑"/>
            </a:pPr>
            <a:r>
              <a:rPr b="0" i="0" lang="en-US" sz="2299" u="none" cap="none" strike="noStrike">
                <a:solidFill>
                  <a:srgbClr val="000000"/>
                </a:solidFill>
                <a:latin typeface="Roboto"/>
                <a:ea typeface="Roboto"/>
                <a:cs typeface="Roboto"/>
                <a:sym typeface="Roboto"/>
              </a:rPr>
              <a:t>Identify local suppliers and producers to support the economy.</a:t>
            </a:r>
            <a:endParaRPr b="0" i="0" sz="2299" u="none" cap="none" strike="noStrike">
              <a:solidFill>
                <a:srgbClr val="000000"/>
              </a:solidFill>
              <a:latin typeface="Roboto"/>
              <a:ea typeface="Roboto"/>
              <a:cs typeface="Roboto"/>
              <a:sym typeface="Roboto"/>
            </a:endParaRPr>
          </a:p>
          <a:p>
            <a:pPr indent="-342900" lvl="0" marL="342900" marR="0" rtl="0" algn="just">
              <a:lnSpc>
                <a:spcPct val="140017"/>
              </a:lnSpc>
              <a:spcBef>
                <a:spcPts val="0"/>
              </a:spcBef>
              <a:spcAft>
                <a:spcPts val="0"/>
              </a:spcAft>
              <a:buClr>
                <a:srgbClr val="00507A"/>
              </a:buClr>
              <a:buSzPts val="2299"/>
              <a:buFont typeface="Noto Sans Symbols"/>
              <a:buChar char="❑"/>
            </a:pPr>
            <a:r>
              <a:rPr b="0" i="0" lang="en-US" sz="2299" u="none" cap="none" strike="noStrike">
                <a:solidFill>
                  <a:srgbClr val="000000"/>
                </a:solidFill>
                <a:latin typeface="Roboto"/>
                <a:ea typeface="Roboto"/>
                <a:cs typeface="Roboto"/>
                <a:sym typeface="Roboto"/>
              </a:rPr>
              <a:t>Collaborate with local councils, municipalities, NGOs and tourism boards for regulatory support.</a:t>
            </a:r>
            <a:endParaRPr b="0" i="0" sz="2299" u="none" cap="none" strike="noStrike">
              <a:solidFill>
                <a:srgbClr val="000000"/>
              </a:solidFill>
              <a:latin typeface="Roboto"/>
              <a:ea typeface="Roboto"/>
              <a:cs typeface="Roboto"/>
              <a:sym typeface="Roboto"/>
            </a:endParaRPr>
          </a:p>
          <a:p>
            <a:pPr indent="-342900" lvl="0" marL="342900" marR="0" rtl="0" algn="just">
              <a:lnSpc>
                <a:spcPct val="140017"/>
              </a:lnSpc>
              <a:spcBef>
                <a:spcPts val="0"/>
              </a:spcBef>
              <a:spcAft>
                <a:spcPts val="0"/>
              </a:spcAft>
              <a:buClr>
                <a:srgbClr val="00507A"/>
              </a:buClr>
              <a:buSzPts val="2299"/>
              <a:buFont typeface="Noto Sans Symbols"/>
              <a:buChar char="❑"/>
            </a:pPr>
            <a:r>
              <a:rPr b="0" i="0" lang="en-US" sz="2299" u="none" cap="none" strike="noStrike">
                <a:solidFill>
                  <a:srgbClr val="000000"/>
                </a:solidFill>
                <a:latin typeface="Roboto"/>
                <a:ea typeface="Roboto"/>
                <a:cs typeface="Roboto"/>
                <a:sym typeface="Roboto"/>
              </a:rPr>
              <a:t>Use hybrid event models (virtual and in-person) to increase accessibility.</a:t>
            </a:r>
            <a:endParaRPr b="0" i="0" sz="14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2299"/>
              <a:buFont typeface="Arial"/>
              <a:buNone/>
            </a:pPr>
            <a:r>
              <a:t/>
            </a:r>
            <a:endParaRPr b="0" i="0" sz="2299" u="none" cap="none" strike="noStrike">
              <a:solidFill>
                <a:srgbClr val="000000"/>
              </a:solidFill>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1BADE"/>
        </a:solidFill>
      </p:bgPr>
    </p:bg>
    <p:spTree>
      <p:nvGrpSpPr>
        <p:cNvPr id="401" name="Shape 401"/>
        <p:cNvGrpSpPr/>
        <p:nvPr/>
      </p:nvGrpSpPr>
      <p:grpSpPr>
        <a:xfrm>
          <a:off x="0" y="0"/>
          <a:ext cx="0" cy="0"/>
          <a:chOff x="0" y="0"/>
          <a:chExt cx="0" cy="0"/>
        </a:xfrm>
      </p:grpSpPr>
      <p:sp>
        <p:nvSpPr>
          <p:cNvPr id="402" name="Google Shape;402;p39"/>
          <p:cNvSpPr/>
          <p:nvPr/>
        </p:nvSpPr>
        <p:spPr>
          <a:xfrm>
            <a:off x="2124240"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39"/>
          <p:cNvSpPr/>
          <p:nvPr/>
        </p:nvSpPr>
        <p:spPr>
          <a:xfrm>
            <a:off x="9144000" y="9112469"/>
            <a:ext cx="2438174" cy="1705628"/>
          </a:xfrm>
          <a:custGeom>
            <a:rect b="b" l="l" r="r" t="t"/>
            <a:pathLst>
              <a:path extrusionOk="0" h="1705628" w="2438174">
                <a:moveTo>
                  <a:pt x="0" y="0"/>
                </a:moveTo>
                <a:lnTo>
                  <a:pt x="2438174" y="0"/>
                </a:lnTo>
                <a:lnTo>
                  <a:pt x="2438174" y="1705627"/>
                </a:lnTo>
                <a:lnTo>
                  <a:pt x="0" y="1705627"/>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39"/>
          <p:cNvSpPr/>
          <p:nvPr/>
        </p:nvSpPr>
        <p:spPr>
          <a:xfrm>
            <a:off x="5524876" y="9372452"/>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39"/>
          <p:cNvSpPr txBox="1"/>
          <p:nvPr/>
        </p:nvSpPr>
        <p:spPr>
          <a:xfrm>
            <a:off x="1028700" y="876300"/>
            <a:ext cx="1623060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Replicability and Scalability</a:t>
            </a:r>
            <a:endParaRPr b="0" i="0" sz="1400" u="none" cap="none" strike="noStrike">
              <a:solidFill>
                <a:srgbClr val="000000"/>
              </a:solidFill>
              <a:latin typeface="Arial"/>
              <a:ea typeface="Arial"/>
              <a:cs typeface="Arial"/>
              <a:sym typeface="Arial"/>
            </a:endParaRPr>
          </a:p>
        </p:txBody>
      </p:sp>
      <p:sp>
        <p:nvSpPr>
          <p:cNvPr id="406" name="Google Shape;406;p39"/>
          <p:cNvSpPr txBox="1"/>
          <p:nvPr/>
        </p:nvSpPr>
        <p:spPr>
          <a:xfrm>
            <a:off x="16163760" y="941705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407" name="Google Shape;407;p39"/>
          <p:cNvSpPr txBox="1"/>
          <p:nvPr/>
        </p:nvSpPr>
        <p:spPr>
          <a:xfrm>
            <a:off x="8032775" y="8481914"/>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graphicFrame>
        <p:nvGraphicFramePr>
          <p:cNvPr id="408" name="Google Shape;408;p39"/>
          <p:cNvGraphicFramePr/>
          <p:nvPr/>
        </p:nvGraphicFramePr>
        <p:xfrm>
          <a:off x="1028700" y="2966462"/>
          <a:ext cx="3000000" cy="3000000"/>
        </p:xfrm>
        <a:graphic>
          <a:graphicData uri="http://schemas.openxmlformats.org/drawingml/2006/table">
            <a:tbl>
              <a:tblPr>
                <a:noFill/>
                <a:tableStyleId>{D468F5B3-17D5-4BC0-8794-AC97B1A104A1}</a:tableStyleId>
              </a:tblPr>
              <a:tblGrid>
                <a:gridCol w="2590400"/>
                <a:gridCol w="5236150"/>
                <a:gridCol w="8404050"/>
              </a:tblGrid>
              <a:tr h="358425">
                <a:tc>
                  <a:txBody>
                    <a:bodyPr/>
                    <a:lstStyle/>
                    <a:p>
                      <a:pPr indent="0" lvl="0" marL="0" marR="0" rtl="0" algn="ctr">
                        <a:lnSpc>
                          <a:spcPct val="100000"/>
                        </a:lnSpc>
                        <a:spcBef>
                          <a:spcPts val="0"/>
                        </a:spcBef>
                        <a:spcAft>
                          <a:spcPts val="0"/>
                        </a:spcAft>
                        <a:buClr>
                          <a:srgbClr val="000000"/>
                        </a:buClr>
                        <a:buSzPts val="1800"/>
                        <a:buFont typeface="Arial"/>
                        <a:buNone/>
                      </a:pPr>
                      <a:r>
                        <a:rPr b="1" lang="en-US" sz="1950" u="none" cap="none" strike="noStrike">
                          <a:solidFill>
                            <a:schemeClr val="lt1"/>
                          </a:solidFill>
                          <a:latin typeface="Roboto"/>
                          <a:ea typeface="Roboto"/>
                          <a:cs typeface="Roboto"/>
                          <a:sym typeface="Roboto"/>
                        </a:rPr>
                        <a:t>Challenge</a:t>
                      </a:r>
                      <a:endParaRPr sz="1950" u="none" cap="none" strike="noStrike">
                        <a:solidFill>
                          <a:schemeClr val="lt1"/>
                        </a:solidFill>
                        <a:latin typeface="Roboto"/>
                        <a:ea typeface="Roboto"/>
                        <a:cs typeface="Roboto"/>
                        <a:sym typeface="Roboto"/>
                      </a:endParaRPr>
                    </a:p>
                  </a:txBody>
                  <a:tcPr marT="32800" marB="32800" marR="65600" marL="65600" anchor="ctr">
                    <a:solidFill>
                      <a:srgbClr val="8A3219"/>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950" u="none" cap="none" strike="noStrike">
                          <a:solidFill>
                            <a:schemeClr val="lt1"/>
                          </a:solidFill>
                          <a:latin typeface="Roboto"/>
                          <a:ea typeface="Roboto"/>
                          <a:cs typeface="Roboto"/>
                          <a:sym typeface="Roboto"/>
                        </a:rPr>
                        <a:t>Barrier Faced</a:t>
                      </a:r>
                      <a:endParaRPr sz="1950" u="none" cap="none" strike="noStrike">
                        <a:solidFill>
                          <a:schemeClr val="lt1"/>
                        </a:solidFill>
                        <a:latin typeface="Roboto"/>
                        <a:ea typeface="Roboto"/>
                        <a:cs typeface="Roboto"/>
                        <a:sym typeface="Roboto"/>
                      </a:endParaRPr>
                    </a:p>
                  </a:txBody>
                  <a:tcPr marT="32800" marB="32800" marR="65600" marL="65600" anchor="ctr">
                    <a:solidFill>
                      <a:srgbClr val="8A3219"/>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950" u="none" cap="none" strike="noStrike">
                          <a:solidFill>
                            <a:schemeClr val="lt1"/>
                          </a:solidFill>
                          <a:latin typeface="Roboto"/>
                          <a:ea typeface="Roboto"/>
                          <a:cs typeface="Roboto"/>
                          <a:sym typeface="Roboto"/>
                        </a:rPr>
                        <a:t>Solution Implemented</a:t>
                      </a:r>
                      <a:endParaRPr sz="1950" u="none" cap="none" strike="noStrike">
                        <a:solidFill>
                          <a:schemeClr val="lt1"/>
                        </a:solidFill>
                        <a:latin typeface="Roboto"/>
                        <a:ea typeface="Roboto"/>
                        <a:cs typeface="Roboto"/>
                        <a:sym typeface="Roboto"/>
                      </a:endParaRPr>
                    </a:p>
                  </a:txBody>
                  <a:tcPr marT="32800" marB="32800" marR="65600" marL="65600" anchor="ctr">
                    <a:solidFill>
                      <a:srgbClr val="8A3219"/>
                    </a:solidFill>
                  </a:tcPr>
                </a:tc>
              </a:tr>
              <a:tr h="944575">
                <a:tc>
                  <a:txBody>
                    <a:bodyPr/>
                    <a:lstStyle/>
                    <a:p>
                      <a:pPr indent="0" lvl="0" marL="0" marR="0" rtl="0" algn="ctr">
                        <a:lnSpc>
                          <a:spcPct val="100000"/>
                        </a:lnSpc>
                        <a:spcBef>
                          <a:spcPts val="0"/>
                        </a:spcBef>
                        <a:spcAft>
                          <a:spcPts val="0"/>
                        </a:spcAft>
                        <a:buClr>
                          <a:srgbClr val="000000"/>
                        </a:buClr>
                        <a:buSzPts val="1800"/>
                        <a:buFont typeface="Arial"/>
                        <a:buNone/>
                      </a:pPr>
                      <a:r>
                        <a:rPr b="1" lang="en-US" sz="1950" u="none" cap="none" strike="noStrike">
                          <a:solidFill>
                            <a:schemeClr val="lt1"/>
                          </a:solidFill>
                          <a:latin typeface="Roboto"/>
                          <a:ea typeface="Roboto"/>
                          <a:cs typeface="Roboto"/>
                          <a:sym typeface="Roboto"/>
                        </a:rPr>
                        <a:t>Venue Selection in Rural Areas</a:t>
                      </a:r>
                      <a:endParaRPr sz="1950" u="none" cap="none" strike="noStrike">
                        <a:solidFill>
                          <a:schemeClr val="lt1"/>
                        </a:solidFill>
                        <a:latin typeface="Roboto"/>
                        <a:ea typeface="Roboto"/>
                        <a:cs typeface="Roboto"/>
                        <a:sym typeface="Roboto"/>
                      </a:endParaRPr>
                    </a:p>
                  </a:txBody>
                  <a:tcPr marT="32800" marB="32800" marR="65600" marL="65600" anchor="ctr">
                    <a:solidFill>
                      <a:srgbClr val="BE4423"/>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950" u="none" cap="none" strike="noStrike">
                          <a:latin typeface="Roboto"/>
                          <a:ea typeface="Roboto"/>
                          <a:cs typeface="Roboto"/>
                          <a:sym typeface="Roboto"/>
                        </a:rPr>
                        <a:t>Limited infrastructure, accessibility and capacity in smaller villages.</a:t>
                      </a:r>
                      <a:endParaRPr sz="1950" u="none" cap="none" strike="noStrike">
                        <a:latin typeface="Roboto"/>
                        <a:ea typeface="Roboto"/>
                        <a:cs typeface="Roboto"/>
                        <a:sym typeface="Roboto"/>
                      </a:endParaRPr>
                    </a:p>
                  </a:txBody>
                  <a:tcPr marT="32800" marB="32800" marR="65600" marL="65600"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US" sz="1950" u="none" cap="none" strike="noStrike">
                          <a:latin typeface="Roboto"/>
                          <a:ea typeface="Roboto"/>
                          <a:cs typeface="Roboto"/>
                          <a:sym typeface="Roboto"/>
                        </a:rPr>
                        <a:t>Chose community-run venues, improved local transport options and partnered with local councils for better facilities.</a:t>
                      </a:r>
                      <a:endParaRPr sz="1950" u="none" cap="none" strike="noStrike">
                        <a:latin typeface="Roboto"/>
                        <a:ea typeface="Roboto"/>
                        <a:cs typeface="Roboto"/>
                        <a:sym typeface="Roboto"/>
                      </a:endParaRPr>
                    </a:p>
                  </a:txBody>
                  <a:tcPr marT="32800" marB="32800" marR="65600" marL="65600" anchor="ctr"/>
                </a:tc>
              </a:tr>
              <a:tr h="944575">
                <a:tc>
                  <a:txBody>
                    <a:bodyPr/>
                    <a:lstStyle/>
                    <a:p>
                      <a:pPr indent="0" lvl="0" marL="0" marR="0" rtl="0" algn="ctr">
                        <a:lnSpc>
                          <a:spcPct val="100000"/>
                        </a:lnSpc>
                        <a:spcBef>
                          <a:spcPts val="0"/>
                        </a:spcBef>
                        <a:spcAft>
                          <a:spcPts val="0"/>
                        </a:spcAft>
                        <a:buClr>
                          <a:srgbClr val="000000"/>
                        </a:buClr>
                        <a:buSzPts val="1800"/>
                        <a:buFont typeface="Arial"/>
                        <a:buNone/>
                      </a:pPr>
                      <a:r>
                        <a:rPr b="1" lang="en-US" sz="1950" u="none" cap="none" strike="noStrike">
                          <a:solidFill>
                            <a:schemeClr val="lt1"/>
                          </a:solidFill>
                          <a:latin typeface="Roboto"/>
                          <a:ea typeface="Roboto"/>
                          <a:cs typeface="Roboto"/>
                          <a:sym typeface="Roboto"/>
                        </a:rPr>
                        <a:t>Limited Participation &amp; Engagement</a:t>
                      </a:r>
                      <a:endParaRPr sz="1950" u="none" cap="none" strike="noStrike">
                        <a:latin typeface="Roboto"/>
                        <a:ea typeface="Roboto"/>
                        <a:cs typeface="Roboto"/>
                        <a:sym typeface="Roboto"/>
                      </a:endParaRPr>
                    </a:p>
                  </a:txBody>
                  <a:tcPr marT="32800" marB="32800" marR="65600" marL="65600" anchor="ctr">
                    <a:solidFill>
                      <a:srgbClr val="BE4423"/>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950" u="none" cap="none" strike="noStrike">
                          <a:latin typeface="Roboto"/>
                          <a:ea typeface="Roboto"/>
                          <a:cs typeface="Roboto"/>
                          <a:sym typeface="Roboto"/>
                        </a:rPr>
                        <a:t>Difficulty attracting tourism professionals, stakeholders and policymakers to rural events.</a:t>
                      </a:r>
                      <a:endParaRPr sz="1950" u="none" cap="none" strike="noStrike">
                        <a:latin typeface="Roboto"/>
                        <a:ea typeface="Roboto"/>
                        <a:cs typeface="Roboto"/>
                        <a:sym typeface="Roboto"/>
                      </a:endParaRPr>
                    </a:p>
                  </a:txBody>
                  <a:tcPr marT="32800" marB="32800" marR="65600" marL="65600"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US" sz="1950" u="none" cap="none" strike="noStrike">
                          <a:latin typeface="Roboto"/>
                          <a:ea typeface="Roboto"/>
                          <a:cs typeface="Roboto"/>
                          <a:sym typeface="Roboto"/>
                        </a:rPr>
                        <a:t>Diverse Programming &amp; Invitations; Included local producer showcases, sustainability awards and key government representatives (e.g., Deputy Minister of Tourism).</a:t>
                      </a:r>
                      <a:endParaRPr sz="1950" u="none" cap="none" strike="noStrike">
                        <a:latin typeface="Roboto"/>
                        <a:ea typeface="Roboto"/>
                        <a:cs typeface="Roboto"/>
                        <a:sym typeface="Roboto"/>
                      </a:endParaRPr>
                    </a:p>
                  </a:txBody>
                  <a:tcPr marT="32800" marB="32800" marR="65600" marL="65600" anchor="ctr"/>
                </a:tc>
              </a:tr>
              <a:tr h="1118575">
                <a:tc>
                  <a:txBody>
                    <a:bodyPr/>
                    <a:lstStyle/>
                    <a:p>
                      <a:pPr indent="0" lvl="0" marL="0" marR="0" rtl="0" algn="ctr">
                        <a:lnSpc>
                          <a:spcPct val="100000"/>
                        </a:lnSpc>
                        <a:spcBef>
                          <a:spcPts val="0"/>
                        </a:spcBef>
                        <a:spcAft>
                          <a:spcPts val="0"/>
                        </a:spcAft>
                        <a:buClr>
                          <a:srgbClr val="000000"/>
                        </a:buClr>
                        <a:buSzPts val="1800"/>
                        <a:buFont typeface="Arial"/>
                        <a:buNone/>
                      </a:pPr>
                      <a:r>
                        <a:rPr b="1" lang="en-US" sz="1950" u="none" cap="none" strike="noStrike">
                          <a:solidFill>
                            <a:schemeClr val="lt1"/>
                          </a:solidFill>
                          <a:latin typeface="Roboto"/>
                          <a:ea typeface="Roboto"/>
                          <a:cs typeface="Roboto"/>
                          <a:sym typeface="Roboto"/>
                        </a:rPr>
                        <a:t>Funding &amp; Budget Constraints</a:t>
                      </a:r>
                      <a:endParaRPr sz="1950" u="none" cap="none" strike="noStrike">
                        <a:latin typeface="Roboto"/>
                        <a:ea typeface="Roboto"/>
                        <a:cs typeface="Roboto"/>
                        <a:sym typeface="Roboto"/>
                      </a:endParaRPr>
                    </a:p>
                  </a:txBody>
                  <a:tcPr marT="32800" marB="32800" marR="65600" marL="65600" anchor="ctr">
                    <a:solidFill>
                      <a:srgbClr val="BE4423"/>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950" u="none" cap="none" strike="noStrike">
                          <a:latin typeface="Roboto"/>
                          <a:ea typeface="Roboto"/>
                          <a:cs typeface="Roboto"/>
                          <a:sym typeface="Roboto"/>
                        </a:rPr>
                        <a:t>Hosting large-scale events in small communities can be costly and sustainable alternatives are perceived as expensive.</a:t>
                      </a:r>
                      <a:endParaRPr sz="1950" u="none" cap="none" strike="noStrike">
                        <a:latin typeface="Roboto"/>
                        <a:ea typeface="Roboto"/>
                        <a:cs typeface="Roboto"/>
                        <a:sym typeface="Roboto"/>
                      </a:endParaRPr>
                    </a:p>
                  </a:txBody>
                  <a:tcPr marT="32800" marB="32800" marR="65600" marL="65600"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US" sz="1950" u="none" cap="none" strike="noStrike">
                          <a:latin typeface="Roboto"/>
                          <a:ea typeface="Roboto"/>
                          <a:cs typeface="Roboto"/>
                          <a:sym typeface="Roboto"/>
                        </a:rPr>
                        <a:t>Secured sponsorships &amp; grants, collaborated with local businesses and bulk-purchased eco-friendly materials.</a:t>
                      </a:r>
                      <a:endParaRPr sz="1950" u="none" cap="none" strike="noStrike">
                        <a:latin typeface="Roboto"/>
                        <a:ea typeface="Roboto"/>
                        <a:cs typeface="Roboto"/>
                        <a:sym typeface="Roboto"/>
                      </a:endParaRPr>
                    </a:p>
                  </a:txBody>
                  <a:tcPr marT="32800" marB="32800" marR="65600" marL="65600" anchor="ctr"/>
                </a:tc>
              </a:tr>
              <a:tr h="944575">
                <a:tc>
                  <a:txBody>
                    <a:bodyPr/>
                    <a:lstStyle/>
                    <a:p>
                      <a:pPr indent="0" lvl="0" marL="0" marR="0" rtl="0" algn="ctr">
                        <a:lnSpc>
                          <a:spcPct val="100000"/>
                        </a:lnSpc>
                        <a:spcBef>
                          <a:spcPts val="0"/>
                        </a:spcBef>
                        <a:spcAft>
                          <a:spcPts val="0"/>
                        </a:spcAft>
                        <a:buClr>
                          <a:srgbClr val="000000"/>
                        </a:buClr>
                        <a:buSzPts val="1800"/>
                        <a:buFont typeface="Arial"/>
                        <a:buNone/>
                      </a:pPr>
                      <a:r>
                        <a:rPr b="1" lang="en-US" sz="1950" u="none" cap="none" strike="noStrike">
                          <a:solidFill>
                            <a:schemeClr val="lt1"/>
                          </a:solidFill>
                          <a:latin typeface="Roboto"/>
                          <a:ea typeface="Roboto"/>
                          <a:cs typeface="Roboto"/>
                          <a:sym typeface="Roboto"/>
                        </a:rPr>
                        <a:t>Balancing Tradition &amp; Modernization</a:t>
                      </a:r>
                      <a:endParaRPr sz="1950" u="none" cap="none" strike="noStrike">
                        <a:latin typeface="Roboto"/>
                        <a:ea typeface="Roboto"/>
                        <a:cs typeface="Roboto"/>
                        <a:sym typeface="Roboto"/>
                      </a:endParaRPr>
                    </a:p>
                  </a:txBody>
                  <a:tcPr marT="32800" marB="32800" marR="65600" marL="65600" anchor="ctr">
                    <a:solidFill>
                      <a:srgbClr val="BE4423"/>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950" u="none" cap="none" strike="noStrike">
                          <a:latin typeface="Roboto"/>
                          <a:ea typeface="Roboto"/>
                          <a:cs typeface="Roboto"/>
                          <a:sym typeface="Roboto"/>
                        </a:rPr>
                        <a:t>Some locals resisted changes that could alter traditional event formats (e.g., digital invites instead of printed materials).</a:t>
                      </a:r>
                      <a:endParaRPr sz="1950" u="none" cap="none" strike="noStrike">
                        <a:latin typeface="Roboto"/>
                        <a:ea typeface="Roboto"/>
                        <a:cs typeface="Roboto"/>
                        <a:sym typeface="Roboto"/>
                      </a:endParaRPr>
                    </a:p>
                  </a:txBody>
                  <a:tcPr marT="32800" marB="32800" marR="65600" marL="65600"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US" sz="1950" u="none" cap="none" strike="noStrike">
                          <a:latin typeface="Roboto"/>
                          <a:ea typeface="Roboto"/>
                          <a:cs typeface="Roboto"/>
                          <a:sym typeface="Roboto"/>
                        </a:rPr>
                        <a:t>Kept cultural heritage central by integrating local producers, traditional performances and community-driven planning.</a:t>
                      </a:r>
                      <a:endParaRPr sz="1950" u="none" cap="none" strike="noStrike">
                        <a:latin typeface="Roboto"/>
                        <a:ea typeface="Roboto"/>
                        <a:cs typeface="Roboto"/>
                        <a:sym typeface="Roboto"/>
                      </a:endParaRPr>
                    </a:p>
                  </a:txBody>
                  <a:tcPr marT="32800" marB="32800" marR="65600" marL="65600" anchor="ctr"/>
                </a:tc>
              </a:tr>
              <a:tr h="944575">
                <a:tc>
                  <a:txBody>
                    <a:bodyPr/>
                    <a:lstStyle/>
                    <a:p>
                      <a:pPr indent="0" lvl="0" marL="0" marR="0" rtl="0" algn="ctr">
                        <a:lnSpc>
                          <a:spcPct val="100000"/>
                        </a:lnSpc>
                        <a:spcBef>
                          <a:spcPts val="0"/>
                        </a:spcBef>
                        <a:spcAft>
                          <a:spcPts val="0"/>
                        </a:spcAft>
                        <a:buClr>
                          <a:srgbClr val="000000"/>
                        </a:buClr>
                        <a:buSzPts val="1800"/>
                        <a:buFont typeface="Arial"/>
                        <a:buNone/>
                      </a:pPr>
                      <a:r>
                        <a:rPr b="1" lang="en-US" sz="1950" u="none" cap="none" strike="noStrike">
                          <a:solidFill>
                            <a:schemeClr val="lt1"/>
                          </a:solidFill>
                          <a:latin typeface="Roboto"/>
                          <a:ea typeface="Roboto"/>
                          <a:cs typeface="Roboto"/>
                          <a:sym typeface="Roboto"/>
                        </a:rPr>
                        <a:t>Stakeholder Coordination</a:t>
                      </a:r>
                      <a:endParaRPr sz="1950" u="none" cap="none" strike="noStrike">
                        <a:latin typeface="Roboto"/>
                        <a:ea typeface="Roboto"/>
                        <a:cs typeface="Roboto"/>
                        <a:sym typeface="Roboto"/>
                      </a:endParaRPr>
                    </a:p>
                  </a:txBody>
                  <a:tcPr marT="32800" marB="32800" marR="65600" marL="65600" anchor="ctr">
                    <a:solidFill>
                      <a:srgbClr val="BE4423"/>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950" u="none" cap="none" strike="noStrike">
                          <a:latin typeface="Roboto"/>
                          <a:ea typeface="Roboto"/>
                          <a:cs typeface="Roboto"/>
                          <a:sym typeface="Roboto"/>
                        </a:rPr>
                        <a:t>Bringing together local authorities, producers and tourism industry professionals required extensive planning.</a:t>
                      </a:r>
                      <a:endParaRPr sz="1950" u="none" cap="none" strike="noStrike">
                        <a:latin typeface="Roboto"/>
                        <a:ea typeface="Roboto"/>
                        <a:cs typeface="Roboto"/>
                        <a:sym typeface="Roboto"/>
                      </a:endParaRPr>
                    </a:p>
                  </a:txBody>
                  <a:tcPr marT="32800" marB="32800" marR="65600" marL="65600"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US" sz="1950" u="none" cap="none" strike="noStrike">
                          <a:latin typeface="Roboto"/>
                          <a:ea typeface="Roboto"/>
                          <a:cs typeface="Roboto"/>
                          <a:sym typeface="Roboto"/>
                        </a:rPr>
                        <a:t>Established early communication channels, scheduled pre-event planning meetings and used local ambassadors to bridge gaps.</a:t>
                      </a:r>
                      <a:endParaRPr sz="1950" u="none" cap="none" strike="noStrike">
                        <a:latin typeface="Roboto"/>
                        <a:ea typeface="Roboto"/>
                        <a:cs typeface="Roboto"/>
                        <a:sym typeface="Roboto"/>
                      </a:endParaRPr>
                    </a:p>
                  </a:txBody>
                  <a:tcPr marT="32800" marB="32800" marR="65600" marL="65600" anchor="ctr"/>
                </a:tc>
              </a:tr>
            </a:tbl>
          </a:graphicData>
        </a:graphic>
      </p:graphicFrame>
      <p:sp>
        <p:nvSpPr>
          <p:cNvPr id="409" name="Google Shape;409;p39"/>
          <p:cNvSpPr txBox="1"/>
          <p:nvPr/>
        </p:nvSpPr>
        <p:spPr>
          <a:xfrm>
            <a:off x="1004950" y="2230491"/>
            <a:ext cx="9144000" cy="446100"/>
          </a:xfrm>
          <a:prstGeom prst="rect">
            <a:avLst/>
          </a:prstGeom>
          <a:noFill/>
          <a:ln>
            <a:noFill/>
          </a:ln>
        </p:spPr>
        <p:txBody>
          <a:bodyPr anchorCtr="0" anchor="t" bIns="45700" lIns="91425" spcFirstLastPara="1" rIns="91425" wrap="square" tIns="45700">
            <a:spAutoFit/>
          </a:bodyPr>
          <a:lstStyle/>
          <a:p>
            <a:pPr indent="0" lvl="0" marL="0" marR="0" rtl="0" algn="just">
              <a:lnSpc>
                <a:spcPct val="140017"/>
              </a:lnSpc>
              <a:spcBef>
                <a:spcPts val="0"/>
              </a:spcBef>
              <a:spcAft>
                <a:spcPts val="0"/>
              </a:spcAft>
              <a:buClr>
                <a:srgbClr val="000000"/>
              </a:buClr>
              <a:buSzPts val="2299"/>
              <a:buFont typeface="Arial"/>
              <a:buNone/>
            </a:pPr>
            <a:r>
              <a:rPr b="1" i="0" lang="en-US" sz="2299" u="sng" cap="none" strike="noStrike">
                <a:solidFill>
                  <a:srgbClr val="000000"/>
                </a:solidFill>
                <a:latin typeface="Roboto"/>
                <a:ea typeface="Roboto"/>
                <a:cs typeface="Roboto"/>
                <a:sym typeface="Roboto"/>
              </a:rPr>
              <a:t>Challenges and Barriers</a:t>
            </a:r>
            <a:endParaRPr b="1" i="0" sz="2299" u="sng" cap="none" strike="noStrike">
              <a:solidFill>
                <a:srgbClr val="000000"/>
              </a:solidFill>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1BADE"/>
        </a:solidFill>
      </p:bgPr>
    </p:bg>
    <p:spTree>
      <p:nvGrpSpPr>
        <p:cNvPr id="413" name="Shape 413"/>
        <p:cNvGrpSpPr/>
        <p:nvPr/>
      </p:nvGrpSpPr>
      <p:grpSpPr>
        <a:xfrm>
          <a:off x="0" y="0"/>
          <a:ext cx="0" cy="0"/>
          <a:chOff x="0" y="0"/>
          <a:chExt cx="0" cy="0"/>
        </a:xfrm>
      </p:grpSpPr>
      <p:sp>
        <p:nvSpPr>
          <p:cNvPr id="414" name="Google Shape;414;p40"/>
          <p:cNvSpPr/>
          <p:nvPr/>
        </p:nvSpPr>
        <p:spPr>
          <a:xfrm>
            <a:off x="-4003428" y="604454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40"/>
          <p:cNvSpPr/>
          <p:nvPr/>
        </p:nvSpPr>
        <p:spPr>
          <a:xfrm>
            <a:off x="9144000" y="9112469"/>
            <a:ext cx="2438174" cy="1705628"/>
          </a:xfrm>
          <a:custGeom>
            <a:rect b="b" l="l" r="r" t="t"/>
            <a:pathLst>
              <a:path extrusionOk="0" h="1705628" w="2438174">
                <a:moveTo>
                  <a:pt x="0" y="0"/>
                </a:moveTo>
                <a:lnTo>
                  <a:pt x="2438174" y="0"/>
                </a:lnTo>
                <a:lnTo>
                  <a:pt x="2438174" y="1705627"/>
                </a:lnTo>
                <a:lnTo>
                  <a:pt x="0" y="1705627"/>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40"/>
          <p:cNvSpPr/>
          <p:nvPr/>
        </p:nvSpPr>
        <p:spPr>
          <a:xfrm>
            <a:off x="5524876" y="9372452"/>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40"/>
          <p:cNvSpPr txBox="1"/>
          <p:nvPr/>
        </p:nvSpPr>
        <p:spPr>
          <a:xfrm>
            <a:off x="1028700" y="876300"/>
            <a:ext cx="1623060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Replicability and Scalability</a:t>
            </a:r>
            <a:endParaRPr b="0" i="0" sz="1400" u="none" cap="none" strike="noStrike">
              <a:solidFill>
                <a:srgbClr val="000000"/>
              </a:solidFill>
              <a:latin typeface="Arial"/>
              <a:ea typeface="Arial"/>
              <a:cs typeface="Arial"/>
              <a:sym typeface="Arial"/>
            </a:endParaRPr>
          </a:p>
        </p:txBody>
      </p:sp>
      <p:sp>
        <p:nvSpPr>
          <p:cNvPr id="418" name="Google Shape;418;p40"/>
          <p:cNvSpPr txBox="1"/>
          <p:nvPr/>
        </p:nvSpPr>
        <p:spPr>
          <a:xfrm>
            <a:off x="16163760" y="941705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419" name="Google Shape;419;p40"/>
          <p:cNvSpPr txBox="1"/>
          <p:nvPr/>
        </p:nvSpPr>
        <p:spPr>
          <a:xfrm>
            <a:off x="8032775" y="8481914"/>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
        <p:nvSpPr>
          <p:cNvPr id="420" name="Google Shape;420;p40"/>
          <p:cNvSpPr txBox="1"/>
          <p:nvPr/>
        </p:nvSpPr>
        <p:spPr>
          <a:xfrm>
            <a:off x="1028700" y="2608221"/>
            <a:ext cx="16230600" cy="1981312"/>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299"/>
              <a:buFont typeface="Arial"/>
              <a:buNone/>
            </a:pPr>
            <a:r>
              <a:rPr b="1" i="0" lang="en-US" sz="2299" u="sng" cap="none" strike="noStrike">
                <a:solidFill>
                  <a:srgbClr val="000000"/>
                </a:solidFill>
                <a:latin typeface="Roboto"/>
                <a:ea typeface="Roboto"/>
                <a:cs typeface="Roboto"/>
                <a:sym typeface="Roboto"/>
              </a:rPr>
              <a:t>Potential For Expansion</a:t>
            </a:r>
            <a:endParaRPr b="0" i="0" sz="14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2299"/>
              <a:buFont typeface="Arial"/>
              <a:buNone/>
            </a:pPr>
            <a:r>
              <a:rPr b="0" i="0" lang="en-US" sz="2299" u="none" cap="none" strike="noStrike">
                <a:solidFill>
                  <a:srgbClr val="000000"/>
                </a:solidFill>
                <a:latin typeface="Roboto"/>
                <a:ea typeface="Roboto"/>
                <a:cs typeface="Roboto"/>
                <a:sym typeface="Roboto"/>
              </a:rPr>
              <a:t>The success of CSTI’s model in Cyprus proves that sustainable event practices can be scaled to other regions with similar community-based tourism goals.</a:t>
            </a:r>
            <a:endParaRPr b="0" i="0" sz="2299" u="none" cap="none" strike="noStrike">
              <a:solidFill>
                <a:srgbClr val="000000"/>
              </a:solidFill>
              <a:latin typeface="Roboto"/>
              <a:ea typeface="Roboto"/>
              <a:cs typeface="Roboto"/>
              <a:sym typeface="Roboto"/>
            </a:endParaRPr>
          </a:p>
          <a:p>
            <a:pPr indent="0" lvl="0" marL="0" marR="0" rtl="0" algn="just">
              <a:lnSpc>
                <a:spcPct val="140017"/>
              </a:lnSpc>
              <a:spcBef>
                <a:spcPts val="0"/>
              </a:spcBef>
              <a:spcAft>
                <a:spcPts val="0"/>
              </a:spcAft>
              <a:buClr>
                <a:srgbClr val="000000"/>
              </a:buClr>
              <a:buSzPts val="2299"/>
              <a:buFont typeface="Arial"/>
              <a:buNone/>
            </a:pPr>
            <a:r>
              <a:t/>
            </a:r>
            <a:endParaRPr b="0" i="0" sz="2299" u="none" cap="none" strike="noStrike">
              <a:solidFill>
                <a:srgbClr val="000000"/>
              </a:solidFill>
              <a:latin typeface="Roboto"/>
              <a:ea typeface="Roboto"/>
              <a:cs typeface="Roboto"/>
              <a:sym typeface="Roboto"/>
            </a:endParaRPr>
          </a:p>
        </p:txBody>
      </p:sp>
      <p:grpSp>
        <p:nvGrpSpPr>
          <p:cNvPr id="421" name="Google Shape;421;p40"/>
          <p:cNvGrpSpPr/>
          <p:nvPr/>
        </p:nvGrpSpPr>
        <p:grpSpPr>
          <a:xfrm>
            <a:off x="449500" y="3552231"/>
            <a:ext cx="17714025" cy="5973230"/>
            <a:chOff x="5827" y="344990"/>
            <a:chExt cx="17714025" cy="5973230"/>
          </a:xfrm>
        </p:grpSpPr>
        <p:sp>
          <p:nvSpPr>
            <p:cNvPr id="422" name="Google Shape;422;p40"/>
            <p:cNvSpPr/>
            <p:nvPr/>
          </p:nvSpPr>
          <p:spPr>
            <a:xfrm>
              <a:off x="1329417" y="344990"/>
              <a:ext cx="15066737" cy="5973230"/>
            </a:xfrm>
            <a:prstGeom prst="rightArrow">
              <a:avLst>
                <a:gd fmla="val 50000" name="adj1"/>
                <a:gd fmla="val 50000" name="adj2"/>
              </a:avLst>
            </a:prstGeom>
            <a:solidFill>
              <a:srgbClr val="00507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40"/>
            <p:cNvSpPr/>
            <p:nvPr/>
          </p:nvSpPr>
          <p:spPr>
            <a:xfrm>
              <a:off x="5827" y="1774696"/>
              <a:ext cx="5411400" cy="30666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40"/>
            <p:cNvSpPr txBox="1"/>
            <p:nvPr/>
          </p:nvSpPr>
          <p:spPr>
            <a:xfrm>
              <a:off x="135923" y="2306279"/>
              <a:ext cx="5151092" cy="2405068"/>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rgbClr val="000000"/>
                </a:buClr>
                <a:buSzPts val="2300"/>
                <a:buFont typeface="Arial"/>
                <a:buNone/>
              </a:pPr>
              <a:r>
                <a:rPr b="1" i="0" lang="en-US" sz="2400" u="none" cap="none" strike="noStrike">
                  <a:solidFill>
                    <a:schemeClr val="lt1"/>
                  </a:solidFill>
                  <a:latin typeface="Roboto"/>
                  <a:ea typeface="Roboto"/>
                  <a:cs typeface="Roboto"/>
                  <a:sym typeface="Roboto"/>
                </a:rPr>
                <a:t>Phase 1: Local Expansion</a:t>
              </a:r>
              <a:endParaRPr i="0" sz="1500" u="none" cap="none" strike="noStrike">
                <a:solidFill>
                  <a:srgbClr val="000000"/>
                </a:solidFill>
                <a:latin typeface="Roboto"/>
                <a:ea typeface="Roboto"/>
                <a:cs typeface="Roboto"/>
                <a:sym typeface="Roboto"/>
              </a:endParaRPr>
            </a:p>
            <a:p>
              <a:pPr indent="0" lvl="0" marL="0" marR="0" rtl="0" algn="ctr">
                <a:lnSpc>
                  <a:spcPct val="90000"/>
                </a:lnSpc>
                <a:spcBef>
                  <a:spcPts val="805"/>
                </a:spcBef>
                <a:spcAft>
                  <a:spcPts val="0"/>
                </a:spcAft>
                <a:buClr>
                  <a:srgbClr val="000000"/>
                </a:buClr>
                <a:buSzPts val="2300"/>
                <a:buFont typeface="Arial"/>
                <a:buNone/>
              </a:pPr>
              <a:r>
                <a:t/>
              </a:r>
              <a:endParaRPr b="1" i="0" sz="2400" u="none" cap="none" strike="noStrike">
                <a:solidFill>
                  <a:schemeClr val="lt1"/>
                </a:solidFill>
                <a:latin typeface="Roboto"/>
                <a:ea typeface="Roboto"/>
                <a:cs typeface="Roboto"/>
                <a:sym typeface="Roboto"/>
              </a:endParaRPr>
            </a:p>
            <a:p>
              <a:pPr indent="0" lvl="0" marL="0" marR="0" rtl="0" algn="ctr">
                <a:lnSpc>
                  <a:spcPct val="90000"/>
                </a:lnSpc>
                <a:spcBef>
                  <a:spcPts val="805"/>
                </a:spcBef>
                <a:spcAft>
                  <a:spcPts val="0"/>
                </a:spcAft>
                <a:buClr>
                  <a:srgbClr val="000000"/>
                </a:buClr>
                <a:buSzPts val="1800"/>
                <a:buFont typeface="Arial"/>
                <a:buNone/>
              </a:pPr>
              <a:r>
                <a:rPr i="0" lang="en-US" sz="1900" u="none" cap="none" strike="noStrike">
                  <a:solidFill>
                    <a:schemeClr val="lt1"/>
                  </a:solidFill>
                  <a:latin typeface="Roboto"/>
                  <a:ea typeface="Roboto"/>
                  <a:cs typeface="Roboto"/>
                  <a:sym typeface="Roboto"/>
                </a:rPr>
                <a:t>- Replicate such an even in other villages to increase rural recognition &amp; economic benefits.</a:t>
              </a:r>
              <a:endParaRPr i="0" sz="1500" u="none" cap="none" strike="noStrike">
                <a:solidFill>
                  <a:srgbClr val="000000"/>
                </a:solidFill>
                <a:latin typeface="Roboto"/>
                <a:ea typeface="Roboto"/>
                <a:cs typeface="Roboto"/>
                <a:sym typeface="Roboto"/>
              </a:endParaRPr>
            </a:p>
            <a:p>
              <a:pPr indent="0" lvl="0" marL="0" marR="0" rtl="0" algn="ctr">
                <a:lnSpc>
                  <a:spcPct val="90000"/>
                </a:lnSpc>
                <a:spcBef>
                  <a:spcPts val="630"/>
                </a:spcBef>
                <a:spcAft>
                  <a:spcPts val="0"/>
                </a:spcAft>
                <a:buClr>
                  <a:srgbClr val="000000"/>
                </a:buClr>
                <a:buSzPts val="1800"/>
                <a:buFont typeface="Arial"/>
                <a:buNone/>
              </a:pPr>
              <a:r>
                <a:rPr i="0" lang="en-US" sz="1900" u="none" cap="none" strike="noStrike">
                  <a:solidFill>
                    <a:schemeClr val="lt1"/>
                  </a:solidFill>
                  <a:latin typeface="Roboto"/>
                  <a:ea typeface="Roboto"/>
                  <a:cs typeface="Roboto"/>
                  <a:sym typeface="Roboto"/>
                </a:rPr>
                <a:t>- Strengthen public-private partnerships for long-term event sustainability.</a:t>
              </a:r>
              <a:endParaRPr i="0" sz="1500" u="none" cap="none" strike="noStrike">
                <a:solidFill>
                  <a:srgbClr val="000000"/>
                </a:solidFill>
                <a:latin typeface="Roboto"/>
                <a:ea typeface="Roboto"/>
                <a:cs typeface="Roboto"/>
                <a:sym typeface="Roboto"/>
              </a:endParaRPr>
            </a:p>
          </p:txBody>
        </p:sp>
        <p:sp>
          <p:nvSpPr>
            <p:cNvPr id="425" name="Google Shape;425;p40"/>
            <p:cNvSpPr/>
            <p:nvPr/>
          </p:nvSpPr>
          <p:spPr>
            <a:xfrm>
              <a:off x="6157140" y="1774696"/>
              <a:ext cx="5411400" cy="30666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40"/>
            <p:cNvSpPr txBox="1"/>
            <p:nvPr/>
          </p:nvSpPr>
          <p:spPr>
            <a:xfrm>
              <a:off x="6287240" y="2306279"/>
              <a:ext cx="5151092" cy="2405068"/>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rgbClr val="000000"/>
                </a:buClr>
                <a:buSzPts val="2300"/>
                <a:buFont typeface="Arial"/>
                <a:buNone/>
              </a:pPr>
              <a:r>
                <a:rPr b="1" i="0" lang="en-US" sz="2400" u="none" cap="none" strike="noStrike">
                  <a:solidFill>
                    <a:schemeClr val="lt1"/>
                  </a:solidFill>
                  <a:latin typeface="Roboto"/>
                  <a:ea typeface="Roboto"/>
                  <a:cs typeface="Roboto"/>
                  <a:sym typeface="Roboto"/>
                </a:rPr>
                <a:t>Phase 2: Regional Growth</a:t>
              </a:r>
              <a:endParaRPr i="0" sz="1500" u="none" cap="none" strike="noStrike">
                <a:solidFill>
                  <a:srgbClr val="000000"/>
                </a:solidFill>
                <a:latin typeface="Roboto"/>
                <a:ea typeface="Roboto"/>
                <a:cs typeface="Roboto"/>
                <a:sym typeface="Roboto"/>
              </a:endParaRPr>
            </a:p>
            <a:p>
              <a:pPr indent="0" lvl="0" marL="0" marR="0" rtl="0" algn="ctr">
                <a:lnSpc>
                  <a:spcPct val="90000"/>
                </a:lnSpc>
                <a:spcBef>
                  <a:spcPts val="805"/>
                </a:spcBef>
                <a:spcAft>
                  <a:spcPts val="0"/>
                </a:spcAft>
                <a:buClr>
                  <a:srgbClr val="000000"/>
                </a:buClr>
                <a:buSzPts val="2300"/>
                <a:buFont typeface="Arial"/>
                <a:buNone/>
              </a:pPr>
              <a:r>
                <a:t/>
              </a:r>
              <a:endParaRPr b="1" i="0" sz="2400" u="none" cap="none" strike="noStrike">
                <a:solidFill>
                  <a:schemeClr val="lt1"/>
                </a:solidFill>
                <a:latin typeface="Roboto"/>
                <a:ea typeface="Roboto"/>
                <a:cs typeface="Roboto"/>
                <a:sym typeface="Roboto"/>
              </a:endParaRPr>
            </a:p>
            <a:p>
              <a:pPr indent="0" lvl="0" marL="0" marR="0" rtl="0" algn="ctr">
                <a:lnSpc>
                  <a:spcPct val="90000"/>
                </a:lnSpc>
                <a:spcBef>
                  <a:spcPts val="805"/>
                </a:spcBef>
                <a:spcAft>
                  <a:spcPts val="0"/>
                </a:spcAft>
                <a:buClr>
                  <a:srgbClr val="000000"/>
                </a:buClr>
                <a:buSzPts val="1800"/>
                <a:buFont typeface="Arial"/>
                <a:buNone/>
              </a:pPr>
              <a:r>
                <a:rPr i="0" lang="en-US" sz="1900" u="none" cap="none" strike="noStrike">
                  <a:solidFill>
                    <a:schemeClr val="lt1"/>
                  </a:solidFill>
                  <a:latin typeface="Roboto"/>
                  <a:ea typeface="Roboto"/>
                  <a:cs typeface="Roboto"/>
                  <a:sym typeface="Roboto"/>
                </a:rPr>
                <a:t>- Encourage other Mediterranean rural communities to adopt this model.</a:t>
              </a:r>
              <a:br>
                <a:rPr i="0" lang="en-US" sz="1900" u="none" cap="none" strike="noStrike">
                  <a:solidFill>
                    <a:schemeClr val="lt1"/>
                  </a:solidFill>
                  <a:latin typeface="Roboto"/>
                  <a:ea typeface="Roboto"/>
                  <a:cs typeface="Roboto"/>
                  <a:sym typeface="Roboto"/>
                </a:rPr>
              </a:br>
              <a:r>
                <a:rPr i="0" lang="en-US" sz="1900" u="none" cap="none" strike="noStrike">
                  <a:solidFill>
                    <a:schemeClr val="lt1"/>
                  </a:solidFill>
                  <a:latin typeface="Roboto"/>
                  <a:ea typeface="Roboto"/>
                  <a:cs typeface="Roboto"/>
                  <a:sym typeface="Roboto"/>
                </a:rPr>
                <a:t>- Establish regional sustainability networks to share best practices.</a:t>
              </a:r>
              <a:endParaRPr i="0" sz="1500" u="none" cap="none" strike="noStrike">
                <a:solidFill>
                  <a:srgbClr val="000000"/>
                </a:solidFill>
                <a:latin typeface="Roboto"/>
                <a:ea typeface="Roboto"/>
                <a:cs typeface="Roboto"/>
                <a:sym typeface="Roboto"/>
              </a:endParaRPr>
            </a:p>
          </p:txBody>
        </p:sp>
        <p:sp>
          <p:nvSpPr>
            <p:cNvPr id="427" name="Google Shape;427;p40"/>
            <p:cNvSpPr/>
            <p:nvPr/>
          </p:nvSpPr>
          <p:spPr>
            <a:xfrm>
              <a:off x="12308452" y="1774696"/>
              <a:ext cx="5411400" cy="30666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40"/>
            <p:cNvSpPr txBox="1"/>
            <p:nvPr/>
          </p:nvSpPr>
          <p:spPr>
            <a:xfrm>
              <a:off x="12438560" y="1924402"/>
              <a:ext cx="5151000" cy="2767200"/>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rgbClr val="000000"/>
                </a:buClr>
                <a:buSzPts val="2300"/>
                <a:buFont typeface="Arial"/>
                <a:buNone/>
              </a:pPr>
              <a:r>
                <a:rPr b="1" i="0" lang="en-US" sz="2400" u="none" cap="none" strike="noStrike">
                  <a:solidFill>
                    <a:schemeClr val="lt1"/>
                  </a:solidFill>
                  <a:latin typeface="Roboto"/>
                  <a:ea typeface="Roboto"/>
                  <a:cs typeface="Roboto"/>
                  <a:sym typeface="Roboto"/>
                </a:rPr>
                <a:t>Phase 3: National &amp; International Adoption</a:t>
              </a:r>
              <a:endParaRPr i="0" sz="1500" u="none" cap="none" strike="noStrike">
                <a:solidFill>
                  <a:srgbClr val="000000"/>
                </a:solidFill>
                <a:latin typeface="Roboto"/>
                <a:ea typeface="Roboto"/>
                <a:cs typeface="Roboto"/>
                <a:sym typeface="Roboto"/>
              </a:endParaRPr>
            </a:p>
            <a:p>
              <a:pPr indent="0" lvl="0" marL="0" marR="0" rtl="0" algn="ctr">
                <a:lnSpc>
                  <a:spcPct val="90000"/>
                </a:lnSpc>
                <a:spcBef>
                  <a:spcPts val="805"/>
                </a:spcBef>
                <a:spcAft>
                  <a:spcPts val="0"/>
                </a:spcAft>
                <a:buClr>
                  <a:srgbClr val="000000"/>
                </a:buClr>
                <a:buSzPts val="1800"/>
                <a:buFont typeface="Arial"/>
                <a:buNone/>
              </a:pPr>
              <a:r>
                <a:rPr i="0" lang="en-US" sz="1900" u="none" cap="none" strike="noStrike">
                  <a:solidFill>
                    <a:schemeClr val="lt1"/>
                  </a:solidFill>
                  <a:latin typeface="Roboto"/>
                  <a:ea typeface="Roboto"/>
                  <a:cs typeface="Roboto"/>
                  <a:sym typeface="Roboto"/>
                </a:rPr>
                <a:t>- Advocate for policy integration,  governments can adopt sustainability criteria for events</a:t>
              </a:r>
              <a:endParaRPr i="0" sz="1500" u="none" cap="none" strike="noStrike">
                <a:solidFill>
                  <a:srgbClr val="000000"/>
                </a:solidFill>
                <a:latin typeface="Roboto"/>
                <a:ea typeface="Roboto"/>
                <a:cs typeface="Roboto"/>
                <a:sym typeface="Roboto"/>
              </a:endParaRPr>
            </a:p>
            <a:p>
              <a:pPr indent="0" lvl="0" marL="0" marR="0" rtl="0" algn="ctr">
                <a:lnSpc>
                  <a:spcPct val="90000"/>
                </a:lnSpc>
                <a:spcBef>
                  <a:spcPts val="630"/>
                </a:spcBef>
                <a:spcAft>
                  <a:spcPts val="0"/>
                </a:spcAft>
                <a:buClr>
                  <a:srgbClr val="000000"/>
                </a:buClr>
                <a:buSzPts val="1800"/>
                <a:buFont typeface="Arial"/>
                <a:buNone/>
              </a:pPr>
              <a:r>
                <a:rPr i="0" lang="en-US" sz="1900" u="none" cap="none" strike="noStrike">
                  <a:solidFill>
                    <a:schemeClr val="lt1"/>
                  </a:solidFill>
                  <a:latin typeface="Roboto"/>
                  <a:ea typeface="Roboto"/>
                  <a:cs typeface="Roboto"/>
                  <a:sym typeface="Roboto"/>
                </a:rPr>
                <a:t>- Scale to large festivals, tourism expos and international conferences</a:t>
              </a:r>
              <a:endParaRPr i="0" sz="1500" u="none" cap="none" strike="noStrike">
                <a:solidFill>
                  <a:srgbClr val="000000"/>
                </a:solidFill>
                <a:latin typeface="Roboto"/>
                <a:ea typeface="Roboto"/>
                <a:cs typeface="Roboto"/>
                <a:sym typeface="Roboto"/>
              </a:endParaRPr>
            </a:p>
            <a:p>
              <a:pPr indent="0" lvl="0" marL="0" marR="0" rtl="0" algn="ctr">
                <a:lnSpc>
                  <a:spcPct val="90000"/>
                </a:lnSpc>
                <a:spcBef>
                  <a:spcPts val="630"/>
                </a:spcBef>
                <a:spcAft>
                  <a:spcPts val="0"/>
                </a:spcAft>
                <a:buClr>
                  <a:srgbClr val="000000"/>
                </a:buClr>
                <a:buSzPts val="1800"/>
                <a:buFont typeface="Arial"/>
                <a:buNone/>
              </a:pPr>
              <a:r>
                <a:rPr i="0" lang="en-US" sz="1900" u="none" cap="none" strike="noStrike">
                  <a:solidFill>
                    <a:schemeClr val="lt1"/>
                  </a:solidFill>
                  <a:latin typeface="Roboto"/>
                  <a:ea typeface="Roboto"/>
                  <a:cs typeface="Roboto"/>
                  <a:sym typeface="Roboto"/>
                </a:rPr>
                <a:t>- Leverage digital transformation (virtual/hybrid events, carbon offset programs)</a:t>
              </a:r>
              <a:endParaRPr i="0" sz="1500" u="none" cap="none" strike="noStrike">
                <a:solidFill>
                  <a:srgbClr val="000000"/>
                </a:solidFill>
                <a:latin typeface="Roboto"/>
                <a:ea typeface="Roboto"/>
                <a:cs typeface="Roboto"/>
                <a:sym typeface="Roboto"/>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6FE"/>
        </a:solidFill>
      </p:bgPr>
    </p:bg>
    <p:spTree>
      <p:nvGrpSpPr>
        <p:cNvPr id="432" name="Shape 432"/>
        <p:cNvGrpSpPr/>
        <p:nvPr/>
      </p:nvGrpSpPr>
      <p:grpSpPr>
        <a:xfrm>
          <a:off x="0" y="0"/>
          <a:ext cx="0" cy="0"/>
          <a:chOff x="0" y="0"/>
          <a:chExt cx="0" cy="0"/>
        </a:xfrm>
      </p:grpSpPr>
      <p:sp>
        <p:nvSpPr>
          <p:cNvPr id="433" name="Google Shape;433;p41"/>
          <p:cNvSpPr/>
          <p:nvPr/>
        </p:nvSpPr>
        <p:spPr>
          <a:xfrm>
            <a:off x="931335" y="2379480"/>
            <a:ext cx="17024930" cy="1174023"/>
          </a:xfrm>
          <a:prstGeom prst="roundRect">
            <a:avLst>
              <a:gd fmla="val 16667" name="adj"/>
            </a:avLst>
          </a:prstGeom>
          <a:solidFill>
            <a:srgbClr val="D1BADE"/>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34" name="Google Shape;434;p41"/>
          <p:cNvSpPr/>
          <p:nvPr/>
        </p:nvSpPr>
        <p:spPr>
          <a:xfrm>
            <a:off x="1424293"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41"/>
          <p:cNvSpPr txBox="1"/>
          <p:nvPr/>
        </p:nvSpPr>
        <p:spPr>
          <a:xfrm>
            <a:off x="16163760" y="931033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436" name="Google Shape;436;p41"/>
          <p:cNvSpPr txBox="1"/>
          <p:nvPr/>
        </p:nvSpPr>
        <p:spPr>
          <a:xfrm>
            <a:off x="1028700" y="3783874"/>
            <a:ext cx="16230600" cy="4308872"/>
          </a:xfrm>
          <a:prstGeom prst="rect">
            <a:avLst/>
          </a:prstGeom>
          <a:noFill/>
          <a:ln>
            <a:noFill/>
          </a:ln>
        </p:spPr>
        <p:txBody>
          <a:bodyPr anchorCtr="0" anchor="t" bIns="0" lIns="0" spcFirstLastPara="1" rIns="0" wrap="square" tIns="0">
            <a:spAutoFit/>
          </a:bodyPr>
          <a:lstStyle/>
          <a:p>
            <a:pPr indent="-342900" lvl="0" marL="342900" marR="0" rtl="0" algn="just">
              <a:lnSpc>
                <a:spcPct val="140017"/>
              </a:lnSpc>
              <a:spcBef>
                <a:spcPts val="0"/>
              </a:spcBef>
              <a:spcAft>
                <a:spcPts val="0"/>
              </a:spcAft>
              <a:buClr>
                <a:srgbClr val="000000"/>
              </a:buClr>
              <a:buSzPts val="2000"/>
              <a:buFont typeface="Arial"/>
              <a:buChar char="•"/>
            </a:pPr>
            <a:r>
              <a:rPr b="1" i="0" lang="en-US" sz="2000" u="sng" cap="none" strike="noStrike">
                <a:solidFill>
                  <a:srgbClr val="000000"/>
                </a:solidFill>
                <a:latin typeface="Roboto"/>
                <a:ea typeface="Roboto"/>
                <a:cs typeface="Roboto"/>
                <a:sym typeface="Roboto"/>
              </a:rPr>
              <a:t>Sustainability as a Core Principle</a:t>
            </a:r>
            <a:r>
              <a:rPr b="0" i="0" lang="en-US" sz="2000" u="none" cap="none" strike="noStrike">
                <a:solidFill>
                  <a:srgbClr val="000000"/>
                </a:solidFill>
                <a:latin typeface="Roboto"/>
                <a:ea typeface="Roboto"/>
                <a:cs typeface="Roboto"/>
                <a:sym typeface="Roboto"/>
              </a:rPr>
              <a:t>: The event in Agros integrated resource conservation, waste reduction and eco-conscious travel into every aspect of the event.</a:t>
            </a:r>
            <a:endParaRPr b="0" i="0" sz="1400" u="none" cap="none" strike="noStrike">
              <a:solidFill>
                <a:srgbClr val="000000"/>
              </a:solidFill>
              <a:latin typeface="Arial"/>
              <a:ea typeface="Arial"/>
              <a:cs typeface="Arial"/>
              <a:sym typeface="Arial"/>
            </a:endParaRPr>
          </a:p>
          <a:p>
            <a:pPr indent="-342900" lvl="0" marL="342900" marR="0" rtl="0" algn="just">
              <a:lnSpc>
                <a:spcPct val="140017"/>
              </a:lnSpc>
              <a:spcBef>
                <a:spcPts val="0"/>
              </a:spcBef>
              <a:spcAft>
                <a:spcPts val="0"/>
              </a:spcAft>
              <a:buClr>
                <a:srgbClr val="000000"/>
              </a:buClr>
              <a:buSzPts val="2000"/>
              <a:buFont typeface="Arial"/>
              <a:buChar char="•"/>
            </a:pPr>
            <a:r>
              <a:rPr b="1" i="0" lang="en-US" sz="2000" u="sng" cap="none" strike="noStrike">
                <a:solidFill>
                  <a:srgbClr val="000000"/>
                </a:solidFill>
                <a:latin typeface="Roboto"/>
                <a:ea typeface="Roboto"/>
                <a:cs typeface="Roboto"/>
                <a:sym typeface="Roboto"/>
              </a:rPr>
              <a:t>Cultural &amp; Economic Impact:</a:t>
            </a:r>
            <a:r>
              <a:rPr b="0" i="0" lang="en-US" sz="2000" u="none" cap="none" strike="noStrike">
                <a:solidFill>
                  <a:srgbClr val="000000"/>
                </a:solidFill>
                <a:latin typeface="Roboto"/>
                <a:ea typeface="Roboto"/>
                <a:cs typeface="Roboto"/>
                <a:sym typeface="Roboto"/>
              </a:rPr>
              <a:t> By supporting local producers and artisans, the event reinforced heritage preservation and rural economic resilience.</a:t>
            </a:r>
            <a:endParaRPr b="0" i="0" sz="1400" u="none" cap="none" strike="noStrike">
              <a:solidFill>
                <a:srgbClr val="000000"/>
              </a:solidFill>
              <a:latin typeface="Arial"/>
              <a:ea typeface="Arial"/>
              <a:cs typeface="Arial"/>
              <a:sym typeface="Arial"/>
            </a:endParaRPr>
          </a:p>
          <a:p>
            <a:pPr indent="-342900" lvl="0" marL="342900" marR="0" rtl="0" algn="just">
              <a:lnSpc>
                <a:spcPct val="140017"/>
              </a:lnSpc>
              <a:spcBef>
                <a:spcPts val="0"/>
              </a:spcBef>
              <a:spcAft>
                <a:spcPts val="0"/>
              </a:spcAft>
              <a:buClr>
                <a:srgbClr val="000000"/>
              </a:buClr>
              <a:buSzPts val="2000"/>
              <a:buFont typeface="Arial"/>
              <a:buChar char="•"/>
            </a:pPr>
            <a:r>
              <a:rPr b="1" i="0" lang="en-US" sz="2000" u="sng" cap="none" strike="noStrike">
                <a:solidFill>
                  <a:srgbClr val="000000"/>
                </a:solidFill>
                <a:latin typeface="Roboto"/>
                <a:ea typeface="Roboto"/>
                <a:cs typeface="Roboto"/>
                <a:sym typeface="Roboto"/>
              </a:rPr>
              <a:t>Resource Preservation in Action</a:t>
            </a:r>
            <a:r>
              <a:rPr b="0" i="0" lang="en-US" sz="2000" u="none" cap="none" strike="noStrike">
                <a:solidFill>
                  <a:srgbClr val="000000"/>
                </a:solidFill>
                <a:latin typeface="Roboto"/>
                <a:ea typeface="Roboto"/>
                <a:cs typeface="Roboto"/>
                <a:sym typeface="Roboto"/>
              </a:rPr>
              <a:t>: Plastic-free policies, digital materials and recycling initiatives minimized waste, while local food sourcing and tree planting promoted sustainability.</a:t>
            </a:r>
            <a:endParaRPr b="0" i="0" sz="1400" u="none" cap="none" strike="noStrike">
              <a:solidFill>
                <a:srgbClr val="000000"/>
              </a:solidFill>
              <a:latin typeface="Arial"/>
              <a:ea typeface="Arial"/>
              <a:cs typeface="Arial"/>
              <a:sym typeface="Arial"/>
            </a:endParaRPr>
          </a:p>
          <a:p>
            <a:pPr indent="-342900" lvl="0" marL="342900" marR="0" rtl="0" algn="just">
              <a:lnSpc>
                <a:spcPct val="140017"/>
              </a:lnSpc>
              <a:spcBef>
                <a:spcPts val="0"/>
              </a:spcBef>
              <a:spcAft>
                <a:spcPts val="0"/>
              </a:spcAft>
              <a:buClr>
                <a:srgbClr val="000000"/>
              </a:buClr>
              <a:buSzPts val="2000"/>
              <a:buFont typeface="Arial"/>
              <a:buChar char="•"/>
            </a:pPr>
            <a:r>
              <a:rPr b="1" i="0" lang="en-US" sz="2000" u="sng" cap="none" strike="noStrike">
                <a:solidFill>
                  <a:srgbClr val="000000"/>
                </a:solidFill>
                <a:latin typeface="Roboto"/>
                <a:ea typeface="Roboto"/>
                <a:cs typeface="Roboto"/>
                <a:sym typeface="Roboto"/>
              </a:rPr>
              <a:t>Community &amp; Visitor Engagement</a:t>
            </a:r>
            <a:r>
              <a:rPr b="0" i="0" lang="en-US" sz="2000" u="none" cap="none" strike="noStrike">
                <a:solidFill>
                  <a:srgbClr val="000000"/>
                </a:solidFill>
                <a:latin typeface="Roboto"/>
                <a:ea typeface="Roboto"/>
                <a:cs typeface="Roboto"/>
                <a:sym typeface="Roboto"/>
              </a:rPr>
              <a:t>: The event fostered genuine connections between visitors, producers and policymakers, creating long-term awareness and commitment to sustainable tourism.</a:t>
            </a:r>
            <a:endParaRPr b="0" i="0" sz="1400" u="none" cap="none" strike="noStrike">
              <a:solidFill>
                <a:srgbClr val="000000"/>
              </a:solidFill>
              <a:latin typeface="Arial"/>
              <a:ea typeface="Arial"/>
              <a:cs typeface="Arial"/>
              <a:sym typeface="Arial"/>
            </a:endParaRPr>
          </a:p>
          <a:p>
            <a:pPr indent="-342900" lvl="0" marL="342900" marR="0" rtl="0" algn="just">
              <a:lnSpc>
                <a:spcPct val="140017"/>
              </a:lnSpc>
              <a:spcBef>
                <a:spcPts val="0"/>
              </a:spcBef>
              <a:spcAft>
                <a:spcPts val="0"/>
              </a:spcAft>
              <a:buClr>
                <a:srgbClr val="000000"/>
              </a:buClr>
              <a:buSzPts val="2000"/>
              <a:buFont typeface="Arial"/>
              <a:buChar char="•"/>
            </a:pPr>
            <a:r>
              <a:rPr b="1" i="0" lang="en-US" sz="2000" u="sng" cap="none" strike="noStrike">
                <a:solidFill>
                  <a:srgbClr val="000000"/>
                </a:solidFill>
                <a:latin typeface="Roboto"/>
                <a:ea typeface="Roboto"/>
                <a:cs typeface="Roboto"/>
                <a:sym typeface="Roboto"/>
              </a:rPr>
              <a:t>A Model for Sustainable Rural Tourism</a:t>
            </a:r>
            <a:r>
              <a:rPr b="0" i="0" lang="en-US" sz="2000" u="none" cap="none" strike="noStrike">
                <a:solidFill>
                  <a:srgbClr val="000000"/>
                </a:solidFill>
                <a:latin typeface="Roboto"/>
                <a:ea typeface="Roboto"/>
                <a:cs typeface="Roboto"/>
                <a:sym typeface="Roboto"/>
              </a:rPr>
              <a:t>: Eco-friendly event planning, demonstrating how tourism can be a driver for cultural preservation and environmental responsibility.</a:t>
            </a:r>
            <a:endParaRPr b="0" i="0" sz="2000" u="none" cap="none" strike="noStrike">
              <a:solidFill>
                <a:srgbClr val="000000"/>
              </a:solidFill>
              <a:latin typeface="Roboto"/>
              <a:ea typeface="Roboto"/>
              <a:cs typeface="Roboto"/>
              <a:sym typeface="Roboto"/>
            </a:endParaRPr>
          </a:p>
        </p:txBody>
      </p:sp>
      <p:sp>
        <p:nvSpPr>
          <p:cNvPr id="437" name="Google Shape;437;p41"/>
          <p:cNvSpPr txBox="1"/>
          <p:nvPr/>
        </p:nvSpPr>
        <p:spPr>
          <a:xfrm>
            <a:off x="1028700" y="876300"/>
            <a:ext cx="1583342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Key Conclusions &amp; Takeaways</a:t>
            </a:r>
            <a:endParaRPr b="0" i="0" sz="1400" u="none" cap="none" strike="noStrike">
              <a:solidFill>
                <a:srgbClr val="000000"/>
              </a:solidFill>
              <a:latin typeface="Arial"/>
              <a:ea typeface="Arial"/>
              <a:cs typeface="Arial"/>
              <a:sym typeface="Arial"/>
            </a:endParaRPr>
          </a:p>
        </p:txBody>
      </p:sp>
      <p:sp>
        <p:nvSpPr>
          <p:cNvPr id="438" name="Google Shape;438;p41"/>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41"/>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41"/>
          <p:cNvSpPr txBox="1"/>
          <p:nvPr/>
        </p:nvSpPr>
        <p:spPr>
          <a:xfrm>
            <a:off x="8032775" y="8292465"/>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
        <p:nvSpPr>
          <p:cNvPr id="441" name="Google Shape;441;p41"/>
          <p:cNvSpPr txBox="1"/>
          <p:nvPr/>
        </p:nvSpPr>
        <p:spPr>
          <a:xfrm>
            <a:off x="866896" y="2537840"/>
            <a:ext cx="17155557"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Roboto"/>
                <a:ea typeface="Roboto"/>
                <a:cs typeface="Roboto"/>
                <a:sym typeface="Roboto"/>
              </a:rPr>
              <a:t>This event in Agros demonstrated how </a:t>
            </a:r>
            <a:r>
              <a:rPr b="1" i="0" lang="en-US" sz="2000" u="none" cap="none" strike="noStrike">
                <a:solidFill>
                  <a:srgbClr val="000000"/>
                </a:solidFill>
                <a:latin typeface="Roboto"/>
                <a:ea typeface="Roboto"/>
                <a:cs typeface="Roboto"/>
                <a:sym typeface="Roboto"/>
              </a:rPr>
              <a:t>resource preservation, cultural heritage protection and economic resilience</a:t>
            </a:r>
            <a:r>
              <a:rPr b="0" i="0" lang="en-US" sz="2000" u="none" cap="none" strike="noStrike">
                <a:solidFill>
                  <a:srgbClr val="000000"/>
                </a:solidFill>
                <a:latin typeface="Roboto"/>
                <a:ea typeface="Roboto"/>
                <a:cs typeface="Roboto"/>
                <a:sym typeface="Roboto"/>
              </a:rPr>
              <a:t> can be integrated into sustainable tourism, offering a </a:t>
            </a:r>
            <a:r>
              <a:rPr b="1" i="0" lang="en-US" sz="2000" u="none" cap="none" strike="noStrike">
                <a:solidFill>
                  <a:srgbClr val="000000"/>
                </a:solidFill>
                <a:latin typeface="Roboto"/>
                <a:ea typeface="Roboto"/>
                <a:cs typeface="Roboto"/>
                <a:sym typeface="Roboto"/>
              </a:rPr>
              <a:t>transferable model</a:t>
            </a:r>
            <a:r>
              <a:rPr b="0" i="0" lang="en-US" sz="2000" u="none" cap="none" strike="noStrike">
                <a:solidFill>
                  <a:srgbClr val="000000"/>
                </a:solidFill>
                <a:latin typeface="Roboto"/>
                <a:ea typeface="Roboto"/>
                <a:cs typeface="Roboto"/>
                <a:sym typeface="Roboto"/>
              </a:rPr>
              <a:t> that can be adapted by other rural communities seeking to balance </a:t>
            </a:r>
            <a:r>
              <a:rPr b="1" i="0" lang="en-US" sz="2000" u="none" cap="none" strike="noStrike">
                <a:solidFill>
                  <a:srgbClr val="000000"/>
                </a:solidFill>
                <a:latin typeface="Roboto"/>
                <a:ea typeface="Roboto"/>
                <a:cs typeface="Roboto"/>
                <a:sym typeface="Roboto"/>
              </a:rPr>
              <a:t>tourism development with environmental and cultural sustainability</a:t>
            </a:r>
            <a:r>
              <a:rPr b="0" i="0" lang="en-US" sz="2000" u="none" cap="none" strike="noStrike">
                <a:solidFill>
                  <a:srgbClr val="000000"/>
                </a:solidFill>
                <a:latin typeface="Roboto"/>
                <a:ea typeface="Roboto"/>
                <a:cs typeface="Roboto"/>
                <a:sym typeface="Roboto"/>
              </a:rPr>
              <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6FE"/>
        </a:solidFill>
      </p:bgPr>
    </p:bg>
    <p:spTree>
      <p:nvGrpSpPr>
        <p:cNvPr id="445" name="Shape 445"/>
        <p:cNvGrpSpPr/>
        <p:nvPr/>
      </p:nvGrpSpPr>
      <p:grpSpPr>
        <a:xfrm>
          <a:off x="0" y="0"/>
          <a:ext cx="0" cy="0"/>
          <a:chOff x="0" y="0"/>
          <a:chExt cx="0" cy="0"/>
        </a:xfrm>
      </p:grpSpPr>
      <p:sp>
        <p:nvSpPr>
          <p:cNvPr id="446" name="Google Shape;446;p42"/>
          <p:cNvSpPr/>
          <p:nvPr/>
        </p:nvSpPr>
        <p:spPr>
          <a:xfrm>
            <a:off x="1424293"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42"/>
          <p:cNvSpPr txBox="1"/>
          <p:nvPr/>
        </p:nvSpPr>
        <p:spPr>
          <a:xfrm>
            <a:off x="16163760" y="931033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448" name="Google Shape;448;p42"/>
          <p:cNvSpPr txBox="1"/>
          <p:nvPr/>
        </p:nvSpPr>
        <p:spPr>
          <a:xfrm>
            <a:off x="1028700" y="2608221"/>
            <a:ext cx="16230600" cy="1981312"/>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299"/>
              <a:buFont typeface="Arial"/>
              <a:buNone/>
            </a:pPr>
            <a:r>
              <a:rPr b="1" i="0" lang="en-US" sz="2299" u="sng" cap="none" strike="noStrike">
                <a:solidFill>
                  <a:srgbClr val="000000"/>
                </a:solidFill>
                <a:latin typeface="Roboto"/>
                <a:ea typeface="Roboto"/>
                <a:cs typeface="Roboto"/>
                <a:sym typeface="Roboto"/>
              </a:rPr>
              <a:t>For more information regarding this event, please see below:</a:t>
            </a:r>
            <a:endParaRPr b="0" i="0" sz="1400" u="none" cap="none" strike="noStrike">
              <a:solidFill>
                <a:srgbClr val="000000"/>
              </a:solidFill>
              <a:latin typeface="Arial"/>
              <a:ea typeface="Arial"/>
              <a:cs typeface="Arial"/>
              <a:sym typeface="Arial"/>
            </a:endParaRPr>
          </a:p>
          <a:p>
            <a:pPr indent="-342900" lvl="0" marL="342900" marR="0" rtl="0" algn="just">
              <a:lnSpc>
                <a:spcPct val="140017"/>
              </a:lnSpc>
              <a:spcBef>
                <a:spcPts val="0"/>
              </a:spcBef>
              <a:spcAft>
                <a:spcPts val="0"/>
              </a:spcAft>
              <a:buClr>
                <a:srgbClr val="000000"/>
              </a:buClr>
              <a:buSzPts val="2299"/>
              <a:buFont typeface="Arial"/>
              <a:buChar char="-"/>
            </a:pPr>
            <a:r>
              <a:rPr b="0" i="0" lang="en-US" sz="2299" u="sng" cap="none" strike="noStrike">
                <a:solidFill>
                  <a:srgbClr val="0070C0"/>
                </a:solidFill>
                <a:latin typeface="Roboto"/>
                <a:ea typeface="Roboto"/>
                <a:cs typeface="Roboto"/>
                <a:sym typeface="Roboto"/>
                <a:hlinkClick r:id="rId4">
                  <a:extLst>
                    <a:ext uri="{A12FA001-AC4F-418D-AE19-62706E023703}">
                      <ahyp:hlinkClr val="tx"/>
                    </a:ext>
                  </a:extLst>
                </a:hlinkClick>
              </a:rPr>
              <a:t>Facebook post for the event</a:t>
            </a:r>
            <a:endParaRPr b="0" i="0" sz="2299" u="none" cap="none" strike="noStrike">
              <a:solidFill>
                <a:srgbClr val="0070C0"/>
              </a:solidFill>
              <a:latin typeface="Roboto"/>
              <a:ea typeface="Roboto"/>
              <a:cs typeface="Roboto"/>
              <a:sym typeface="Roboto"/>
            </a:endParaRPr>
          </a:p>
          <a:p>
            <a:pPr indent="-342900" lvl="0" marL="342900" marR="0" rtl="0" algn="just">
              <a:lnSpc>
                <a:spcPct val="140017"/>
              </a:lnSpc>
              <a:spcBef>
                <a:spcPts val="0"/>
              </a:spcBef>
              <a:spcAft>
                <a:spcPts val="0"/>
              </a:spcAft>
              <a:buClr>
                <a:srgbClr val="000000"/>
              </a:buClr>
              <a:buSzPts val="2299"/>
              <a:buFont typeface="Arial"/>
              <a:buChar char="-"/>
            </a:pPr>
            <a:r>
              <a:rPr b="0" i="0" lang="en-US" sz="2299" u="sng" cap="none" strike="noStrike">
                <a:solidFill>
                  <a:srgbClr val="0070C0"/>
                </a:solidFill>
                <a:latin typeface="Roboto"/>
                <a:ea typeface="Roboto"/>
                <a:cs typeface="Roboto"/>
                <a:sym typeface="Roboto"/>
                <a:hlinkClick r:id="rId5">
                  <a:extLst>
                    <a:ext uri="{A12FA001-AC4F-418D-AE19-62706E023703}">
                      <ahyp:hlinkClr val="tx"/>
                    </a:ext>
                  </a:extLst>
                </a:hlinkClick>
              </a:rPr>
              <a:t>Tourist press video</a:t>
            </a:r>
            <a:endParaRPr b="0" i="0" sz="2299" u="none" cap="none" strike="noStrike">
              <a:solidFill>
                <a:srgbClr val="0070C0"/>
              </a:solidFill>
              <a:latin typeface="Roboto"/>
              <a:ea typeface="Roboto"/>
              <a:cs typeface="Roboto"/>
              <a:sym typeface="Roboto"/>
            </a:endParaRPr>
          </a:p>
          <a:p>
            <a:pPr indent="-342900" lvl="0" marL="342900" marR="0" rtl="0" algn="just">
              <a:lnSpc>
                <a:spcPct val="140017"/>
              </a:lnSpc>
              <a:spcBef>
                <a:spcPts val="0"/>
              </a:spcBef>
              <a:spcAft>
                <a:spcPts val="0"/>
              </a:spcAft>
              <a:buClr>
                <a:srgbClr val="000000"/>
              </a:buClr>
              <a:buSzPts val="2299"/>
              <a:buFont typeface="Arial"/>
              <a:buChar char="-"/>
            </a:pPr>
            <a:r>
              <a:rPr b="0" i="0" lang="en-US" sz="2299" u="sng" cap="none" strike="noStrike">
                <a:solidFill>
                  <a:srgbClr val="0070C0"/>
                </a:solidFill>
                <a:latin typeface="Roboto"/>
                <a:ea typeface="Roboto"/>
                <a:cs typeface="Roboto"/>
                <a:sym typeface="Roboto"/>
                <a:hlinkClick r:id="rId6">
                  <a:extLst>
                    <a:ext uri="{A12FA001-AC4F-418D-AE19-62706E023703}">
                      <ahyp:hlinkClr val="tx"/>
                    </a:ext>
                  </a:extLst>
                </a:hlinkClick>
              </a:rPr>
              <a:t>Press Release</a:t>
            </a:r>
            <a:endParaRPr b="0" i="0" sz="2299" u="none" cap="none" strike="noStrike">
              <a:solidFill>
                <a:srgbClr val="0070C0"/>
              </a:solidFill>
              <a:latin typeface="Roboto"/>
              <a:ea typeface="Roboto"/>
              <a:cs typeface="Roboto"/>
              <a:sym typeface="Roboto"/>
            </a:endParaRPr>
          </a:p>
        </p:txBody>
      </p:sp>
      <p:sp>
        <p:nvSpPr>
          <p:cNvPr id="449" name="Google Shape;449;p42"/>
          <p:cNvSpPr txBox="1"/>
          <p:nvPr/>
        </p:nvSpPr>
        <p:spPr>
          <a:xfrm>
            <a:off x="1028700" y="876300"/>
            <a:ext cx="1583342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Key Conclusions &amp; Takeaways</a:t>
            </a:r>
            <a:endParaRPr b="0" i="0" sz="1400" u="none" cap="none" strike="noStrike">
              <a:solidFill>
                <a:srgbClr val="000000"/>
              </a:solidFill>
              <a:latin typeface="Arial"/>
              <a:ea typeface="Arial"/>
              <a:cs typeface="Arial"/>
              <a:sym typeface="Arial"/>
            </a:endParaRPr>
          </a:p>
        </p:txBody>
      </p:sp>
      <p:sp>
        <p:nvSpPr>
          <p:cNvPr id="450" name="Google Shape;450;p42"/>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7">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42"/>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42"/>
          <p:cNvSpPr txBox="1"/>
          <p:nvPr/>
        </p:nvSpPr>
        <p:spPr>
          <a:xfrm>
            <a:off x="8032775" y="8292465"/>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4E7"/>
        </a:solidFill>
      </p:bgPr>
    </p:bg>
    <p:spTree>
      <p:nvGrpSpPr>
        <p:cNvPr id="456" name="Shape 456"/>
        <p:cNvGrpSpPr/>
        <p:nvPr/>
      </p:nvGrpSpPr>
      <p:grpSpPr>
        <a:xfrm>
          <a:off x="0" y="0"/>
          <a:ext cx="0" cy="0"/>
          <a:chOff x="0" y="0"/>
          <a:chExt cx="0" cy="0"/>
        </a:xfrm>
      </p:grpSpPr>
      <p:sp>
        <p:nvSpPr>
          <p:cNvPr id="457" name="Google Shape;457;p5"/>
          <p:cNvSpPr/>
          <p:nvPr/>
        </p:nvSpPr>
        <p:spPr>
          <a:xfrm>
            <a:off x="2124240"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5"/>
          <p:cNvSpPr txBox="1"/>
          <p:nvPr/>
        </p:nvSpPr>
        <p:spPr>
          <a:xfrm>
            <a:off x="3566240" y="3907425"/>
            <a:ext cx="11155519" cy="2406650"/>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Clr>
                <a:srgbClr val="000000"/>
              </a:buClr>
              <a:buSzPts val="13999"/>
              <a:buFont typeface="Arial"/>
              <a:buNone/>
            </a:pPr>
            <a:r>
              <a:rPr b="1" i="0" lang="en-US" sz="13999" u="none" cap="none" strike="noStrike">
                <a:solidFill>
                  <a:srgbClr val="6550A3"/>
                </a:solidFill>
                <a:latin typeface="Roboto"/>
                <a:ea typeface="Roboto"/>
                <a:cs typeface="Roboto"/>
                <a:sym typeface="Roboto"/>
              </a:rPr>
              <a:t>Thank You !</a:t>
            </a:r>
            <a:endParaRPr b="0" i="0" sz="1400" u="none" cap="none" strike="noStrike">
              <a:solidFill>
                <a:srgbClr val="000000"/>
              </a:solidFill>
              <a:latin typeface="Arial"/>
              <a:ea typeface="Arial"/>
              <a:cs typeface="Arial"/>
              <a:sym typeface="Arial"/>
            </a:endParaRPr>
          </a:p>
        </p:txBody>
      </p:sp>
      <p:sp>
        <p:nvSpPr>
          <p:cNvPr id="459" name="Google Shape;459;p5"/>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5"/>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5"/>
          <p:cNvSpPr txBox="1"/>
          <p:nvPr/>
        </p:nvSpPr>
        <p:spPr>
          <a:xfrm>
            <a:off x="8032775" y="8292465"/>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pic>
        <p:nvPicPr>
          <p:cNvPr id="462" name="Google Shape;462;p5"/>
          <p:cNvPicPr preferRelativeResize="0"/>
          <p:nvPr/>
        </p:nvPicPr>
        <p:blipFill rotWithShape="1">
          <a:blip r:embed="rId6">
            <a:alphaModFix/>
          </a:blip>
          <a:srcRect b="0" l="0" r="0" t="0"/>
          <a:stretch/>
        </p:blipFill>
        <p:spPr>
          <a:xfrm>
            <a:off x="5411829" y="-1192539"/>
            <a:ext cx="7464339" cy="746433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6FE"/>
        </a:solidFill>
      </p:bgPr>
    </p:bg>
    <p:spTree>
      <p:nvGrpSpPr>
        <p:cNvPr id="110" name="Shape 110"/>
        <p:cNvGrpSpPr/>
        <p:nvPr/>
      </p:nvGrpSpPr>
      <p:grpSpPr>
        <a:xfrm>
          <a:off x="0" y="0"/>
          <a:ext cx="0" cy="0"/>
          <a:chOff x="0" y="0"/>
          <a:chExt cx="0" cy="0"/>
        </a:xfrm>
      </p:grpSpPr>
      <p:sp>
        <p:nvSpPr>
          <p:cNvPr id="111" name="Google Shape;111;p19"/>
          <p:cNvSpPr/>
          <p:nvPr/>
        </p:nvSpPr>
        <p:spPr>
          <a:xfrm>
            <a:off x="1424293"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19"/>
          <p:cNvSpPr txBox="1"/>
          <p:nvPr/>
        </p:nvSpPr>
        <p:spPr>
          <a:xfrm>
            <a:off x="16163760" y="931033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113" name="Google Shape;113;p19"/>
          <p:cNvSpPr txBox="1"/>
          <p:nvPr/>
        </p:nvSpPr>
        <p:spPr>
          <a:xfrm>
            <a:off x="1028700" y="876300"/>
            <a:ext cx="1583342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Introduction</a:t>
            </a:r>
            <a:endParaRPr b="0" i="0" sz="1400" u="none" cap="none" strike="noStrike">
              <a:solidFill>
                <a:srgbClr val="000000"/>
              </a:solidFill>
              <a:latin typeface="Arial"/>
              <a:ea typeface="Arial"/>
              <a:cs typeface="Arial"/>
              <a:sym typeface="Arial"/>
            </a:endParaRPr>
          </a:p>
        </p:txBody>
      </p:sp>
      <p:sp>
        <p:nvSpPr>
          <p:cNvPr id="114" name="Google Shape;114;p19"/>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19"/>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19"/>
          <p:cNvSpPr txBox="1"/>
          <p:nvPr/>
        </p:nvSpPr>
        <p:spPr>
          <a:xfrm>
            <a:off x="8032775" y="8292465"/>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
        <p:nvSpPr>
          <p:cNvPr id="117" name="Google Shape;117;p19"/>
          <p:cNvSpPr/>
          <p:nvPr/>
        </p:nvSpPr>
        <p:spPr>
          <a:xfrm>
            <a:off x="588998" y="2265953"/>
            <a:ext cx="10091702" cy="6038240"/>
          </a:xfrm>
          <a:prstGeom prst="roundRect">
            <a:avLst>
              <a:gd fmla="val 16667" name="adj"/>
            </a:avLst>
          </a:prstGeom>
          <a:solidFill>
            <a:srgbClr val="00507A"/>
          </a:solidFill>
          <a:ln cap="flat" cmpd="sng" w="38100">
            <a:solidFill>
              <a:srgbClr val="8A321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118" name="Google Shape;118;p19"/>
          <p:cNvGrpSpPr/>
          <p:nvPr/>
        </p:nvGrpSpPr>
        <p:grpSpPr>
          <a:xfrm>
            <a:off x="10986596" y="2266741"/>
            <a:ext cx="6313683" cy="5753515"/>
            <a:chOff x="1542" y="162479"/>
            <a:chExt cx="6313683" cy="5753515"/>
          </a:xfrm>
        </p:grpSpPr>
        <p:sp>
          <p:nvSpPr>
            <p:cNvPr id="119" name="Google Shape;119;p19"/>
            <p:cNvSpPr/>
            <p:nvPr/>
          </p:nvSpPr>
          <p:spPr>
            <a:xfrm>
              <a:off x="2197606" y="1260511"/>
              <a:ext cx="4117619" cy="4655483"/>
            </a:xfrm>
            <a:prstGeom prst="rect">
              <a:avLst/>
            </a:prstGeom>
            <a:noFill/>
            <a:ln cap="flat" cmpd="sng" w="38100">
              <a:solidFill>
                <a:srgbClr val="00507A">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19"/>
            <p:cNvSpPr txBox="1"/>
            <p:nvPr/>
          </p:nvSpPr>
          <p:spPr>
            <a:xfrm>
              <a:off x="2856425" y="1260511"/>
              <a:ext cx="3458800" cy="4655483"/>
            </a:xfrm>
            <a:prstGeom prst="rect">
              <a:avLst/>
            </a:prstGeom>
            <a:noFill/>
            <a:ln>
              <a:noFill/>
            </a:ln>
          </p:spPr>
          <p:txBody>
            <a:bodyPr anchorCtr="0" anchor="ctr" bIns="192000" lIns="0" spcFirstLastPara="1" rIns="192000" wrap="square" tIns="192000">
              <a:noAutofit/>
            </a:bodyPr>
            <a:lstStyle/>
            <a:p>
              <a:pPr indent="0" lvl="0" marL="0" marR="0" rtl="0" algn="ctr">
                <a:lnSpc>
                  <a:spcPct val="90000"/>
                </a:lnSpc>
                <a:spcBef>
                  <a:spcPts val="0"/>
                </a:spcBef>
                <a:spcAft>
                  <a:spcPts val="0"/>
                </a:spcAft>
                <a:buClr>
                  <a:srgbClr val="000000"/>
                </a:buClr>
                <a:buSzPts val="2700"/>
                <a:buFont typeface="Arial"/>
                <a:buNone/>
              </a:pPr>
              <a:r>
                <a:rPr b="0" i="0" lang="en-US" sz="2700" u="none" cap="none" strike="noStrike">
                  <a:solidFill>
                    <a:srgbClr val="000000"/>
                  </a:solidFill>
                  <a:latin typeface="Roboto"/>
                  <a:ea typeface="Roboto"/>
                  <a:cs typeface="Roboto"/>
                  <a:sym typeface="Roboto"/>
                </a:rPr>
                <a:t>The event was organized and led by the </a:t>
              </a:r>
              <a:r>
                <a:rPr b="1" i="0" lang="en-US" sz="2700" u="sng" cap="none" strike="noStrike">
                  <a:solidFill>
                    <a:srgbClr val="000000"/>
                  </a:solidFill>
                  <a:latin typeface="Roboto"/>
                  <a:ea typeface="Roboto"/>
                  <a:cs typeface="Roboto"/>
                  <a:sym typeface="Roboto"/>
                </a:rPr>
                <a:t>Cyprus Sustainable Tourism Initiative (CSTI)</a:t>
              </a:r>
              <a:r>
                <a:rPr b="0" i="0" lang="en-US" sz="2700" u="none" cap="none" strike="noStrike">
                  <a:solidFill>
                    <a:srgbClr val="000000"/>
                  </a:solidFill>
                  <a:latin typeface="Roboto"/>
                  <a:ea typeface="Roboto"/>
                  <a:cs typeface="Roboto"/>
                  <a:sym typeface="Roboto"/>
                </a:rPr>
                <a:t> in collaboration with </a:t>
              </a:r>
              <a:r>
                <a:rPr b="1" i="0" lang="en-US" sz="2700" u="none" cap="none" strike="noStrike">
                  <a:solidFill>
                    <a:srgbClr val="000000"/>
                  </a:solidFill>
                  <a:latin typeface="Roboto"/>
                  <a:ea typeface="Roboto"/>
                  <a:cs typeface="Roboto"/>
                  <a:sym typeface="Roboto"/>
                </a:rPr>
                <a:t>Agros Municipality, Rodon Hotel, local producers</a:t>
              </a:r>
              <a:r>
                <a:rPr b="0" i="0" lang="en-US" sz="2700" u="none" cap="none" strike="noStrike">
                  <a:solidFill>
                    <a:srgbClr val="000000"/>
                  </a:solidFill>
                  <a:latin typeface="Roboto"/>
                  <a:ea typeface="Roboto"/>
                  <a:cs typeface="Roboto"/>
                  <a:sym typeface="Roboto"/>
                </a:rPr>
                <a:t> and </a:t>
              </a:r>
              <a:r>
                <a:rPr b="1" i="0" lang="en-US" sz="2700" u="none" cap="none" strike="noStrike">
                  <a:solidFill>
                    <a:srgbClr val="000000"/>
                  </a:solidFill>
                  <a:latin typeface="Roboto"/>
                  <a:ea typeface="Roboto"/>
                  <a:cs typeface="Roboto"/>
                  <a:sym typeface="Roboto"/>
                </a:rPr>
                <a:t>tourism industry stakeholders</a:t>
              </a:r>
              <a:endParaRPr b="1" i="0" sz="2700" u="none" cap="none" strike="noStrike">
                <a:solidFill>
                  <a:srgbClr val="000000"/>
                </a:solidFill>
                <a:latin typeface="Roboto"/>
                <a:ea typeface="Roboto"/>
                <a:cs typeface="Roboto"/>
                <a:sym typeface="Roboto"/>
              </a:endParaRPr>
            </a:p>
          </p:txBody>
        </p:sp>
        <p:sp>
          <p:nvSpPr>
            <p:cNvPr id="121" name="Google Shape;121;p19"/>
            <p:cNvSpPr/>
            <p:nvPr/>
          </p:nvSpPr>
          <p:spPr>
            <a:xfrm>
              <a:off x="1542" y="162479"/>
              <a:ext cx="2745079" cy="2745079"/>
            </a:xfrm>
            <a:prstGeom prst="ellipse">
              <a:avLst/>
            </a:prstGeom>
            <a:solidFill>
              <a:srgbClr val="8A3219"/>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19"/>
            <p:cNvSpPr txBox="1"/>
            <p:nvPr/>
          </p:nvSpPr>
          <p:spPr>
            <a:xfrm>
              <a:off x="403550" y="564487"/>
              <a:ext cx="1941063" cy="1941063"/>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400"/>
                <a:buFont typeface="Arial"/>
                <a:buNone/>
              </a:pPr>
              <a:r>
                <a:rPr b="1" i="0" lang="en-US" sz="2400" u="none" cap="none" strike="noStrike">
                  <a:solidFill>
                    <a:schemeClr val="lt1"/>
                  </a:solidFill>
                  <a:latin typeface="Roboto"/>
                  <a:ea typeface="Roboto"/>
                  <a:cs typeface="Roboto"/>
                  <a:sym typeface="Roboto"/>
                </a:rPr>
                <a:t>Initiating Organizations</a:t>
              </a:r>
              <a:r>
                <a:rPr b="1" i="0" lang="en-US" sz="2400" u="sng" cap="none" strike="noStrike">
                  <a:solidFill>
                    <a:schemeClr val="lt1"/>
                  </a:solidFill>
                  <a:latin typeface="Roboto"/>
                  <a:ea typeface="Roboto"/>
                  <a:cs typeface="Roboto"/>
                  <a:sym typeface="Roboto"/>
                </a:rPr>
                <a:t> </a:t>
              </a:r>
              <a:endParaRPr b="0" i="0" sz="2400" u="none" cap="none" strike="noStrike">
                <a:solidFill>
                  <a:schemeClr val="lt1"/>
                </a:solidFill>
                <a:latin typeface="Arial"/>
                <a:ea typeface="Arial"/>
                <a:cs typeface="Arial"/>
                <a:sym typeface="Arial"/>
              </a:endParaRPr>
            </a:p>
          </p:txBody>
        </p:sp>
      </p:grpSp>
      <p:sp>
        <p:nvSpPr>
          <p:cNvPr id="123" name="Google Shape;123;p19"/>
          <p:cNvSpPr txBox="1"/>
          <p:nvPr/>
        </p:nvSpPr>
        <p:spPr>
          <a:xfrm>
            <a:off x="959272" y="2424390"/>
            <a:ext cx="9264225" cy="5881610"/>
          </a:xfrm>
          <a:prstGeom prst="rect">
            <a:avLst/>
          </a:prstGeom>
          <a:noFill/>
          <a:ln>
            <a:noFill/>
          </a:ln>
        </p:spPr>
        <p:txBody>
          <a:bodyPr anchorCtr="0" anchor="t" bIns="0" lIns="0" spcFirstLastPara="1" rIns="0" wrap="square" tIns="0">
            <a:spAutoFit/>
          </a:bodyPr>
          <a:lstStyle/>
          <a:p>
            <a:pPr indent="-342900" lvl="0" marL="342900" marR="0" rtl="0" algn="just">
              <a:lnSpc>
                <a:spcPct val="140017"/>
              </a:lnSpc>
              <a:spcBef>
                <a:spcPts val="0"/>
              </a:spcBef>
              <a:spcAft>
                <a:spcPts val="0"/>
              </a:spcAft>
              <a:buClr>
                <a:srgbClr val="8A3219"/>
              </a:buClr>
              <a:buSzPts val="2100"/>
              <a:buFont typeface="Arial"/>
              <a:buChar char="•"/>
            </a:pPr>
            <a:r>
              <a:rPr b="1" i="0" lang="en-US" sz="2100" u="none" cap="none" strike="noStrike">
                <a:solidFill>
                  <a:schemeClr val="lt1"/>
                </a:solidFill>
                <a:latin typeface="Roboto"/>
                <a:ea typeface="Roboto"/>
                <a:cs typeface="Roboto"/>
                <a:sym typeface="Roboto"/>
              </a:rPr>
              <a:t>First Initiated in 2008</a:t>
            </a:r>
            <a:r>
              <a:rPr b="0" i="0" lang="en-US" sz="2100" u="none" cap="none" strike="noStrike">
                <a:solidFill>
                  <a:schemeClr val="lt1"/>
                </a:solidFill>
                <a:latin typeface="Roboto"/>
                <a:ea typeface="Roboto"/>
                <a:cs typeface="Roboto"/>
                <a:sym typeface="Roboto"/>
              </a:rPr>
              <a:t> – CSTI has been hosting AGM meetings with local producers in various marginalised rural villages (i.e. Anogyra, Droushia, Simou, Troodos, Platres, Vavatsinia, Sotira, Phoini, Skarinou etc.).</a:t>
            </a:r>
            <a:endParaRPr b="0" i="0" sz="1400" u="none" cap="none" strike="noStrike">
              <a:solidFill>
                <a:srgbClr val="000000"/>
              </a:solidFill>
              <a:latin typeface="Arial"/>
              <a:ea typeface="Arial"/>
              <a:cs typeface="Arial"/>
              <a:sym typeface="Arial"/>
            </a:endParaRPr>
          </a:p>
          <a:p>
            <a:pPr indent="-209550" lvl="0" marL="342900" marR="0" rtl="0" algn="just">
              <a:lnSpc>
                <a:spcPct val="140017"/>
              </a:lnSpc>
              <a:spcBef>
                <a:spcPts val="0"/>
              </a:spcBef>
              <a:spcAft>
                <a:spcPts val="0"/>
              </a:spcAft>
              <a:buClr>
                <a:srgbClr val="8A3219"/>
              </a:buClr>
              <a:buSzPts val="2100"/>
              <a:buFont typeface="Arial"/>
              <a:buNone/>
            </a:pPr>
            <a:r>
              <a:t/>
            </a:r>
            <a:endParaRPr b="0" i="0" sz="2100" u="none" cap="none" strike="noStrike">
              <a:solidFill>
                <a:schemeClr val="lt1"/>
              </a:solidFill>
              <a:latin typeface="Roboto"/>
              <a:ea typeface="Roboto"/>
              <a:cs typeface="Roboto"/>
              <a:sym typeface="Roboto"/>
            </a:endParaRPr>
          </a:p>
          <a:p>
            <a:pPr indent="-342900" lvl="0" marL="342900" marR="0" rtl="0" algn="just">
              <a:lnSpc>
                <a:spcPct val="140017"/>
              </a:lnSpc>
              <a:spcBef>
                <a:spcPts val="0"/>
              </a:spcBef>
              <a:spcAft>
                <a:spcPts val="0"/>
              </a:spcAft>
              <a:buClr>
                <a:srgbClr val="8A3219"/>
              </a:buClr>
              <a:buSzPts val="2100"/>
              <a:buFont typeface="Arial"/>
              <a:buChar char="•"/>
            </a:pPr>
            <a:r>
              <a:rPr b="0" i="0" lang="en-US" sz="2100" u="none" cap="none" strike="noStrike">
                <a:solidFill>
                  <a:schemeClr val="lt1"/>
                </a:solidFill>
                <a:latin typeface="Roboto"/>
                <a:ea typeface="Roboto"/>
                <a:cs typeface="Roboto"/>
                <a:sym typeface="Roboto"/>
              </a:rPr>
              <a:t>2020 AGM in Agros as a Best Practice: Hosted ~150-200 participants reinforcing its role as a key networking and development event for rural communities. Similar number of participants each year.</a:t>
            </a:r>
            <a:endParaRPr b="0" i="0" sz="1400" u="none" cap="none" strike="noStrike">
              <a:solidFill>
                <a:srgbClr val="000000"/>
              </a:solidFill>
              <a:latin typeface="Arial"/>
              <a:ea typeface="Arial"/>
              <a:cs typeface="Arial"/>
              <a:sym typeface="Arial"/>
            </a:endParaRPr>
          </a:p>
          <a:p>
            <a:pPr indent="-209550" lvl="0" marL="342900" marR="0" rtl="0" algn="just">
              <a:lnSpc>
                <a:spcPct val="140017"/>
              </a:lnSpc>
              <a:spcBef>
                <a:spcPts val="0"/>
              </a:spcBef>
              <a:spcAft>
                <a:spcPts val="0"/>
              </a:spcAft>
              <a:buClr>
                <a:srgbClr val="8A3219"/>
              </a:buClr>
              <a:buSzPts val="2100"/>
              <a:buFont typeface="Arial"/>
              <a:buNone/>
            </a:pPr>
            <a:r>
              <a:t/>
            </a:r>
            <a:endParaRPr b="0" i="0" sz="2100" u="none" cap="none" strike="noStrike">
              <a:solidFill>
                <a:schemeClr val="lt1"/>
              </a:solidFill>
              <a:latin typeface="Roboto"/>
              <a:ea typeface="Roboto"/>
              <a:cs typeface="Roboto"/>
              <a:sym typeface="Roboto"/>
            </a:endParaRPr>
          </a:p>
          <a:p>
            <a:pPr indent="-342900" lvl="0" marL="342900" marR="0" rtl="0" algn="just">
              <a:lnSpc>
                <a:spcPct val="140017"/>
              </a:lnSpc>
              <a:spcBef>
                <a:spcPts val="0"/>
              </a:spcBef>
              <a:spcAft>
                <a:spcPts val="0"/>
              </a:spcAft>
              <a:buClr>
                <a:srgbClr val="8A3219"/>
              </a:buClr>
              <a:buSzPts val="2100"/>
              <a:buFont typeface="Arial"/>
              <a:buChar char="•"/>
            </a:pPr>
            <a:r>
              <a:rPr b="1" i="0" lang="en-US" sz="2100" u="none" cap="none" strike="noStrike">
                <a:solidFill>
                  <a:schemeClr val="lt1"/>
                </a:solidFill>
                <a:latin typeface="Roboto"/>
                <a:ea typeface="Roboto"/>
                <a:cs typeface="Roboto"/>
                <a:sym typeface="Roboto"/>
              </a:rPr>
              <a:t>Status: Completed (2008-2020), with potential for revival.</a:t>
            </a:r>
            <a:r>
              <a:rPr b="0" i="0" lang="en-US" sz="2100" u="none" cap="none" strike="noStrike">
                <a:solidFill>
                  <a:schemeClr val="lt1"/>
                </a:solidFill>
                <a:latin typeface="Roboto"/>
                <a:ea typeface="Roboto"/>
                <a:cs typeface="Roboto"/>
                <a:sym typeface="Roboto"/>
              </a:rPr>
              <a:t> While the AGM series concluded in 2020, CSTI in collaboration with other certain villages is considering reviving similar events in the near future, reinforcing its commitment to supporting local producers and promoting sustainable tourism in rural Cyprus.</a:t>
            </a:r>
            <a:endParaRPr b="0" i="0" sz="2100" u="none" cap="none" strike="noStrike">
              <a:solidFill>
                <a:schemeClr val="lt1"/>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6FE"/>
        </a:solidFill>
      </p:bgPr>
    </p:bg>
    <p:spTree>
      <p:nvGrpSpPr>
        <p:cNvPr id="127" name="Shape 127"/>
        <p:cNvGrpSpPr/>
        <p:nvPr/>
      </p:nvGrpSpPr>
      <p:grpSpPr>
        <a:xfrm>
          <a:off x="0" y="0"/>
          <a:ext cx="0" cy="0"/>
          <a:chOff x="0" y="0"/>
          <a:chExt cx="0" cy="0"/>
        </a:xfrm>
      </p:grpSpPr>
      <p:sp>
        <p:nvSpPr>
          <p:cNvPr id="128" name="Google Shape;128;p20"/>
          <p:cNvSpPr/>
          <p:nvPr/>
        </p:nvSpPr>
        <p:spPr>
          <a:xfrm>
            <a:off x="1424293"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20"/>
          <p:cNvSpPr txBox="1"/>
          <p:nvPr/>
        </p:nvSpPr>
        <p:spPr>
          <a:xfrm>
            <a:off x="16163760" y="931033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130" name="Google Shape;130;p20"/>
          <p:cNvSpPr txBox="1"/>
          <p:nvPr/>
        </p:nvSpPr>
        <p:spPr>
          <a:xfrm>
            <a:off x="1028701" y="2608221"/>
            <a:ext cx="9065400" cy="4590600"/>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100"/>
              <a:buFont typeface="Arial"/>
              <a:buNone/>
            </a:pPr>
            <a:r>
              <a:rPr b="0" i="0" lang="en-US" sz="2200" u="none" cap="none" strike="noStrike">
                <a:solidFill>
                  <a:srgbClr val="000000"/>
                </a:solidFill>
                <a:latin typeface="Roboto"/>
                <a:ea typeface="Roboto"/>
                <a:cs typeface="Roboto"/>
                <a:sym typeface="Roboto"/>
              </a:rPr>
              <a:t>“Greening Cyprus for a Sustainable Future” by CSTI (2020), was an annual general meeting (AGM) and networking event held in Agros Village in 2020, as part of a long-running series of events (2008-2020) that promoted sustainable tourism and rural economic development in Cyprus. Organized by the Cyprus Sustainable Tourism Initiative (CSTI), the event brought together local producers, stakeholders within the tourism sector, policymakers and sustainability advocates to discuss and promote eco-friendly tourism practices, responsible rural development and the role of local products in tourism.</a:t>
            </a:r>
            <a:endParaRPr b="0" i="0" sz="2200" u="none" cap="none" strike="noStrike">
              <a:solidFill>
                <a:srgbClr val="000000"/>
              </a:solidFill>
              <a:latin typeface="Arial"/>
              <a:ea typeface="Arial"/>
              <a:cs typeface="Arial"/>
              <a:sym typeface="Arial"/>
            </a:endParaRPr>
          </a:p>
          <a:p>
            <a:pPr indent="0" lvl="0" marL="0" marR="0" rtl="0" algn="just">
              <a:lnSpc>
                <a:spcPct val="140017"/>
              </a:lnSpc>
              <a:spcBef>
                <a:spcPts val="0"/>
              </a:spcBef>
              <a:spcAft>
                <a:spcPts val="0"/>
              </a:spcAft>
              <a:buClr>
                <a:srgbClr val="000000"/>
              </a:buClr>
              <a:buSzPts val="2100"/>
              <a:buFont typeface="Arial"/>
              <a:buNone/>
            </a:pPr>
            <a:r>
              <a:t/>
            </a:r>
            <a:endParaRPr b="0" i="0" sz="2100" u="none" cap="none" strike="noStrike">
              <a:solidFill>
                <a:srgbClr val="000000"/>
              </a:solidFill>
              <a:latin typeface="Roboto"/>
              <a:ea typeface="Roboto"/>
              <a:cs typeface="Roboto"/>
              <a:sym typeface="Roboto"/>
            </a:endParaRPr>
          </a:p>
        </p:txBody>
      </p:sp>
      <p:sp>
        <p:nvSpPr>
          <p:cNvPr id="131" name="Google Shape;131;p20"/>
          <p:cNvSpPr txBox="1"/>
          <p:nvPr/>
        </p:nvSpPr>
        <p:spPr>
          <a:xfrm>
            <a:off x="1028700" y="876300"/>
            <a:ext cx="1583342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The Practice</a:t>
            </a:r>
            <a:endParaRPr b="0" i="0" sz="1400" u="none" cap="none" strike="noStrike">
              <a:solidFill>
                <a:srgbClr val="000000"/>
              </a:solidFill>
              <a:latin typeface="Arial"/>
              <a:ea typeface="Arial"/>
              <a:cs typeface="Arial"/>
              <a:sym typeface="Arial"/>
            </a:endParaRPr>
          </a:p>
        </p:txBody>
      </p:sp>
      <p:sp>
        <p:nvSpPr>
          <p:cNvPr id="132" name="Google Shape;132;p20"/>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20"/>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20"/>
          <p:cNvSpPr txBox="1"/>
          <p:nvPr/>
        </p:nvSpPr>
        <p:spPr>
          <a:xfrm>
            <a:off x="8032775" y="8292465"/>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pic>
        <p:nvPicPr>
          <p:cNvPr id="135" name="Google Shape;135;p20"/>
          <p:cNvPicPr preferRelativeResize="0"/>
          <p:nvPr/>
        </p:nvPicPr>
        <p:blipFill rotWithShape="1">
          <a:blip r:embed="rId6">
            <a:alphaModFix/>
          </a:blip>
          <a:srcRect b="0" l="0" r="0" t="0"/>
          <a:stretch/>
        </p:blipFill>
        <p:spPr>
          <a:xfrm>
            <a:off x="10381333" y="2228213"/>
            <a:ext cx="7462994" cy="4268079"/>
          </a:xfrm>
          <a:prstGeom prst="rect">
            <a:avLst/>
          </a:prstGeom>
          <a:noFill/>
          <a:ln>
            <a:noFill/>
          </a:ln>
        </p:spPr>
      </p:pic>
      <p:sp>
        <p:nvSpPr>
          <p:cNvPr id="136" name="Google Shape;136;p20"/>
          <p:cNvSpPr txBox="1"/>
          <p:nvPr/>
        </p:nvSpPr>
        <p:spPr>
          <a:xfrm>
            <a:off x="1022808" y="6830773"/>
            <a:ext cx="16809600" cy="1379100"/>
          </a:xfrm>
          <a:prstGeom prst="rect">
            <a:avLst/>
          </a:prstGeom>
          <a:noFill/>
          <a:ln>
            <a:noFill/>
          </a:ln>
        </p:spPr>
        <p:txBody>
          <a:bodyPr anchorCtr="0" anchor="t" bIns="45700" lIns="91425" spcFirstLastPara="1" rIns="91425" wrap="square" tIns="45700">
            <a:spAutoFit/>
          </a:bodyPr>
          <a:lstStyle/>
          <a:p>
            <a:pPr indent="0" lvl="0" marL="0" marR="0" rtl="0" algn="just">
              <a:lnSpc>
                <a:spcPct val="140017"/>
              </a:lnSpc>
              <a:spcBef>
                <a:spcPts val="0"/>
              </a:spcBef>
              <a:spcAft>
                <a:spcPts val="0"/>
              </a:spcAft>
              <a:buClr>
                <a:srgbClr val="000000"/>
              </a:buClr>
              <a:buSzPts val="2100"/>
              <a:buFont typeface="Arial"/>
              <a:buNone/>
            </a:pPr>
            <a:r>
              <a:rPr b="0" i="0" lang="en-US" sz="2200" u="none" cap="none" strike="noStrike">
                <a:solidFill>
                  <a:srgbClr val="000000"/>
                </a:solidFill>
                <a:latin typeface="Roboto"/>
                <a:ea typeface="Roboto"/>
                <a:cs typeface="Roboto"/>
                <a:sym typeface="Roboto"/>
              </a:rPr>
              <a:t>This continues series of event aimed to support marginalized rural communities by providing networking opportunities for small-scale producers and artisans, strengthening the connection between local businesses and the tourism industry. However, it also served as a platform for discussing climate-conscious policies, waste reduction and sustainable tourism strategies in Cyprus.</a:t>
            </a:r>
            <a:endParaRPr b="0" i="0" sz="2200" u="none" cap="none" strike="noStrike">
              <a:solidFill>
                <a:srgbClr val="000000"/>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6FE"/>
        </a:solidFill>
      </p:bgPr>
    </p:bg>
    <p:spTree>
      <p:nvGrpSpPr>
        <p:cNvPr id="140" name="Shape 140"/>
        <p:cNvGrpSpPr/>
        <p:nvPr/>
      </p:nvGrpSpPr>
      <p:grpSpPr>
        <a:xfrm>
          <a:off x="0" y="0"/>
          <a:ext cx="0" cy="0"/>
          <a:chOff x="0" y="0"/>
          <a:chExt cx="0" cy="0"/>
        </a:xfrm>
      </p:grpSpPr>
      <p:sp>
        <p:nvSpPr>
          <p:cNvPr id="141" name="Google Shape;141;p21"/>
          <p:cNvSpPr/>
          <p:nvPr/>
        </p:nvSpPr>
        <p:spPr>
          <a:xfrm>
            <a:off x="1424293" y="0"/>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21"/>
          <p:cNvSpPr txBox="1"/>
          <p:nvPr/>
        </p:nvSpPr>
        <p:spPr>
          <a:xfrm>
            <a:off x="16163760" y="931033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143" name="Google Shape;143;p21"/>
          <p:cNvSpPr txBox="1"/>
          <p:nvPr/>
        </p:nvSpPr>
        <p:spPr>
          <a:xfrm>
            <a:off x="1028700" y="876300"/>
            <a:ext cx="1583342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The Practice</a:t>
            </a:r>
            <a:endParaRPr b="0" i="0" sz="1400" u="none" cap="none" strike="noStrike">
              <a:solidFill>
                <a:srgbClr val="000000"/>
              </a:solidFill>
              <a:latin typeface="Arial"/>
              <a:ea typeface="Arial"/>
              <a:cs typeface="Arial"/>
              <a:sym typeface="Arial"/>
            </a:endParaRPr>
          </a:p>
        </p:txBody>
      </p:sp>
      <p:sp>
        <p:nvSpPr>
          <p:cNvPr id="144" name="Google Shape;144;p21"/>
          <p:cNvSpPr/>
          <p:nvPr/>
        </p:nvSpPr>
        <p:spPr>
          <a:xfrm>
            <a:off x="9443800" y="8923020"/>
            <a:ext cx="2438174" cy="1705628"/>
          </a:xfrm>
          <a:custGeom>
            <a:rect b="b" l="l" r="r" t="t"/>
            <a:pathLst>
              <a:path extrusionOk="0" h="1705628" w="2438174">
                <a:moveTo>
                  <a:pt x="0" y="0"/>
                </a:moveTo>
                <a:lnTo>
                  <a:pt x="2438174" y="0"/>
                </a:lnTo>
                <a:lnTo>
                  <a:pt x="2438174" y="1705628"/>
                </a:lnTo>
                <a:lnTo>
                  <a:pt x="0" y="1705628"/>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21"/>
          <p:cNvSpPr/>
          <p:nvPr/>
        </p:nvSpPr>
        <p:spPr>
          <a:xfrm>
            <a:off x="5524876" y="9258300"/>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21"/>
          <p:cNvSpPr txBox="1"/>
          <p:nvPr/>
        </p:nvSpPr>
        <p:spPr>
          <a:xfrm>
            <a:off x="8032775" y="8292465"/>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grpSp>
        <p:nvGrpSpPr>
          <p:cNvPr id="147" name="Google Shape;147;p21"/>
          <p:cNvGrpSpPr/>
          <p:nvPr/>
        </p:nvGrpSpPr>
        <p:grpSpPr>
          <a:xfrm>
            <a:off x="1028700" y="1979375"/>
            <a:ext cx="16487404" cy="6309912"/>
            <a:chOff x="0" y="3086"/>
            <a:chExt cx="16487404" cy="6080671"/>
          </a:xfrm>
        </p:grpSpPr>
        <p:sp>
          <p:nvSpPr>
            <p:cNvPr id="148" name="Google Shape;148;p21"/>
            <p:cNvSpPr/>
            <p:nvPr/>
          </p:nvSpPr>
          <p:spPr>
            <a:xfrm>
              <a:off x="0" y="135926"/>
              <a:ext cx="16487404" cy="1389150"/>
            </a:xfrm>
            <a:prstGeom prst="rect">
              <a:avLst/>
            </a:prstGeom>
            <a:solidFill>
              <a:schemeClr val="lt1">
                <a:alpha val="89411"/>
              </a:schemeClr>
            </a:solidFill>
            <a:ln cap="flat" cmpd="sng" w="25400">
              <a:solidFill>
                <a:srgbClr val="00507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21"/>
            <p:cNvSpPr txBox="1"/>
            <p:nvPr/>
          </p:nvSpPr>
          <p:spPr>
            <a:xfrm>
              <a:off x="0" y="135926"/>
              <a:ext cx="16487404" cy="1389150"/>
            </a:xfrm>
            <a:prstGeom prst="rect">
              <a:avLst/>
            </a:prstGeom>
            <a:noFill/>
            <a:ln>
              <a:noFill/>
            </a:ln>
          </p:spPr>
          <p:txBody>
            <a:bodyPr anchorCtr="0" anchor="t" bIns="128000" lIns="1279600" spcFirstLastPara="1" rIns="1279600" wrap="square" tIns="187450">
              <a:noAutofit/>
            </a:bodyPr>
            <a:lstStyle/>
            <a:p>
              <a:pPr indent="-184150" lvl="1" marL="171450" marR="0" rtl="0" algn="l">
                <a:lnSpc>
                  <a:spcPct val="90000"/>
                </a:lnSpc>
                <a:spcBef>
                  <a:spcPts val="0"/>
                </a:spcBef>
                <a:spcAft>
                  <a:spcPts val="0"/>
                </a:spcAft>
                <a:buClr>
                  <a:srgbClr val="00507A"/>
                </a:buClr>
                <a:buSzPts val="2000"/>
                <a:buFont typeface="Arial"/>
                <a:buChar char="•"/>
              </a:pPr>
              <a:r>
                <a:rPr b="1" i="0" lang="en-US" sz="2000" u="none" cap="none" strike="noStrike">
                  <a:solidFill>
                    <a:srgbClr val="000000"/>
                  </a:solidFill>
                  <a:latin typeface="Roboto"/>
                  <a:ea typeface="Roboto"/>
                  <a:cs typeface="Roboto"/>
                  <a:sym typeface="Roboto"/>
                </a:rPr>
                <a:t>Limited exposure and business opportunities</a:t>
              </a:r>
              <a:r>
                <a:rPr i="0" lang="en-US" sz="2000" u="none" cap="none" strike="noStrike">
                  <a:solidFill>
                    <a:srgbClr val="000000"/>
                  </a:solidFill>
                  <a:latin typeface="Roboto"/>
                  <a:ea typeface="Roboto"/>
                  <a:cs typeface="Roboto"/>
                  <a:sym typeface="Roboto"/>
                </a:rPr>
                <a:t> for rural producers.</a:t>
              </a:r>
              <a:endParaRPr i="0" sz="2000" u="none" cap="none" strike="noStrike">
                <a:solidFill>
                  <a:srgbClr val="000000"/>
                </a:solidFill>
                <a:latin typeface="Roboto"/>
                <a:ea typeface="Roboto"/>
                <a:cs typeface="Roboto"/>
                <a:sym typeface="Roboto"/>
              </a:endParaRPr>
            </a:p>
            <a:p>
              <a:pPr indent="-184150" lvl="1" marL="171450" marR="0" rtl="0" algn="l">
                <a:lnSpc>
                  <a:spcPct val="90000"/>
                </a:lnSpc>
                <a:spcBef>
                  <a:spcPts val="270"/>
                </a:spcBef>
                <a:spcAft>
                  <a:spcPts val="0"/>
                </a:spcAft>
                <a:buClr>
                  <a:srgbClr val="00507A"/>
                </a:buClr>
                <a:buSzPts val="2000"/>
                <a:buFont typeface="Arial"/>
                <a:buChar char="•"/>
              </a:pPr>
              <a:r>
                <a:rPr b="1" i="0" lang="en-US" sz="2000" u="none" cap="none" strike="noStrike">
                  <a:solidFill>
                    <a:srgbClr val="000000"/>
                  </a:solidFill>
                  <a:latin typeface="Roboto"/>
                  <a:ea typeface="Roboto"/>
                  <a:cs typeface="Roboto"/>
                  <a:sym typeface="Roboto"/>
                </a:rPr>
                <a:t>Stronger connections needed</a:t>
              </a:r>
              <a:r>
                <a:rPr i="0" lang="en-US" sz="2000" u="none" cap="none" strike="noStrike">
                  <a:solidFill>
                    <a:srgbClr val="000000"/>
                  </a:solidFill>
                  <a:latin typeface="Roboto"/>
                  <a:ea typeface="Roboto"/>
                  <a:cs typeface="Roboto"/>
                  <a:sym typeface="Roboto"/>
                </a:rPr>
                <a:t> between communities, tourism, and policymakers.</a:t>
              </a:r>
              <a:endParaRPr i="0" sz="2000" u="none" cap="none" strike="noStrike">
                <a:solidFill>
                  <a:srgbClr val="000000"/>
                </a:solidFill>
                <a:latin typeface="Roboto"/>
                <a:ea typeface="Roboto"/>
                <a:cs typeface="Roboto"/>
                <a:sym typeface="Roboto"/>
              </a:endParaRPr>
            </a:p>
            <a:p>
              <a:pPr indent="-184150" lvl="1" marL="171450" marR="0" rtl="0" algn="l">
                <a:lnSpc>
                  <a:spcPct val="90000"/>
                </a:lnSpc>
                <a:spcBef>
                  <a:spcPts val="270"/>
                </a:spcBef>
                <a:spcAft>
                  <a:spcPts val="0"/>
                </a:spcAft>
                <a:buClr>
                  <a:srgbClr val="00507A"/>
                </a:buClr>
                <a:buSzPts val="2000"/>
                <a:buFont typeface="Arial"/>
                <a:buChar char="•"/>
              </a:pPr>
              <a:r>
                <a:rPr b="1" i="0" lang="en-US" sz="2000" u="none" cap="none" strike="noStrike">
                  <a:solidFill>
                    <a:srgbClr val="000000"/>
                  </a:solidFill>
                  <a:latin typeface="Roboto"/>
                  <a:ea typeface="Roboto"/>
                  <a:cs typeface="Roboto"/>
                  <a:sym typeface="Roboto"/>
                </a:rPr>
                <a:t>Sustainable tourism development</a:t>
              </a:r>
              <a:r>
                <a:rPr i="0" lang="en-US" sz="2000" u="none" cap="none" strike="noStrike">
                  <a:solidFill>
                    <a:srgbClr val="000000"/>
                  </a:solidFill>
                  <a:latin typeface="Roboto"/>
                  <a:ea typeface="Roboto"/>
                  <a:cs typeface="Roboto"/>
                  <a:sym typeface="Roboto"/>
                </a:rPr>
                <a:t> in marginalized areas.</a:t>
              </a:r>
              <a:endParaRPr i="0" sz="2000" u="none" cap="none" strike="noStrike">
                <a:solidFill>
                  <a:srgbClr val="000000"/>
                </a:solidFill>
                <a:latin typeface="Roboto"/>
                <a:ea typeface="Roboto"/>
                <a:cs typeface="Roboto"/>
                <a:sym typeface="Roboto"/>
              </a:endParaRPr>
            </a:p>
            <a:p>
              <a:pPr indent="-184150" lvl="1" marL="171450" marR="0" rtl="0" algn="l">
                <a:lnSpc>
                  <a:spcPct val="90000"/>
                </a:lnSpc>
                <a:spcBef>
                  <a:spcPts val="270"/>
                </a:spcBef>
                <a:spcAft>
                  <a:spcPts val="0"/>
                </a:spcAft>
                <a:buClr>
                  <a:srgbClr val="00507A"/>
                </a:buClr>
                <a:buSzPts val="2000"/>
                <a:buFont typeface="Arial"/>
                <a:buChar char="•"/>
              </a:pPr>
              <a:r>
                <a:rPr b="1" i="0" lang="en-US" sz="2000" u="none" cap="none" strike="noStrike">
                  <a:solidFill>
                    <a:srgbClr val="000000"/>
                  </a:solidFill>
                  <a:latin typeface="Roboto"/>
                  <a:ea typeface="Roboto"/>
                  <a:cs typeface="Roboto"/>
                  <a:sym typeface="Roboto"/>
                </a:rPr>
                <a:t>Encouraging eco-friendly tourism </a:t>
              </a:r>
              <a:r>
                <a:rPr i="0" lang="en-US" sz="2000" u="none" cap="none" strike="noStrike">
                  <a:solidFill>
                    <a:srgbClr val="000000"/>
                  </a:solidFill>
                  <a:latin typeface="Roboto"/>
                  <a:ea typeface="Roboto"/>
                  <a:cs typeface="Roboto"/>
                  <a:sym typeface="Roboto"/>
                </a:rPr>
                <a:t>and</a:t>
              </a:r>
              <a:r>
                <a:rPr b="1" i="0" lang="en-US" sz="2000" u="none" cap="none" strike="noStrike">
                  <a:solidFill>
                    <a:srgbClr val="000000"/>
                  </a:solidFill>
                  <a:latin typeface="Roboto"/>
                  <a:ea typeface="Roboto"/>
                  <a:cs typeface="Roboto"/>
                  <a:sym typeface="Roboto"/>
                </a:rPr>
                <a:t> responsible business practices.</a:t>
              </a:r>
              <a:endParaRPr i="0" sz="2000" u="none" cap="none" strike="noStrike">
                <a:solidFill>
                  <a:srgbClr val="000000"/>
                </a:solidFill>
                <a:latin typeface="Roboto"/>
                <a:ea typeface="Roboto"/>
                <a:cs typeface="Roboto"/>
                <a:sym typeface="Roboto"/>
              </a:endParaRPr>
            </a:p>
          </p:txBody>
        </p:sp>
        <p:sp>
          <p:nvSpPr>
            <p:cNvPr id="150" name="Google Shape;150;p21"/>
            <p:cNvSpPr/>
            <p:nvPr/>
          </p:nvSpPr>
          <p:spPr>
            <a:xfrm>
              <a:off x="824370" y="3086"/>
              <a:ext cx="11541182" cy="265680"/>
            </a:xfrm>
            <a:prstGeom prst="roundRect">
              <a:avLst>
                <a:gd fmla="val 16667" name="adj"/>
              </a:avLst>
            </a:prstGeom>
            <a:solidFill>
              <a:srgbClr val="00507A"/>
            </a:solidFill>
            <a:ln cap="flat" cmpd="sng" w="25400">
              <a:solidFill>
                <a:srgbClr val="00507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21"/>
            <p:cNvSpPr txBox="1"/>
            <p:nvPr/>
          </p:nvSpPr>
          <p:spPr>
            <a:xfrm>
              <a:off x="837339" y="16055"/>
              <a:ext cx="11515244" cy="239742"/>
            </a:xfrm>
            <a:prstGeom prst="rect">
              <a:avLst/>
            </a:prstGeom>
            <a:noFill/>
            <a:ln>
              <a:noFill/>
            </a:ln>
          </p:spPr>
          <p:txBody>
            <a:bodyPr anchorCtr="0" anchor="ctr" bIns="0" lIns="436225" spcFirstLastPara="1" rIns="436225" wrap="square" tIns="0">
              <a:noAutofit/>
            </a:bodyPr>
            <a:lstStyle/>
            <a:p>
              <a:pPr indent="0" lvl="0" marL="0" marR="0" rtl="0" algn="l">
                <a:lnSpc>
                  <a:spcPct val="90000"/>
                </a:lnSpc>
                <a:spcBef>
                  <a:spcPts val="0"/>
                </a:spcBef>
                <a:spcAft>
                  <a:spcPts val="0"/>
                </a:spcAft>
                <a:buClr>
                  <a:srgbClr val="000000"/>
                </a:buClr>
                <a:buSzPts val="1800"/>
                <a:buFont typeface="Arial"/>
                <a:buNone/>
              </a:pPr>
              <a:r>
                <a:rPr b="1" i="0" lang="en-US" sz="2000" u="none" cap="none" strike="noStrike">
                  <a:solidFill>
                    <a:schemeClr val="lt1"/>
                  </a:solidFill>
                  <a:latin typeface="Arial"/>
                  <a:ea typeface="Arial"/>
                  <a:cs typeface="Arial"/>
                  <a:sym typeface="Arial"/>
                </a:rPr>
                <a:t>Key Needs Addressed</a:t>
              </a:r>
              <a:endParaRPr b="0" i="0" sz="2000" u="none" cap="none" strike="noStrike">
                <a:solidFill>
                  <a:schemeClr val="lt1"/>
                </a:solidFill>
                <a:latin typeface="Arial"/>
                <a:ea typeface="Arial"/>
                <a:cs typeface="Arial"/>
                <a:sym typeface="Arial"/>
              </a:endParaRPr>
            </a:p>
          </p:txBody>
        </p:sp>
        <p:sp>
          <p:nvSpPr>
            <p:cNvPr id="152" name="Google Shape;152;p21"/>
            <p:cNvSpPr/>
            <p:nvPr/>
          </p:nvSpPr>
          <p:spPr>
            <a:xfrm>
              <a:off x="0" y="1706517"/>
              <a:ext cx="16487404" cy="1984500"/>
            </a:xfrm>
            <a:prstGeom prst="rect">
              <a:avLst/>
            </a:prstGeom>
            <a:solidFill>
              <a:schemeClr val="lt1">
                <a:alpha val="89411"/>
              </a:schemeClr>
            </a:solidFill>
            <a:ln cap="flat" cmpd="sng" w="25400">
              <a:solidFill>
                <a:srgbClr val="8A321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21"/>
            <p:cNvSpPr txBox="1"/>
            <p:nvPr/>
          </p:nvSpPr>
          <p:spPr>
            <a:xfrm>
              <a:off x="0" y="1706517"/>
              <a:ext cx="16487404" cy="1984500"/>
            </a:xfrm>
            <a:prstGeom prst="rect">
              <a:avLst/>
            </a:prstGeom>
            <a:noFill/>
            <a:ln>
              <a:noFill/>
            </a:ln>
          </p:spPr>
          <p:txBody>
            <a:bodyPr anchorCtr="0" anchor="t" bIns="128000" lIns="1279600" spcFirstLastPara="1" rIns="1279600" wrap="square" tIns="187450">
              <a:noAutofit/>
            </a:bodyPr>
            <a:lstStyle/>
            <a:p>
              <a:pPr indent="-184150" lvl="1" marL="171450" marR="0" rtl="0" algn="l">
                <a:lnSpc>
                  <a:spcPct val="90000"/>
                </a:lnSpc>
                <a:spcBef>
                  <a:spcPts val="0"/>
                </a:spcBef>
                <a:spcAft>
                  <a:spcPts val="0"/>
                </a:spcAft>
                <a:buClr>
                  <a:srgbClr val="8A3219"/>
                </a:buClr>
                <a:buSzPts val="2000"/>
                <a:buFont typeface="Arial"/>
                <a:buChar char="•"/>
              </a:pPr>
              <a:r>
                <a:rPr b="1" i="0" lang="en-US" sz="2000" u="none" cap="none" strike="noStrike">
                  <a:solidFill>
                    <a:srgbClr val="000000"/>
                  </a:solidFill>
                  <a:latin typeface="Roboto"/>
                  <a:ea typeface="Roboto"/>
                  <a:cs typeface="Roboto"/>
                  <a:sym typeface="Roboto"/>
                </a:rPr>
                <a:t>Panel Discussions: </a:t>
              </a:r>
              <a:r>
                <a:rPr i="0" lang="en-US" sz="2000" u="none" cap="none" strike="noStrike">
                  <a:solidFill>
                    <a:srgbClr val="000000"/>
                  </a:solidFill>
                  <a:latin typeface="Roboto"/>
                  <a:ea typeface="Roboto"/>
                  <a:cs typeface="Roboto"/>
                  <a:sym typeface="Roboto"/>
                </a:rPr>
                <a:t>Experts and policymakers shared insights on sustainable tourism.</a:t>
              </a:r>
              <a:endParaRPr i="0" sz="2000" u="none" cap="none" strike="noStrike">
                <a:solidFill>
                  <a:srgbClr val="000000"/>
                </a:solidFill>
                <a:latin typeface="Roboto"/>
                <a:ea typeface="Roboto"/>
                <a:cs typeface="Roboto"/>
                <a:sym typeface="Roboto"/>
              </a:endParaRPr>
            </a:p>
            <a:p>
              <a:pPr indent="-184150" lvl="1" marL="171450" marR="0" rtl="0" algn="l">
                <a:lnSpc>
                  <a:spcPct val="90000"/>
                </a:lnSpc>
                <a:spcBef>
                  <a:spcPts val="270"/>
                </a:spcBef>
                <a:spcAft>
                  <a:spcPts val="0"/>
                </a:spcAft>
                <a:buClr>
                  <a:srgbClr val="8A3219"/>
                </a:buClr>
                <a:buSzPts val="2000"/>
                <a:buFont typeface="Arial"/>
                <a:buChar char="•"/>
              </a:pPr>
              <a:r>
                <a:rPr b="1" i="0" lang="en-US" sz="2000" u="none" cap="none" strike="noStrike">
                  <a:solidFill>
                    <a:srgbClr val="000000"/>
                  </a:solidFill>
                  <a:latin typeface="Roboto"/>
                  <a:ea typeface="Roboto"/>
                  <a:cs typeface="Roboto"/>
                  <a:sym typeface="Roboto"/>
                </a:rPr>
                <a:t>Local Producers’ Exhibition: </a:t>
              </a:r>
              <a:r>
                <a:rPr i="0" lang="en-US" sz="2000" u="none" cap="none" strike="noStrike">
                  <a:solidFill>
                    <a:srgbClr val="000000"/>
                  </a:solidFill>
                  <a:latin typeface="Roboto"/>
                  <a:ea typeface="Roboto"/>
                  <a:cs typeface="Roboto"/>
                  <a:sym typeface="Roboto"/>
                </a:rPr>
                <a:t>Farmers and artisans networked with tourism businesses.</a:t>
              </a:r>
              <a:endParaRPr i="0" sz="2000" u="none" cap="none" strike="noStrike">
                <a:solidFill>
                  <a:srgbClr val="000000"/>
                </a:solidFill>
                <a:latin typeface="Roboto"/>
                <a:ea typeface="Roboto"/>
                <a:cs typeface="Roboto"/>
                <a:sym typeface="Roboto"/>
              </a:endParaRPr>
            </a:p>
            <a:p>
              <a:pPr indent="-184150" lvl="1" marL="171450" marR="0" rtl="0" algn="l">
                <a:lnSpc>
                  <a:spcPct val="90000"/>
                </a:lnSpc>
                <a:spcBef>
                  <a:spcPts val="270"/>
                </a:spcBef>
                <a:spcAft>
                  <a:spcPts val="0"/>
                </a:spcAft>
                <a:buClr>
                  <a:srgbClr val="8A3219"/>
                </a:buClr>
                <a:buSzPts val="2000"/>
                <a:buFont typeface="Arial"/>
                <a:buChar char="•"/>
              </a:pPr>
              <a:r>
                <a:rPr b="1" i="0" lang="en-US" sz="2000" u="none" cap="none" strike="noStrike">
                  <a:solidFill>
                    <a:srgbClr val="000000"/>
                  </a:solidFill>
                  <a:latin typeface="Roboto"/>
                  <a:ea typeface="Roboto"/>
                  <a:cs typeface="Roboto"/>
                  <a:sym typeface="Roboto"/>
                </a:rPr>
                <a:t>Eco-Tourism Talks: </a:t>
              </a:r>
              <a:r>
                <a:rPr i="0" lang="en-US" sz="2000" u="none" cap="none" strike="noStrike">
                  <a:solidFill>
                    <a:srgbClr val="000000"/>
                  </a:solidFill>
                  <a:latin typeface="Roboto"/>
                  <a:ea typeface="Roboto"/>
                  <a:cs typeface="Roboto"/>
                  <a:sym typeface="Roboto"/>
                </a:rPr>
                <a:t>Sessions on responsible travel and waste management.</a:t>
              </a:r>
              <a:endParaRPr i="0" sz="2000" u="none" cap="none" strike="noStrike">
                <a:solidFill>
                  <a:srgbClr val="000000"/>
                </a:solidFill>
                <a:latin typeface="Roboto"/>
                <a:ea typeface="Roboto"/>
                <a:cs typeface="Roboto"/>
                <a:sym typeface="Roboto"/>
              </a:endParaRPr>
            </a:p>
            <a:p>
              <a:pPr indent="-184150" lvl="1" marL="171450" marR="0" rtl="0" algn="l">
                <a:lnSpc>
                  <a:spcPct val="90000"/>
                </a:lnSpc>
                <a:spcBef>
                  <a:spcPts val="270"/>
                </a:spcBef>
                <a:spcAft>
                  <a:spcPts val="0"/>
                </a:spcAft>
                <a:buClr>
                  <a:srgbClr val="8A3219"/>
                </a:buClr>
                <a:buSzPts val="2000"/>
                <a:buFont typeface="Arial"/>
                <a:buChar char="•"/>
              </a:pPr>
              <a:r>
                <a:rPr b="1" i="0" lang="en-US" sz="2000" u="none" cap="none" strike="noStrike">
                  <a:solidFill>
                    <a:srgbClr val="000000"/>
                  </a:solidFill>
                  <a:latin typeface="Roboto"/>
                  <a:ea typeface="Roboto"/>
                  <a:cs typeface="Roboto"/>
                  <a:sym typeface="Roboto"/>
                </a:rPr>
                <a:t>Workshops</a:t>
              </a:r>
              <a:r>
                <a:rPr i="0" lang="en-US" sz="2000" u="none" cap="none" strike="noStrike">
                  <a:solidFill>
                    <a:srgbClr val="000000"/>
                  </a:solidFill>
                  <a:latin typeface="Roboto"/>
                  <a:ea typeface="Roboto"/>
                  <a:cs typeface="Roboto"/>
                  <a:sym typeface="Roboto"/>
                </a:rPr>
                <a:t>: Hands-on </a:t>
              </a:r>
              <a:r>
                <a:rPr b="1" i="0" lang="en-US" sz="2000" u="none" cap="none" strike="noStrike">
                  <a:solidFill>
                    <a:srgbClr val="000000"/>
                  </a:solidFill>
                  <a:latin typeface="Roboto"/>
                  <a:ea typeface="Roboto"/>
                  <a:cs typeface="Roboto"/>
                  <a:sym typeface="Roboto"/>
                </a:rPr>
                <a:t>food tastings, craft demonstrations and organic farming</a:t>
              </a:r>
              <a:r>
                <a:rPr i="0" lang="en-US" sz="2000" u="none" cap="none" strike="noStrike">
                  <a:solidFill>
                    <a:srgbClr val="000000"/>
                  </a:solidFill>
                  <a:latin typeface="Roboto"/>
                  <a:ea typeface="Roboto"/>
                  <a:cs typeface="Roboto"/>
                  <a:sym typeface="Roboto"/>
                </a:rPr>
                <a:t> sessions.</a:t>
              </a:r>
              <a:endParaRPr i="0" sz="2000" u="none" cap="none" strike="noStrike">
                <a:solidFill>
                  <a:srgbClr val="000000"/>
                </a:solidFill>
                <a:latin typeface="Roboto"/>
                <a:ea typeface="Roboto"/>
                <a:cs typeface="Roboto"/>
                <a:sym typeface="Roboto"/>
              </a:endParaRPr>
            </a:p>
            <a:p>
              <a:pPr indent="-184150" lvl="1" marL="171450" marR="0" rtl="0" algn="l">
                <a:lnSpc>
                  <a:spcPct val="90000"/>
                </a:lnSpc>
                <a:spcBef>
                  <a:spcPts val="270"/>
                </a:spcBef>
                <a:spcAft>
                  <a:spcPts val="0"/>
                </a:spcAft>
                <a:buClr>
                  <a:srgbClr val="8A3219"/>
                </a:buClr>
                <a:buSzPts val="2000"/>
                <a:buFont typeface="Arial"/>
                <a:buChar char="•"/>
              </a:pPr>
              <a:r>
                <a:rPr b="1" i="0" lang="en-US" sz="2000" u="none" cap="none" strike="noStrike">
                  <a:solidFill>
                    <a:srgbClr val="000000"/>
                  </a:solidFill>
                  <a:latin typeface="Roboto"/>
                  <a:ea typeface="Roboto"/>
                  <a:cs typeface="Roboto"/>
                  <a:sym typeface="Roboto"/>
                </a:rPr>
                <a:t>Site Visits</a:t>
              </a:r>
              <a:r>
                <a:rPr i="0" lang="en-US" sz="2000" u="none" cap="none" strike="noStrike">
                  <a:solidFill>
                    <a:srgbClr val="000000"/>
                  </a:solidFill>
                  <a:latin typeface="Roboto"/>
                  <a:ea typeface="Roboto"/>
                  <a:cs typeface="Roboto"/>
                  <a:sym typeface="Roboto"/>
                </a:rPr>
                <a:t>: Attendees explored </a:t>
              </a:r>
              <a:r>
                <a:rPr b="1" i="0" lang="en-US" sz="2000" u="none" cap="none" strike="noStrike">
                  <a:solidFill>
                    <a:srgbClr val="000000"/>
                  </a:solidFill>
                  <a:latin typeface="Roboto"/>
                  <a:ea typeface="Roboto"/>
                  <a:cs typeface="Roboto"/>
                  <a:sym typeface="Roboto"/>
                </a:rPr>
                <a:t>landmarks, wineries </a:t>
              </a:r>
              <a:r>
                <a:rPr i="0" lang="en-US" sz="2000" u="none" cap="none" strike="noStrike">
                  <a:solidFill>
                    <a:srgbClr val="000000"/>
                  </a:solidFill>
                  <a:latin typeface="Roboto"/>
                  <a:ea typeface="Roboto"/>
                  <a:cs typeface="Roboto"/>
                  <a:sym typeface="Roboto"/>
                </a:rPr>
                <a:t>and</a:t>
              </a:r>
              <a:r>
                <a:rPr b="1" i="0" lang="en-US" sz="2000" u="none" cap="none" strike="noStrike">
                  <a:solidFill>
                    <a:srgbClr val="000000"/>
                  </a:solidFill>
                  <a:latin typeface="Roboto"/>
                  <a:ea typeface="Roboto"/>
                  <a:cs typeface="Roboto"/>
                  <a:sym typeface="Roboto"/>
                </a:rPr>
                <a:t> local artisan workshops</a:t>
              </a:r>
              <a:r>
                <a:rPr i="0" lang="en-US" sz="2000" u="none" cap="none" strike="noStrike">
                  <a:solidFill>
                    <a:srgbClr val="000000"/>
                  </a:solidFill>
                  <a:latin typeface="Roboto"/>
                  <a:ea typeface="Roboto"/>
                  <a:cs typeface="Roboto"/>
                  <a:sym typeface="Roboto"/>
                </a:rPr>
                <a:t>.</a:t>
              </a:r>
              <a:endParaRPr i="0" sz="2000" u="none" cap="none" strike="noStrike">
                <a:solidFill>
                  <a:srgbClr val="000000"/>
                </a:solidFill>
                <a:latin typeface="Roboto"/>
                <a:ea typeface="Roboto"/>
                <a:cs typeface="Roboto"/>
                <a:sym typeface="Roboto"/>
              </a:endParaRPr>
            </a:p>
            <a:p>
              <a:pPr indent="-184150" lvl="1" marL="171450" marR="0" rtl="0" algn="l">
                <a:lnSpc>
                  <a:spcPct val="90000"/>
                </a:lnSpc>
                <a:spcBef>
                  <a:spcPts val="270"/>
                </a:spcBef>
                <a:spcAft>
                  <a:spcPts val="0"/>
                </a:spcAft>
                <a:buClr>
                  <a:srgbClr val="8A3219"/>
                </a:buClr>
                <a:buSzPts val="2000"/>
                <a:buFont typeface="Arial"/>
                <a:buChar char="•"/>
              </a:pPr>
              <a:r>
                <a:rPr b="1" i="0" lang="en-US" sz="2000" u="none" cap="none" strike="noStrike">
                  <a:solidFill>
                    <a:srgbClr val="000000"/>
                  </a:solidFill>
                  <a:latin typeface="Roboto"/>
                  <a:ea typeface="Roboto"/>
                  <a:cs typeface="Roboto"/>
                  <a:sym typeface="Roboto"/>
                </a:rPr>
                <a:t>Networking &amp; Policy Discussions</a:t>
              </a:r>
              <a:r>
                <a:rPr i="0" lang="en-US" sz="2000" u="none" cap="none" strike="noStrike">
                  <a:solidFill>
                    <a:srgbClr val="000000"/>
                  </a:solidFill>
                  <a:latin typeface="Roboto"/>
                  <a:ea typeface="Roboto"/>
                  <a:cs typeface="Roboto"/>
                  <a:sym typeface="Roboto"/>
                </a:rPr>
                <a:t>: Government and industry leaders strategized on rural sustainability.</a:t>
              </a:r>
              <a:endParaRPr i="0" sz="2000" u="none" cap="none" strike="noStrike">
                <a:solidFill>
                  <a:srgbClr val="000000"/>
                </a:solidFill>
                <a:latin typeface="Roboto"/>
                <a:ea typeface="Roboto"/>
                <a:cs typeface="Roboto"/>
                <a:sym typeface="Roboto"/>
              </a:endParaRPr>
            </a:p>
          </p:txBody>
        </p:sp>
        <p:sp>
          <p:nvSpPr>
            <p:cNvPr id="154" name="Google Shape;154;p21"/>
            <p:cNvSpPr/>
            <p:nvPr/>
          </p:nvSpPr>
          <p:spPr>
            <a:xfrm>
              <a:off x="824370" y="1573676"/>
              <a:ext cx="11541182" cy="265680"/>
            </a:xfrm>
            <a:prstGeom prst="roundRect">
              <a:avLst>
                <a:gd fmla="val 16667" name="adj"/>
              </a:avLst>
            </a:prstGeom>
            <a:solidFill>
              <a:srgbClr val="8A3219"/>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21"/>
            <p:cNvSpPr txBox="1"/>
            <p:nvPr/>
          </p:nvSpPr>
          <p:spPr>
            <a:xfrm>
              <a:off x="837339" y="1586645"/>
              <a:ext cx="11515244" cy="239742"/>
            </a:xfrm>
            <a:prstGeom prst="rect">
              <a:avLst/>
            </a:prstGeom>
            <a:noFill/>
            <a:ln>
              <a:noFill/>
            </a:ln>
          </p:spPr>
          <p:txBody>
            <a:bodyPr anchorCtr="0" anchor="ctr" bIns="0" lIns="436225" spcFirstLastPara="1" rIns="436225" wrap="square" tIns="0">
              <a:noAutofit/>
            </a:bodyPr>
            <a:lstStyle/>
            <a:p>
              <a:pPr indent="0" lvl="0" marL="0" marR="0" rtl="0" algn="l">
                <a:lnSpc>
                  <a:spcPct val="90000"/>
                </a:lnSpc>
                <a:spcBef>
                  <a:spcPts val="0"/>
                </a:spcBef>
                <a:spcAft>
                  <a:spcPts val="0"/>
                </a:spcAft>
                <a:buClr>
                  <a:srgbClr val="000000"/>
                </a:buClr>
                <a:buSzPts val="1800"/>
                <a:buFont typeface="Arial"/>
                <a:buNone/>
              </a:pPr>
              <a:r>
                <a:rPr b="1" i="0" lang="en-US" sz="2000" u="none" cap="none" strike="noStrike">
                  <a:solidFill>
                    <a:schemeClr val="lt1"/>
                  </a:solidFill>
                  <a:latin typeface="Arial"/>
                  <a:ea typeface="Arial"/>
                  <a:cs typeface="Arial"/>
                  <a:sym typeface="Arial"/>
                </a:rPr>
                <a:t>Activities Involved</a:t>
              </a:r>
              <a:endParaRPr b="0" i="0" sz="2000" u="none" cap="none" strike="noStrike">
                <a:solidFill>
                  <a:schemeClr val="lt1"/>
                </a:solidFill>
                <a:latin typeface="Arial"/>
                <a:ea typeface="Arial"/>
                <a:cs typeface="Arial"/>
                <a:sym typeface="Arial"/>
              </a:endParaRPr>
            </a:p>
          </p:txBody>
        </p:sp>
        <p:sp>
          <p:nvSpPr>
            <p:cNvPr id="156" name="Google Shape;156;p21"/>
            <p:cNvSpPr/>
            <p:nvPr/>
          </p:nvSpPr>
          <p:spPr>
            <a:xfrm>
              <a:off x="0" y="3872457"/>
              <a:ext cx="16487404" cy="2211300"/>
            </a:xfrm>
            <a:prstGeom prst="rect">
              <a:avLst/>
            </a:prstGeom>
            <a:solidFill>
              <a:schemeClr val="lt1">
                <a:alpha val="89411"/>
              </a:schemeClr>
            </a:solidFill>
            <a:ln cap="flat" cmpd="sng" w="25400">
              <a:solidFill>
                <a:srgbClr val="6550A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21"/>
            <p:cNvSpPr txBox="1"/>
            <p:nvPr/>
          </p:nvSpPr>
          <p:spPr>
            <a:xfrm>
              <a:off x="0" y="3872457"/>
              <a:ext cx="16487404" cy="2211300"/>
            </a:xfrm>
            <a:prstGeom prst="rect">
              <a:avLst/>
            </a:prstGeom>
            <a:noFill/>
            <a:ln>
              <a:noFill/>
            </a:ln>
          </p:spPr>
          <p:txBody>
            <a:bodyPr anchorCtr="0" anchor="t" bIns="128000" lIns="1279600" spcFirstLastPara="1" rIns="1279600" wrap="square" tIns="187450">
              <a:noAutofit/>
            </a:bodyPr>
            <a:lstStyle/>
            <a:p>
              <a:pPr indent="-184150" lvl="1" marL="171450" marR="0" rtl="0" algn="just">
                <a:lnSpc>
                  <a:spcPct val="90000"/>
                </a:lnSpc>
                <a:spcBef>
                  <a:spcPts val="0"/>
                </a:spcBef>
                <a:spcAft>
                  <a:spcPts val="0"/>
                </a:spcAft>
                <a:buClr>
                  <a:srgbClr val="6550A3"/>
                </a:buClr>
                <a:buSzPts val="2000"/>
                <a:buFont typeface="Arial"/>
                <a:buChar char="•"/>
              </a:pPr>
              <a:r>
                <a:rPr b="1" i="0" lang="en-US" sz="2000" u="none" cap="none" strike="noStrike">
                  <a:solidFill>
                    <a:srgbClr val="000000"/>
                  </a:solidFill>
                  <a:latin typeface="Arial"/>
                  <a:ea typeface="Arial"/>
                  <a:cs typeface="Arial"/>
                  <a:sym typeface="Arial"/>
                </a:rPr>
                <a:t>Local Producers &amp; Artisans</a:t>
              </a:r>
              <a:r>
                <a:rPr b="0" i="0" lang="en-US" sz="2000" u="none" cap="none" strike="noStrike">
                  <a:solidFill>
                    <a:srgbClr val="000000"/>
                  </a:solidFill>
                  <a:latin typeface="Arial"/>
                  <a:ea typeface="Arial"/>
                  <a:cs typeface="Arial"/>
                  <a:sym typeface="Arial"/>
                </a:rPr>
                <a:t>: Marketed products, building business connections.</a:t>
              </a:r>
              <a:endParaRPr b="1" i="0" sz="2000" u="none" cap="none" strike="noStrike">
                <a:solidFill>
                  <a:srgbClr val="000000"/>
                </a:solidFill>
                <a:latin typeface="Arial"/>
                <a:ea typeface="Arial"/>
                <a:cs typeface="Arial"/>
                <a:sym typeface="Arial"/>
              </a:endParaRPr>
            </a:p>
            <a:p>
              <a:pPr indent="-184150" lvl="1" marL="171450" marR="0" rtl="0" algn="just">
                <a:lnSpc>
                  <a:spcPct val="90000"/>
                </a:lnSpc>
                <a:spcBef>
                  <a:spcPts val="270"/>
                </a:spcBef>
                <a:spcAft>
                  <a:spcPts val="0"/>
                </a:spcAft>
                <a:buClr>
                  <a:srgbClr val="6550A3"/>
                </a:buClr>
                <a:buSzPts val="2000"/>
                <a:buFont typeface="Arial"/>
                <a:buChar char="•"/>
              </a:pPr>
              <a:r>
                <a:rPr b="1" i="0" lang="en-US" sz="2000" u="none" cap="none" strike="noStrike">
                  <a:solidFill>
                    <a:srgbClr val="000000"/>
                  </a:solidFill>
                  <a:latin typeface="Arial"/>
                  <a:ea typeface="Arial"/>
                  <a:cs typeface="Arial"/>
                  <a:sym typeface="Arial"/>
                </a:rPr>
                <a:t>Tourism Industry Professionals</a:t>
              </a:r>
              <a:r>
                <a:rPr b="0" i="0" lang="en-US" sz="2000" u="none" cap="none" strike="noStrike">
                  <a:solidFill>
                    <a:srgbClr val="000000"/>
                  </a:solidFill>
                  <a:latin typeface="Arial"/>
                  <a:ea typeface="Arial"/>
                  <a:cs typeface="Arial"/>
                  <a:sym typeface="Arial"/>
                </a:rPr>
                <a:t>: Integrated local products into tourism services.</a:t>
              </a:r>
              <a:endParaRPr b="1" i="0" sz="2000" u="none" cap="none" strike="noStrike">
                <a:solidFill>
                  <a:srgbClr val="000000"/>
                </a:solidFill>
                <a:latin typeface="Arial"/>
                <a:ea typeface="Arial"/>
                <a:cs typeface="Arial"/>
                <a:sym typeface="Arial"/>
              </a:endParaRPr>
            </a:p>
            <a:p>
              <a:pPr indent="-184150" lvl="1" marL="171450" marR="0" rtl="0" algn="just">
                <a:lnSpc>
                  <a:spcPct val="90000"/>
                </a:lnSpc>
                <a:spcBef>
                  <a:spcPts val="270"/>
                </a:spcBef>
                <a:spcAft>
                  <a:spcPts val="0"/>
                </a:spcAft>
                <a:buClr>
                  <a:srgbClr val="6550A3"/>
                </a:buClr>
                <a:buSzPts val="2000"/>
                <a:buFont typeface="Arial"/>
                <a:buChar char="•"/>
              </a:pPr>
              <a:r>
                <a:rPr b="1" i="0" lang="en-US" sz="2000" u="none" cap="none" strike="noStrike">
                  <a:solidFill>
                    <a:srgbClr val="000000"/>
                  </a:solidFill>
                  <a:latin typeface="Arial"/>
                  <a:ea typeface="Arial"/>
                  <a:cs typeface="Arial"/>
                  <a:sym typeface="Arial"/>
                </a:rPr>
                <a:t>Local Authorities &amp; Policymakers</a:t>
              </a:r>
              <a:r>
                <a:rPr b="0" i="0" lang="en-US" sz="2000" u="none" cap="none" strike="noStrike">
                  <a:solidFill>
                    <a:srgbClr val="000000"/>
                  </a:solidFill>
                  <a:latin typeface="Arial"/>
                  <a:ea typeface="Arial"/>
                  <a:cs typeface="Arial"/>
                  <a:sym typeface="Arial"/>
                </a:rPr>
                <a:t>: Developed strategies for sustainable tourism.</a:t>
              </a:r>
              <a:endParaRPr b="1" i="0" sz="2000" u="none" cap="none" strike="noStrike">
                <a:solidFill>
                  <a:srgbClr val="000000"/>
                </a:solidFill>
                <a:latin typeface="Arial"/>
                <a:ea typeface="Arial"/>
                <a:cs typeface="Arial"/>
                <a:sym typeface="Arial"/>
              </a:endParaRPr>
            </a:p>
            <a:p>
              <a:pPr indent="-184150" lvl="1" marL="171450" marR="0" rtl="0" algn="just">
                <a:lnSpc>
                  <a:spcPct val="90000"/>
                </a:lnSpc>
                <a:spcBef>
                  <a:spcPts val="270"/>
                </a:spcBef>
                <a:spcAft>
                  <a:spcPts val="0"/>
                </a:spcAft>
                <a:buClr>
                  <a:srgbClr val="6550A3"/>
                </a:buClr>
                <a:buSzPts val="2000"/>
                <a:buFont typeface="Arial"/>
                <a:buChar char="•"/>
              </a:pPr>
              <a:r>
                <a:rPr b="1" i="0" lang="en-US" sz="2000" u="none" cap="none" strike="noStrike">
                  <a:solidFill>
                    <a:srgbClr val="000000"/>
                  </a:solidFill>
                  <a:latin typeface="Arial"/>
                  <a:ea typeface="Arial"/>
                  <a:cs typeface="Arial"/>
                  <a:sym typeface="Arial"/>
                </a:rPr>
                <a:t>Environmental Organizations &amp; NGOs</a:t>
              </a:r>
              <a:r>
                <a:rPr b="0" i="0" lang="en-US" sz="2000" u="none" cap="none" strike="noStrike">
                  <a:solidFill>
                    <a:srgbClr val="000000"/>
                  </a:solidFill>
                  <a:latin typeface="Arial"/>
                  <a:ea typeface="Arial"/>
                  <a:cs typeface="Arial"/>
                  <a:sym typeface="Arial"/>
                </a:rPr>
                <a:t>: Advocated for green initiatives.</a:t>
              </a:r>
              <a:endParaRPr b="1" i="0" sz="2000" u="none" cap="none" strike="noStrike">
                <a:solidFill>
                  <a:srgbClr val="000000"/>
                </a:solidFill>
                <a:latin typeface="Arial"/>
                <a:ea typeface="Arial"/>
                <a:cs typeface="Arial"/>
                <a:sym typeface="Arial"/>
              </a:endParaRPr>
            </a:p>
            <a:p>
              <a:pPr indent="-184150" lvl="1" marL="171450" marR="0" rtl="0" algn="just">
                <a:lnSpc>
                  <a:spcPct val="90000"/>
                </a:lnSpc>
                <a:spcBef>
                  <a:spcPts val="270"/>
                </a:spcBef>
                <a:spcAft>
                  <a:spcPts val="0"/>
                </a:spcAft>
                <a:buClr>
                  <a:srgbClr val="6550A3"/>
                </a:buClr>
                <a:buSzPts val="2000"/>
                <a:buFont typeface="Arial"/>
                <a:buChar char="•"/>
              </a:pPr>
              <a:r>
                <a:rPr b="1" i="0" lang="en-US" sz="2000" u="none" cap="none" strike="noStrike">
                  <a:solidFill>
                    <a:srgbClr val="000000"/>
                  </a:solidFill>
                  <a:latin typeface="Arial"/>
                  <a:ea typeface="Arial"/>
                  <a:cs typeface="Arial"/>
                  <a:sym typeface="Arial"/>
                </a:rPr>
                <a:t>Community Members &amp; Visitors</a:t>
              </a:r>
              <a:r>
                <a:rPr b="0" i="0" lang="en-US" sz="2000" u="none" cap="none" strike="noStrike">
                  <a:solidFill>
                    <a:srgbClr val="000000"/>
                  </a:solidFill>
                  <a:latin typeface="Arial"/>
                  <a:ea typeface="Arial"/>
                  <a:cs typeface="Arial"/>
                  <a:sym typeface="Arial"/>
                </a:rPr>
                <a:t>: Engaged in cultural exchange and sustainability efforts.</a:t>
              </a:r>
              <a:endParaRPr b="1" i="0" sz="2000" u="none" cap="none" strike="noStrike">
                <a:solidFill>
                  <a:srgbClr val="000000"/>
                </a:solidFill>
                <a:latin typeface="Arial"/>
                <a:ea typeface="Arial"/>
                <a:cs typeface="Arial"/>
                <a:sym typeface="Arial"/>
              </a:endParaRPr>
            </a:p>
            <a:p>
              <a:pPr indent="-184150" lvl="1" marL="171450" marR="0" rtl="0" algn="just">
                <a:lnSpc>
                  <a:spcPct val="90000"/>
                </a:lnSpc>
                <a:spcBef>
                  <a:spcPts val="270"/>
                </a:spcBef>
                <a:spcAft>
                  <a:spcPts val="0"/>
                </a:spcAft>
                <a:buClr>
                  <a:srgbClr val="6550A3"/>
                </a:buClr>
                <a:buSzPts val="2000"/>
                <a:buFont typeface="Arial"/>
                <a:buChar char="•"/>
              </a:pPr>
              <a:r>
                <a:rPr b="1" i="0" lang="en-US" sz="2000" u="none" cap="none" strike="noStrike">
                  <a:solidFill>
                    <a:srgbClr val="000000"/>
                  </a:solidFill>
                  <a:latin typeface="Arial"/>
                  <a:ea typeface="Arial"/>
                  <a:cs typeface="Arial"/>
                  <a:sym typeface="Arial"/>
                </a:rPr>
                <a:t>Partnerships (i.e. CSTI, Agros Municipality, Stakeholders within the tourism industry etc)</a:t>
              </a:r>
              <a:r>
                <a:rPr b="0" i="0" lang="en-US" sz="2000" u="none" cap="none" strike="noStrike">
                  <a:solidFill>
                    <a:srgbClr val="000000"/>
                  </a:solidFill>
                  <a:latin typeface="Arial"/>
                  <a:ea typeface="Arial"/>
                  <a:cs typeface="Arial"/>
                  <a:sym typeface="Arial"/>
                </a:rPr>
                <a:t>: Ensured event success and alignment with sustainability goals.</a:t>
              </a:r>
              <a:endParaRPr b="1" i="0" sz="2000" u="none" cap="none" strike="noStrike">
                <a:solidFill>
                  <a:srgbClr val="000000"/>
                </a:solidFill>
                <a:latin typeface="Arial"/>
                <a:ea typeface="Arial"/>
                <a:cs typeface="Arial"/>
                <a:sym typeface="Arial"/>
              </a:endParaRPr>
            </a:p>
          </p:txBody>
        </p:sp>
        <p:sp>
          <p:nvSpPr>
            <p:cNvPr id="158" name="Google Shape;158;p21"/>
            <p:cNvSpPr/>
            <p:nvPr/>
          </p:nvSpPr>
          <p:spPr>
            <a:xfrm>
              <a:off x="824370" y="3739617"/>
              <a:ext cx="11541182" cy="265680"/>
            </a:xfrm>
            <a:prstGeom prst="roundRect">
              <a:avLst>
                <a:gd fmla="val 16667" name="adj"/>
              </a:avLst>
            </a:prstGeom>
            <a:solidFill>
              <a:srgbClr val="6550A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21"/>
            <p:cNvSpPr txBox="1"/>
            <p:nvPr/>
          </p:nvSpPr>
          <p:spPr>
            <a:xfrm>
              <a:off x="837339" y="3752586"/>
              <a:ext cx="11515244" cy="239742"/>
            </a:xfrm>
            <a:prstGeom prst="rect">
              <a:avLst/>
            </a:prstGeom>
            <a:noFill/>
            <a:ln>
              <a:noFill/>
            </a:ln>
          </p:spPr>
          <p:txBody>
            <a:bodyPr anchorCtr="0" anchor="ctr" bIns="0" lIns="436225" spcFirstLastPara="1" rIns="436225" wrap="square" tIns="0">
              <a:noAutofit/>
            </a:bodyPr>
            <a:lstStyle/>
            <a:p>
              <a:pPr indent="0" lvl="0" marL="0" marR="0" rtl="0" algn="l">
                <a:lnSpc>
                  <a:spcPct val="90000"/>
                </a:lnSpc>
                <a:spcBef>
                  <a:spcPts val="0"/>
                </a:spcBef>
                <a:spcAft>
                  <a:spcPts val="0"/>
                </a:spcAft>
                <a:buClr>
                  <a:srgbClr val="000000"/>
                </a:buClr>
                <a:buSzPts val="1800"/>
                <a:buFont typeface="Arial"/>
                <a:buNone/>
              </a:pPr>
              <a:r>
                <a:rPr b="1" i="0" lang="en-US" sz="2000" u="none" cap="none" strike="noStrike">
                  <a:solidFill>
                    <a:schemeClr val="lt1"/>
                  </a:solidFill>
                  <a:latin typeface="Arial"/>
                  <a:ea typeface="Arial"/>
                  <a:cs typeface="Arial"/>
                  <a:sym typeface="Arial"/>
                </a:rPr>
                <a:t>Target Groups &amp; Stakeholders</a:t>
              </a:r>
              <a:endParaRPr b="0" i="0" sz="2000" u="none" cap="none" strike="noStrik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1BADE"/>
        </a:solidFill>
      </p:bgPr>
    </p:bg>
    <p:spTree>
      <p:nvGrpSpPr>
        <p:cNvPr id="163" name="Shape 163"/>
        <p:cNvGrpSpPr/>
        <p:nvPr/>
      </p:nvGrpSpPr>
      <p:grpSpPr>
        <a:xfrm>
          <a:off x="0" y="0"/>
          <a:ext cx="0" cy="0"/>
          <a:chOff x="0" y="0"/>
          <a:chExt cx="0" cy="0"/>
        </a:xfrm>
      </p:grpSpPr>
      <p:sp>
        <p:nvSpPr>
          <p:cNvPr id="164" name="Google Shape;164;p22"/>
          <p:cNvSpPr/>
          <p:nvPr/>
        </p:nvSpPr>
        <p:spPr>
          <a:xfrm>
            <a:off x="2124240" y="-969577"/>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22"/>
          <p:cNvSpPr/>
          <p:nvPr/>
        </p:nvSpPr>
        <p:spPr>
          <a:xfrm>
            <a:off x="9144000" y="9112469"/>
            <a:ext cx="2438174" cy="1705628"/>
          </a:xfrm>
          <a:custGeom>
            <a:rect b="b" l="l" r="r" t="t"/>
            <a:pathLst>
              <a:path extrusionOk="0" h="1705628" w="2438174">
                <a:moveTo>
                  <a:pt x="0" y="0"/>
                </a:moveTo>
                <a:lnTo>
                  <a:pt x="2438174" y="0"/>
                </a:lnTo>
                <a:lnTo>
                  <a:pt x="2438174" y="1705627"/>
                </a:lnTo>
                <a:lnTo>
                  <a:pt x="0" y="1705627"/>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22"/>
          <p:cNvSpPr/>
          <p:nvPr/>
        </p:nvSpPr>
        <p:spPr>
          <a:xfrm>
            <a:off x="5524876" y="9372452"/>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22"/>
          <p:cNvSpPr txBox="1"/>
          <p:nvPr/>
        </p:nvSpPr>
        <p:spPr>
          <a:xfrm>
            <a:off x="1028700" y="876300"/>
            <a:ext cx="1623060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Local Benefits and Impact</a:t>
            </a:r>
            <a:endParaRPr b="0" i="0" sz="1400" u="none" cap="none" strike="noStrike">
              <a:solidFill>
                <a:srgbClr val="000000"/>
              </a:solidFill>
              <a:latin typeface="Arial"/>
              <a:ea typeface="Arial"/>
              <a:cs typeface="Arial"/>
              <a:sym typeface="Arial"/>
            </a:endParaRPr>
          </a:p>
        </p:txBody>
      </p:sp>
      <p:sp>
        <p:nvSpPr>
          <p:cNvPr id="168" name="Google Shape;168;p22"/>
          <p:cNvSpPr txBox="1"/>
          <p:nvPr/>
        </p:nvSpPr>
        <p:spPr>
          <a:xfrm>
            <a:off x="16163760" y="941705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169" name="Google Shape;169;p22"/>
          <p:cNvSpPr txBox="1"/>
          <p:nvPr/>
        </p:nvSpPr>
        <p:spPr>
          <a:xfrm>
            <a:off x="8032775" y="8481914"/>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
        <p:nvSpPr>
          <p:cNvPr id="170" name="Google Shape;170;p22"/>
          <p:cNvSpPr txBox="1"/>
          <p:nvPr/>
        </p:nvSpPr>
        <p:spPr>
          <a:xfrm>
            <a:off x="1028700" y="2608221"/>
            <a:ext cx="16230600" cy="452432"/>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100"/>
              <a:buFont typeface="Arial"/>
              <a:buNone/>
            </a:pPr>
            <a:r>
              <a:t/>
            </a:r>
            <a:endParaRPr b="0" i="0" sz="2100" u="none" cap="none" strike="noStrike">
              <a:solidFill>
                <a:srgbClr val="000000"/>
              </a:solidFill>
              <a:latin typeface="Roboto"/>
              <a:ea typeface="Roboto"/>
              <a:cs typeface="Roboto"/>
              <a:sym typeface="Roboto"/>
            </a:endParaRPr>
          </a:p>
        </p:txBody>
      </p:sp>
      <p:grpSp>
        <p:nvGrpSpPr>
          <p:cNvPr id="171" name="Google Shape;171;p22"/>
          <p:cNvGrpSpPr/>
          <p:nvPr/>
        </p:nvGrpSpPr>
        <p:grpSpPr>
          <a:xfrm>
            <a:off x="1028700" y="2248091"/>
            <a:ext cx="16024266" cy="6176520"/>
            <a:chOff x="0" y="57304"/>
            <a:chExt cx="16024266" cy="6176520"/>
          </a:xfrm>
        </p:grpSpPr>
        <p:sp>
          <p:nvSpPr>
            <p:cNvPr id="172" name="Google Shape;172;p22"/>
            <p:cNvSpPr/>
            <p:nvPr/>
          </p:nvSpPr>
          <p:spPr>
            <a:xfrm>
              <a:off x="0" y="677224"/>
              <a:ext cx="16024266" cy="5556600"/>
            </a:xfrm>
            <a:prstGeom prst="rect">
              <a:avLst/>
            </a:prstGeom>
            <a:solidFill>
              <a:schemeClr val="l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22"/>
            <p:cNvSpPr txBox="1"/>
            <p:nvPr/>
          </p:nvSpPr>
          <p:spPr>
            <a:xfrm>
              <a:off x="0" y="677224"/>
              <a:ext cx="16024266" cy="5556600"/>
            </a:xfrm>
            <a:prstGeom prst="rect">
              <a:avLst/>
            </a:prstGeom>
            <a:noFill/>
            <a:ln>
              <a:noFill/>
            </a:ln>
          </p:spPr>
          <p:txBody>
            <a:bodyPr anchorCtr="0" anchor="t" bIns="170675" lIns="1243650" spcFirstLastPara="1" rIns="1243650" wrap="square" tIns="874775">
              <a:noAutofit/>
            </a:bodyPr>
            <a:lstStyle/>
            <a:p>
              <a:pPr indent="-228600" lvl="1" marL="228600" marR="0" rtl="0" algn="l">
                <a:lnSpc>
                  <a:spcPct val="90000"/>
                </a:lnSpc>
                <a:spcBef>
                  <a:spcPts val="0"/>
                </a:spcBef>
                <a:spcAft>
                  <a:spcPts val="0"/>
                </a:spcAft>
                <a:buClr>
                  <a:srgbClr val="000000"/>
                </a:buClr>
                <a:buSzPts val="2400"/>
                <a:buFont typeface="Arial"/>
                <a:buNone/>
              </a:pPr>
              <a:r>
                <a:rPr b="0" i="0" lang="en-US" sz="2400" u="none" cap="none" strike="noStrike">
                  <a:solidFill>
                    <a:srgbClr val="000000"/>
                  </a:solidFill>
                  <a:latin typeface="Roboto"/>
                  <a:ea typeface="Roboto"/>
                  <a:cs typeface="Roboto"/>
                  <a:sym typeface="Roboto"/>
                </a:rPr>
                <a:t>	The event played a crucial role in </a:t>
              </a:r>
              <a:r>
                <a:rPr b="1" i="0" lang="en-US" sz="2400" u="none" cap="none" strike="noStrike">
                  <a:solidFill>
                    <a:srgbClr val="000000"/>
                  </a:solidFill>
                  <a:latin typeface="Roboto"/>
                  <a:ea typeface="Roboto"/>
                  <a:cs typeface="Roboto"/>
                  <a:sym typeface="Roboto"/>
                </a:rPr>
                <a:t>supporting local businesses and producers</a:t>
              </a:r>
              <a:r>
                <a:rPr b="0" i="0" lang="en-US" sz="2400" u="none" cap="none" strike="noStrike">
                  <a:solidFill>
                    <a:srgbClr val="000000"/>
                  </a:solidFill>
                  <a:latin typeface="Roboto"/>
                  <a:ea typeface="Roboto"/>
                  <a:cs typeface="Roboto"/>
                  <a:sym typeface="Roboto"/>
                </a:rPr>
                <a:t>, generating both </a:t>
              </a:r>
              <a:r>
                <a:rPr b="1" i="0" lang="en-US" sz="2400" u="none" cap="none" strike="noStrike">
                  <a:solidFill>
                    <a:srgbClr val="000000"/>
                  </a:solidFill>
                  <a:latin typeface="Roboto"/>
                  <a:ea typeface="Roboto"/>
                  <a:cs typeface="Roboto"/>
                  <a:sym typeface="Roboto"/>
                </a:rPr>
                <a:t>direct and indirect economic benefits</a:t>
              </a:r>
              <a:r>
                <a:rPr b="0" i="0" lang="en-US" sz="2400" u="none" cap="none" strike="noStrike">
                  <a:solidFill>
                    <a:srgbClr val="000000"/>
                  </a:solidFill>
                  <a:latin typeface="Roboto"/>
                  <a:ea typeface="Roboto"/>
                  <a:cs typeface="Roboto"/>
                  <a:sym typeface="Roboto"/>
                </a:rPr>
                <a:t> for the Agros community:</a:t>
              </a:r>
              <a:endParaRPr b="0" i="0" sz="1400" u="none" cap="none" strike="noStrike">
                <a:solidFill>
                  <a:srgbClr val="000000"/>
                </a:solidFill>
                <a:latin typeface="Arial"/>
                <a:ea typeface="Arial"/>
                <a:cs typeface="Arial"/>
                <a:sym typeface="Arial"/>
              </a:endParaRPr>
            </a:p>
            <a:p>
              <a:pPr indent="-228600" lvl="1" marL="228600" marR="0" rtl="0" algn="just">
                <a:lnSpc>
                  <a:spcPct val="90000"/>
                </a:lnSpc>
                <a:spcBef>
                  <a:spcPts val="360"/>
                </a:spcBef>
                <a:spcAft>
                  <a:spcPts val="0"/>
                </a:spcAft>
                <a:buClr>
                  <a:srgbClr val="00507A"/>
                </a:buClr>
                <a:buSzPts val="2400"/>
                <a:buFont typeface="Arial"/>
                <a:buChar char="•"/>
              </a:pPr>
              <a:r>
                <a:rPr b="1" i="0" lang="en-US" sz="2400" u="sng" cap="none" strike="noStrike">
                  <a:solidFill>
                    <a:srgbClr val="000000"/>
                  </a:solidFill>
                  <a:latin typeface="Roboto"/>
                  <a:ea typeface="Roboto"/>
                  <a:cs typeface="Roboto"/>
                  <a:sym typeface="Roboto"/>
                </a:rPr>
                <a:t>Increased Sales &amp; Exposure for Local Producers</a:t>
              </a:r>
              <a:r>
                <a:rPr b="0" i="0" lang="en-US" sz="2400" u="sng" cap="none" strike="noStrike">
                  <a:solidFill>
                    <a:srgbClr val="000000"/>
                  </a:solidFill>
                  <a:latin typeface="Roboto"/>
                  <a:ea typeface="Roboto"/>
                  <a:cs typeface="Roboto"/>
                  <a:sym typeface="Roboto"/>
                </a:rPr>
                <a:t>:</a:t>
              </a:r>
              <a:r>
                <a:rPr b="0" i="0" lang="en-US" sz="2400" u="none" cap="none" strike="noStrike">
                  <a:solidFill>
                    <a:srgbClr val="000000"/>
                  </a:solidFill>
                  <a:latin typeface="Roboto"/>
                  <a:ea typeface="Roboto"/>
                  <a:cs typeface="Roboto"/>
                  <a:sym typeface="Roboto"/>
                </a:rPr>
                <a:t> Farmers, food producers and artisans showcased and sold their products to </a:t>
              </a:r>
              <a:r>
                <a:rPr b="1" i="0" lang="en-US" sz="2400" u="none" cap="none" strike="noStrike">
                  <a:solidFill>
                    <a:srgbClr val="000000"/>
                  </a:solidFill>
                  <a:latin typeface="Roboto"/>
                  <a:ea typeface="Roboto"/>
                  <a:cs typeface="Roboto"/>
                  <a:sym typeface="Roboto"/>
                </a:rPr>
                <a:t>hoteliers, restaurateurs and tourists</a:t>
              </a:r>
              <a:r>
                <a:rPr b="0" i="0" lang="en-US" sz="2400" u="none" cap="none" strike="noStrike">
                  <a:solidFill>
                    <a:srgbClr val="000000"/>
                  </a:solidFill>
                  <a:latin typeface="Roboto"/>
                  <a:ea typeface="Roboto"/>
                  <a:cs typeface="Roboto"/>
                  <a:sym typeface="Roboto"/>
                </a:rPr>
                <a:t>, expanding their </a:t>
              </a:r>
              <a:r>
                <a:rPr b="1" i="0" lang="en-US" sz="2400" u="none" cap="none" strike="noStrike">
                  <a:solidFill>
                    <a:srgbClr val="000000"/>
                  </a:solidFill>
                  <a:latin typeface="Roboto"/>
                  <a:ea typeface="Roboto"/>
                  <a:cs typeface="Roboto"/>
                  <a:sym typeface="Roboto"/>
                </a:rPr>
                <a:t>market reach and business opportunities</a:t>
              </a:r>
              <a:r>
                <a:rPr b="0" i="0" lang="en-US" sz="2400" u="none" cap="none" strike="noStrike">
                  <a:solidFill>
                    <a:srgbClr val="000000"/>
                  </a:solidFill>
                  <a:latin typeface="Roboto"/>
                  <a:ea typeface="Roboto"/>
                  <a:cs typeface="Roboto"/>
                  <a:sym typeface="Roboto"/>
                </a:rPr>
                <a:t>.</a:t>
              </a:r>
              <a:endParaRPr b="0" i="0" sz="1400" u="none" cap="none" strike="noStrike">
                <a:solidFill>
                  <a:srgbClr val="000000"/>
                </a:solidFill>
                <a:latin typeface="Arial"/>
                <a:ea typeface="Arial"/>
                <a:cs typeface="Arial"/>
                <a:sym typeface="Arial"/>
              </a:endParaRPr>
            </a:p>
            <a:p>
              <a:pPr indent="-228600" lvl="1" marL="228600" marR="0" rtl="0" algn="just">
                <a:lnSpc>
                  <a:spcPct val="90000"/>
                </a:lnSpc>
                <a:spcBef>
                  <a:spcPts val="360"/>
                </a:spcBef>
                <a:spcAft>
                  <a:spcPts val="0"/>
                </a:spcAft>
                <a:buClr>
                  <a:srgbClr val="00507A"/>
                </a:buClr>
                <a:buSzPts val="2400"/>
                <a:buFont typeface="Arial"/>
                <a:buChar char="•"/>
              </a:pPr>
              <a:r>
                <a:rPr b="1" i="0" lang="en-US" sz="2400" u="sng" cap="none" strike="noStrike">
                  <a:solidFill>
                    <a:srgbClr val="000000"/>
                  </a:solidFill>
                  <a:latin typeface="Roboto"/>
                  <a:ea typeface="Roboto"/>
                  <a:cs typeface="Roboto"/>
                  <a:sym typeface="Roboto"/>
                </a:rPr>
                <a:t>Boosted Revenue for Local Hospitality &amp; Services</a:t>
              </a:r>
              <a:r>
                <a:rPr b="0" i="0" lang="en-US" sz="2400" u="sng" cap="none" strike="noStrike">
                  <a:solidFill>
                    <a:srgbClr val="000000"/>
                  </a:solidFill>
                  <a:latin typeface="Roboto"/>
                  <a:ea typeface="Roboto"/>
                  <a:cs typeface="Roboto"/>
                  <a:sym typeface="Roboto"/>
                </a:rPr>
                <a:t>:</a:t>
              </a:r>
              <a:r>
                <a:rPr b="0" i="0" lang="en-US" sz="2400" u="none" cap="none" strike="noStrike">
                  <a:solidFill>
                    <a:srgbClr val="000000"/>
                  </a:solidFill>
                  <a:latin typeface="Roboto"/>
                  <a:ea typeface="Roboto"/>
                  <a:cs typeface="Roboto"/>
                  <a:sym typeface="Roboto"/>
                </a:rPr>
                <a:t> The event attracted ~</a:t>
              </a:r>
              <a:r>
                <a:rPr b="1" i="0" lang="en-US" sz="2400" u="none" cap="none" strike="noStrike">
                  <a:solidFill>
                    <a:srgbClr val="000000"/>
                  </a:solidFill>
                  <a:latin typeface="Roboto"/>
                  <a:ea typeface="Roboto"/>
                  <a:cs typeface="Roboto"/>
                  <a:sym typeface="Roboto"/>
                </a:rPr>
                <a:t>150-200 participants</a:t>
              </a:r>
              <a:r>
                <a:rPr b="0" i="0" lang="en-US" sz="2400" u="none" cap="none" strike="noStrike">
                  <a:solidFill>
                    <a:srgbClr val="000000"/>
                  </a:solidFill>
                  <a:latin typeface="Roboto"/>
                  <a:ea typeface="Roboto"/>
                  <a:cs typeface="Roboto"/>
                  <a:sym typeface="Roboto"/>
                </a:rPr>
                <a:t>, benefiting </a:t>
              </a:r>
              <a:r>
                <a:rPr b="1" i="0" lang="en-US" sz="2400" u="none" cap="none" strike="noStrike">
                  <a:solidFill>
                    <a:srgbClr val="000000"/>
                  </a:solidFill>
                  <a:latin typeface="Roboto"/>
                  <a:ea typeface="Roboto"/>
                  <a:cs typeface="Roboto"/>
                  <a:sym typeface="Roboto"/>
                </a:rPr>
                <a:t>local accommodations, restaurants, cafés and transportation services</a:t>
              </a:r>
              <a:r>
                <a:rPr b="0" i="0" lang="en-US" sz="2400" u="none" cap="none" strike="noStrike">
                  <a:solidFill>
                    <a:srgbClr val="000000"/>
                  </a:solidFill>
                  <a:latin typeface="Roboto"/>
                  <a:ea typeface="Roboto"/>
                  <a:cs typeface="Roboto"/>
                  <a:sym typeface="Roboto"/>
                </a:rPr>
                <a:t>.</a:t>
              </a:r>
              <a:endParaRPr b="0" i="0" sz="1400" u="none" cap="none" strike="noStrike">
                <a:solidFill>
                  <a:srgbClr val="000000"/>
                </a:solidFill>
                <a:latin typeface="Arial"/>
                <a:ea typeface="Arial"/>
                <a:cs typeface="Arial"/>
                <a:sym typeface="Arial"/>
              </a:endParaRPr>
            </a:p>
            <a:p>
              <a:pPr indent="-228600" lvl="1" marL="228600" marR="0" rtl="0" algn="just">
                <a:lnSpc>
                  <a:spcPct val="90000"/>
                </a:lnSpc>
                <a:spcBef>
                  <a:spcPts val="360"/>
                </a:spcBef>
                <a:spcAft>
                  <a:spcPts val="0"/>
                </a:spcAft>
                <a:buClr>
                  <a:srgbClr val="00507A"/>
                </a:buClr>
                <a:buSzPts val="2400"/>
                <a:buFont typeface="Arial"/>
                <a:buChar char="•"/>
              </a:pPr>
              <a:r>
                <a:rPr b="1" i="0" lang="en-US" sz="2400" u="sng" cap="none" strike="noStrike">
                  <a:solidFill>
                    <a:srgbClr val="000000"/>
                  </a:solidFill>
                  <a:latin typeface="Roboto"/>
                  <a:ea typeface="Roboto"/>
                  <a:cs typeface="Roboto"/>
                  <a:sym typeface="Roboto"/>
                </a:rPr>
                <a:t>Strengthened Business Networks</a:t>
              </a:r>
              <a:r>
                <a:rPr b="0" i="0" lang="en-US" sz="2400" u="sng" cap="none" strike="noStrike">
                  <a:solidFill>
                    <a:srgbClr val="000000"/>
                  </a:solidFill>
                  <a:latin typeface="Roboto"/>
                  <a:ea typeface="Roboto"/>
                  <a:cs typeface="Roboto"/>
                  <a:sym typeface="Roboto"/>
                </a:rPr>
                <a:t>:</a:t>
              </a:r>
              <a:r>
                <a:rPr b="0" i="0" lang="en-US" sz="2400" u="none" cap="none" strike="noStrike">
                  <a:solidFill>
                    <a:srgbClr val="000000"/>
                  </a:solidFill>
                  <a:latin typeface="Roboto"/>
                  <a:ea typeface="Roboto"/>
                  <a:cs typeface="Roboto"/>
                  <a:sym typeface="Roboto"/>
                </a:rPr>
                <a:t> Producers engaged in </a:t>
              </a:r>
              <a:r>
                <a:rPr b="1" i="0" lang="en-US" sz="2400" u="none" cap="none" strike="noStrike">
                  <a:solidFill>
                    <a:srgbClr val="000000"/>
                  </a:solidFill>
                  <a:latin typeface="Roboto"/>
                  <a:ea typeface="Roboto"/>
                  <a:cs typeface="Roboto"/>
                  <a:sym typeface="Roboto"/>
                </a:rPr>
                <a:t>networking sessions with tourism professionals</a:t>
              </a:r>
              <a:r>
                <a:rPr b="0" i="0" lang="en-US" sz="2400" u="none" cap="none" strike="noStrike">
                  <a:solidFill>
                    <a:srgbClr val="000000"/>
                  </a:solidFill>
                  <a:latin typeface="Roboto"/>
                  <a:ea typeface="Roboto"/>
                  <a:cs typeface="Roboto"/>
                  <a:sym typeface="Roboto"/>
                </a:rPr>
                <a:t>, leading to potential </a:t>
              </a:r>
              <a:r>
                <a:rPr b="1" i="0" lang="en-US" sz="2400" u="none" cap="none" strike="noStrike">
                  <a:solidFill>
                    <a:srgbClr val="000000"/>
                  </a:solidFill>
                  <a:latin typeface="Roboto"/>
                  <a:ea typeface="Roboto"/>
                  <a:cs typeface="Roboto"/>
                  <a:sym typeface="Roboto"/>
                </a:rPr>
                <a:t>long-term partnerships and product placements in hotels, restaurants and souvenir shops</a:t>
              </a:r>
              <a:r>
                <a:rPr b="0" i="0" lang="en-US" sz="2400" u="none" cap="none" strike="noStrike">
                  <a:solidFill>
                    <a:srgbClr val="000000"/>
                  </a:solidFill>
                  <a:latin typeface="Roboto"/>
                  <a:ea typeface="Roboto"/>
                  <a:cs typeface="Roboto"/>
                  <a:sym typeface="Roboto"/>
                </a:rPr>
                <a:t>.</a:t>
              </a:r>
              <a:endParaRPr b="0" i="0" sz="1400" u="none" cap="none" strike="noStrike">
                <a:solidFill>
                  <a:srgbClr val="000000"/>
                </a:solidFill>
                <a:latin typeface="Arial"/>
                <a:ea typeface="Arial"/>
                <a:cs typeface="Arial"/>
                <a:sym typeface="Arial"/>
              </a:endParaRPr>
            </a:p>
            <a:p>
              <a:pPr indent="-228600" lvl="1" marL="228600" marR="0" rtl="0" algn="just">
                <a:lnSpc>
                  <a:spcPct val="90000"/>
                </a:lnSpc>
                <a:spcBef>
                  <a:spcPts val="360"/>
                </a:spcBef>
                <a:spcAft>
                  <a:spcPts val="0"/>
                </a:spcAft>
                <a:buClr>
                  <a:srgbClr val="00507A"/>
                </a:buClr>
                <a:buSzPts val="2400"/>
                <a:buFont typeface="Arial"/>
                <a:buChar char="•"/>
              </a:pPr>
              <a:r>
                <a:rPr b="1" i="0" lang="en-US" sz="2400" u="sng" cap="none" strike="noStrike">
                  <a:solidFill>
                    <a:srgbClr val="000000"/>
                  </a:solidFill>
                  <a:latin typeface="Roboto"/>
                  <a:ea typeface="Roboto"/>
                  <a:cs typeface="Roboto"/>
                  <a:sym typeface="Roboto"/>
                </a:rPr>
                <a:t>Encouraged Sustainable Business Growth:</a:t>
              </a:r>
              <a:r>
                <a:rPr b="1" i="0" lang="en-US" sz="2400" u="none" cap="none" strike="noStrike">
                  <a:solidFill>
                    <a:srgbClr val="000000"/>
                  </a:solidFill>
                  <a:latin typeface="Roboto"/>
                  <a:ea typeface="Roboto"/>
                  <a:cs typeface="Roboto"/>
                  <a:sym typeface="Roboto"/>
                </a:rPr>
                <a:t> </a:t>
              </a:r>
              <a:r>
                <a:rPr b="0" i="0" lang="en-US" sz="2400" u="none" cap="none" strike="noStrike">
                  <a:solidFill>
                    <a:srgbClr val="000000"/>
                  </a:solidFill>
                  <a:latin typeface="Roboto"/>
                  <a:ea typeface="Roboto"/>
                  <a:cs typeface="Roboto"/>
                  <a:sym typeface="Roboto"/>
                </a:rPr>
                <a:t>By promoting </a:t>
              </a:r>
              <a:r>
                <a:rPr b="1" i="0" lang="en-US" sz="2400" u="none" cap="none" strike="noStrike">
                  <a:solidFill>
                    <a:srgbClr val="000000"/>
                  </a:solidFill>
                  <a:latin typeface="Roboto"/>
                  <a:ea typeface="Roboto"/>
                  <a:cs typeface="Roboto"/>
                  <a:sym typeface="Roboto"/>
                </a:rPr>
                <a:t>eco-friendly tourism and local product integration</a:t>
              </a:r>
              <a:r>
                <a:rPr b="0" i="0" lang="en-US" sz="2400" u="none" cap="none" strike="noStrike">
                  <a:solidFill>
                    <a:srgbClr val="000000"/>
                  </a:solidFill>
                  <a:latin typeface="Roboto"/>
                  <a:ea typeface="Roboto"/>
                  <a:cs typeface="Roboto"/>
                  <a:sym typeface="Roboto"/>
                </a:rPr>
                <a:t>, the AGM encouraged businesses to </a:t>
              </a:r>
              <a:r>
                <a:rPr b="1" i="0" lang="en-US" sz="2400" u="none" cap="none" strike="noStrike">
                  <a:solidFill>
                    <a:srgbClr val="000000"/>
                  </a:solidFill>
                  <a:latin typeface="Roboto"/>
                  <a:ea typeface="Roboto"/>
                  <a:cs typeface="Roboto"/>
                  <a:sym typeface="Roboto"/>
                </a:rPr>
                <a:t>adopt sustainability-focused strategies</a:t>
              </a:r>
              <a:r>
                <a:rPr b="0" i="0" lang="en-US" sz="2400" u="none" cap="none" strike="noStrike">
                  <a:solidFill>
                    <a:srgbClr val="000000"/>
                  </a:solidFill>
                  <a:latin typeface="Roboto"/>
                  <a:ea typeface="Roboto"/>
                  <a:cs typeface="Roboto"/>
                  <a:sym typeface="Roboto"/>
                </a:rPr>
                <a:t> that support </a:t>
              </a:r>
              <a:r>
                <a:rPr b="1" i="0" lang="en-US" sz="2400" u="none" cap="none" strike="noStrike">
                  <a:solidFill>
                    <a:srgbClr val="000000"/>
                  </a:solidFill>
                  <a:latin typeface="Roboto"/>
                  <a:ea typeface="Roboto"/>
                  <a:cs typeface="Roboto"/>
                  <a:sym typeface="Roboto"/>
                </a:rPr>
                <a:t>long-term economic resilience</a:t>
              </a:r>
              <a:r>
                <a:rPr b="0" i="0" lang="en-US" sz="2400" u="none" cap="none" strike="noStrike">
                  <a:solidFill>
                    <a:srgbClr val="000000"/>
                  </a:solidFill>
                  <a:latin typeface="Roboto"/>
                  <a:ea typeface="Roboto"/>
                  <a:cs typeface="Roboto"/>
                  <a:sym typeface="Roboto"/>
                </a:rPr>
                <a:t>.</a:t>
              </a:r>
              <a:endParaRPr b="0" i="0" sz="1400" u="none" cap="none" strike="noStrike">
                <a:solidFill>
                  <a:srgbClr val="000000"/>
                </a:solidFill>
                <a:latin typeface="Arial"/>
                <a:ea typeface="Arial"/>
                <a:cs typeface="Arial"/>
                <a:sym typeface="Arial"/>
              </a:endParaRPr>
            </a:p>
          </p:txBody>
        </p:sp>
        <p:sp>
          <p:nvSpPr>
            <p:cNvPr id="174" name="Google Shape;174;p22"/>
            <p:cNvSpPr/>
            <p:nvPr/>
          </p:nvSpPr>
          <p:spPr>
            <a:xfrm>
              <a:off x="801213" y="57304"/>
              <a:ext cx="11216986" cy="1239840"/>
            </a:xfrm>
            <a:prstGeom prst="roundRect">
              <a:avLst>
                <a:gd fmla="val 16667" name="adj"/>
              </a:avLst>
            </a:prstGeom>
            <a:solidFill>
              <a:srgbClr val="00507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22"/>
            <p:cNvSpPr txBox="1"/>
            <p:nvPr/>
          </p:nvSpPr>
          <p:spPr>
            <a:xfrm>
              <a:off x="861737" y="117828"/>
              <a:ext cx="11095938" cy="1118792"/>
            </a:xfrm>
            <a:prstGeom prst="rect">
              <a:avLst/>
            </a:prstGeom>
            <a:noFill/>
            <a:ln>
              <a:noFill/>
            </a:ln>
          </p:spPr>
          <p:txBody>
            <a:bodyPr anchorCtr="0" anchor="ctr" bIns="0" lIns="423975" spcFirstLastPara="1" rIns="423975" wrap="square" tIns="0">
              <a:noAutofit/>
            </a:bodyPr>
            <a:lstStyle/>
            <a:p>
              <a:pPr indent="0" lvl="0" marL="0" marR="0" rtl="0" algn="l">
                <a:lnSpc>
                  <a:spcPct val="90000"/>
                </a:lnSpc>
                <a:spcBef>
                  <a:spcPts val="0"/>
                </a:spcBef>
                <a:spcAft>
                  <a:spcPts val="0"/>
                </a:spcAft>
                <a:buClr>
                  <a:srgbClr val="000000"/>
                </a:buClr>
                <a:buSzPts val="2000"/>
                <a:buFont typeface="Arial"/>
                <a:buNone/>
              </a:pPr>
              <a:r>
                <a:rPr b="1" i="0" lang="en-US" sz="2400" u="sng" cap="none" strike="noStrike">
                  <a:solidFill>
                    <a:srgbClr val="FFFFFF"/>
                  </a:solidFill>
                  <a:latin typeface="Roboto"/>
                  <a:ea typeface="Roboto"/>
                  <a:cs typeface="Roboto"/>
                  <a:sym typeface="Roboto"/>
                </a:rPr>
                <a:t>Economic Impact</a:t>
              </a:r>
              <a:endParaRPr b="1" i="0" sz="2400" u="sng" cap="none" strike="noStrike">
                <a:solidFill>
                  <a:srgbClr val="FFFFFF"/>
                </a:solidFill>
                <a:latin typeface="Roboto"/>
                <a:ea typeface="Roboto"/>
                <a:cs typeface="Roboto"/>
                <a:sym typeface="Roboto"/>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1BADE"/>
        </a:solidFill>
      </p:bgPr>
    </p:bg>
    <p:spTree>
      <p:nvGrpSpPr>
        <p:cNvPr id="179" name="Shape 179"/>
        <p:cNvGrpSpPr/>
        <p:nvPr/>
      </p:nvGrpSpPr>
      <p:grpSpPr>
        <a:xfrm>
          <a:off x="0" y="0"/>
          <a:ext cx="0" cy="0"/>
          <a:chOff x="0" y="0"/>
          <a:chExt cx="0" cy="0"/>
        </a:xfrm>
      </p:grpSpPr>
      <p:sp>
        <p:nvSpPr>
          <p:cNvPr id="180" name="Google Shape;180;p23"/>
          <p:cNvSpPr/>
          <p:nvPr/>
        </p:nvSpPr>
        <p:spPr>
          <a:xfrm>
            <a:off x="2124240" y="-969577"/>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23"/>
          <p:cNvSpPr/>
          <p:nvPr/>
        </p:nvSpPr>
        <p:spPr>
          <a:xfrm>
            <a:off x="9144000" y="9112469"/>
            <a:ext cx="2438174" cy="1705628"/>
          </a:xfrm>
          <a:custGeom>
            <a:rect b="b" l="l" r="r" t="t"/>
            <a:pathLst>
              <a:path extrusionOk="0" h="1705628" w="2438174">
                <a:moveTo>
                  <a:pt x="0" y="0"/>
                </a:moveTo>
                <a:lnTo>
                  <a:pt x="2438174" y="0"/>
                </a:lnTo>
                <a:lnTo>
                  <a:pt x="2438174" y="1705627"/>
                </a:lnTo>
                <a:lnTo>
                  <a:pt x="0" y="1705627"/>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23"/>
          <p:cNvSpPr/>
          <p:nvPr/>
        </p:nvSpPr>
        <p:spPr>
          <a:xfrm>
            <a:off x="5524876" y="9372452"/>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23"/>
          <p:cNvSpPr txBox="1"/>
          <p:nvPr/>
        </p:nvSpPr>
        <p:spPr>
          <a:xfrm>
            <a:off x="1028700" y="876300"/>
            <a:ext cx="1623060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Local Benefits and Impact</a:t>
            </a:r>
            <a:endParaRPr b="0" i="0" sz="1400" u="none" cap="none" strike="noStrike">
              <a:solidFill>
                <a:srgbClr val="000000"/>
              </a:solidFill>
              <a:latin typeface="Arial"/>
              <a:ea typeface="Arial"/>
              <a:cs typeface="Arial"/>
              <a:sym typeface="Arial"/>
            </a:endParaRPr>
          </a:p>
        </p:txBody>
      </p:sp>
      <p:sp>
        <p:nvSpPr>
          <p:cNvPr id="184" name="Google Shape;184;p23"/>
          <p:cNvSpPr txBox="1"/>
          <p:nvPr/>
        </p:nvSpPr>
        <p:spPr>
          <a:xfrm>
            <a:off x="16163760" y="941705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185" name="Google Shape;185;p23"/>
          <p:cNvSpPr txBox="1"/>
          <p:nvPr/>
        </p:nvSpPr>
        <p:spPr>
          <a:xfrm>
            <a:off x="8032775" y="8481914"/>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
        <p:nvSpPr>
          <p:cNvPr id="186" name="Google Shape;186;p23"/>
          <p:cNvSpPr txBox="1"/>
          <p:nvPr/>
        </p:nvSpPr>
        <p:spPr>
          <a:xfrm>
            <a:off x="1028700" y="2608221"/>
            <a:ext cx="16230600" cy="452432"/>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100"/>
              <a:buFont typeface="Arial"/>
              <a:buNone/>
            </a:pPr>
            <a:r>
              <a:t/>
            </a:r>
            <a:endParaRPr b="0" i="0" sz="2100" u="none" cap="none" strike="noStrike">
              <a:solidFill>
                <a:srgbClr val="000000"/>
              </a:solidFill>
              <a:latin typeface="Roboto"/>
              <a:ea typeface="Roboto"/>
              <a:cs typeface="Roboto"/>
              <a:sym typeface="Roboto"/>
            </a:endParaRPr>
          </a:p>
        </p:txBody>
      </p:sp>
      <p:grpSp>
        <p:nvGrpSpPr>
          <p:cNvPr id="187" name="Google Shape;187;p23"/>
          <p:cNvGrpSpPr/>
          <p:nvPr/>
        </p:nvGrpSpPr>
        <p:grpSpPr>
          <a:xfrm>
            <a:off x="1028700" y="2206814"/>
            <a:ext cx="16024266" cy="6175050"/>
            <a:chOff x="0" y="16027"/>
            <a:chExt cx="16024266" cy="6175050"/>
          </a:xfrm>
        </p:grpSpPr>
        <p:sp>
          <p:nvSpPr>
            <p:cNvPr id="188" name="Google Shape;188;p23"/>
            <p:cNvSpPr/>
            <p:nvPr/>
          </p:nvSpPr>
          <p:spPr>
            <a:xfrm>
              <a:off x="0" y="577760"/>
              <a:ext cx="16024266" cy="5613317"/>
            </a:xfrm>
            <a:prstGeom prst="rect">
              <a:avLst/>
            </a:prstGeom>
            <a:solidFill>
              <a:schemeClr val="lt1">
                <a:alpha val="89411"/>
              </a:schemeClr>
            </a:solidFill>
            <a:ln cap="flat" cmpd="sng" w="25400">
              <a:solidFill>
                <a:srgbClr val="8A321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23"/>
            <p:cNvSpPr txBox="1"/>
            <p:nvPr/>
          </p:nvSpPr>
          <p:spPr>
            <a:xfrm>
              <a:off x="0" y="577760"/>
              <a:ext cx="16024266" cy="5613317"/>
            </a:xfrm>
            <a:prstGeom prst="rect">
              <a:avLst/>
            </a:prstGeom>
            <a:noFill/>
            <a:ln>
              <a:noFill/>
            </a:ln>
          </p:spPr>
          <p:txBody>
            <a:bodyPr anchorCtr="0" anchor="t" bIns="177800" lIns="1243650" spcFirstLastPara="1" rIns="1243650" wrap="square" tIns="770625">
              <a:noAutofit/>
            </a:bodyPr>
            <a:lstStyle/>
            <a:p>
              <a:pPr indent="-228600" lvl="1" marL="228600" marR="0" rtl="0" algn="just">
                <a:lnSpc>
                  <a:spcPct val="90000"/>
                </a:lnSpc>
                <a:spcBef>
                  <a:spcPts val="0"/>
                </a:spcBef>
                <a:spcAft>
                  <a:spcPts val="0"/>
                </a:spcAft>
                <a:buClr>
                  <a:srgbClr val="8A3219"/>
                </a:buClr>
                <a:buSzPts val="2500"/>
                <a:buFont typeface="Arial"/>
                <a:buNone/>
              </a:pPr>
              <a:r>
                <a:rPr b="0" i="0" lang="en-US" sz="2500" u="none" cap="none" strike="noStrike">
                  <a:solidFill>
                    <a:srgbClr val="000000"/>
                  </a:solidFill>
                  <a:latin typeface="Roboto"/>
                  <a:ea typeface="Roboto"/>
                  <a:cs typeface="Roboto"/>
                  <a:sym typeface="Roboto"/>
                </a:rPr>
                <a:t>	</a:t>
              </a:r>
              <a:r>
                <a:rPr b="0" i="0" lang="en-US" sz="2400" u="none" cap="none" strike="noStrike">
                  <a:solidFill>
                    <a:srgbClr val="000000"/>
                  </a:solidFill>
                  <a:latin typeface="Roboto"/>
                  <a:ea typeface="Roboto"/>
                  <a:cs typeface="Roboto"/>
                  <a:sym typeface="Roboto"/>
                </a:rPr>
                <a:t>The AGM emphasized the preservation and promotion of local culture and traditions, reinforcing Agros’ identity as a rural tourism destination:</a:t>
              </a:r>
              <a:endParaRPr b="0" i="0" sz="2400" u="none" cap="none" strike="noStrike">
                <a:solidFill>
                  <a:srgbClr val="000000"/>
                </a:solidFill>
                <a:latin typeface="Arial"/>
                <a:ea typeface="Arial"/>
                <a:cs typeface="Arial"/>
                <a:sym typeface="Arial"/>
              </a:endParaRPr>
            </a:p>
            <a:p>
              <a:pPr indent="-228600" lvl="1" marL="228600" marR="0" rtl="0" algn="just">
                <a:lnSpc>
                  <a:spcPct val="90000"/>
                </a:lnSpc>
                <a:spcBef>
                  <a:spcPts val="375"/>
                </a:spcBef>
                <a:spcAft>
                  <a:spcPts val="0"/>
                </a:spcAft>
                <a:buClr>
                  <a:srgbClr val="8A3219"/>
                </a:buClr>
                <a:buSzPts val="2400"/>
                <a:buFont typeface="Arial"/>
                <a:buChar char="•"/>
              </a:pPr>
              <a:r>
                <a:rPr b="1" i="0" lang="en-US" sz="2400" u="sng" cap="none" strike="noStrike">
                  <a:solidFill>
                    <a:srgbClr val="000000"/>
                  </a:solidFill>
                  <a:latin typeface="Roboto"/>
                  <a:ea typeface="Roboto"/>
                  <a:cs typeface="Roboto"/>
                  <a:sym typeface="Roboto"/>
                </a:rPr>
                <a:t>Showcased Traditional Cypriot Products</a:t>
              </a:r>
              <a:r>
                <a:rPr b="0" i="0" lang="en-US" sz="2400" u="sng" cap="none" strike="noStrike">
                  <a:solidFill>
                    <a:srgbClr val="000000"/>
                  </a:solidFill>
                  <a:latin typeface="Roboto"/>
                  <a:ea typeface="Roboto"/>
                  <a:cs typeface="Roboto"/>
                  <a:sym typeface="Roboto"/>
                </a:rPr>
                <a:t>:</a:t>
              </a:r>
              <a:r>
                <a:rPr b="0" i="0" lang="en-US" sz="2400" u="none" cap="none" strike="noStrike">
                  <a:solidFill>
                    <a:srgbClr val="000000"/>
                  </a:solidFill>
                  <a:latin typeface="Roboto"/>
                  <a:ea typeface="Roboto"/>
                  <a:cs typeface="Roboto"/>
                  <a:sym typeface="Roboto"/>
                </a:rPr>
                <a:t> Attendees experienced Agros’ signature rose products, local wines and artisanal goods, strengthening appreciation for local craftsmanship and agricultural heritage.</a:t>
              </a:r>
              <a:br>
                <a:rPr b="0" i="0" lang="en-US" sz="2400" u="none" cap="none" strike="noStrike">
                  <a:solidFill>
                    <a:srgbClr val="000000"/>
                  </a:solidFill>
                  <a:latin typeface="Roboto"/>
                  <a:ea typeface="Roboto"/>
                  <a:cs typeface="Roboto"/>
                  <a:sym typeface="Roboto"/>
                </a:rPr>
              </a:br>
              <a:r>
                <a:rPr b="1" i="0" lang="en-US" sz="2400" u="sng" cap="none" strike="noStrike">
                  <a:solidFill>
                    <a:srgbClr val="000000"/>
                  </a:solidFill>
                  <a:latin typeface="Roboto"/>
                  <a:ea typeface="Roboto"/>
                  <a:cs typeface="Roboto"/>
                  <a:sym typeface="Roboto"/>
                </a:rPr>
                <a:t>Revitalized Interest in Traditional Crafts &amp; Practices:</a:t>
              </a:r>
              <a:r>
                <a:rPr b="0" i="0" lang="en-US" sz="2400" u="none" cap="none" strike="noStrike">
                  <a:solidFill>
                    <a:srgbClr val="000000"/>
                  </a:solidFill>
                  <a:latin typeface="Roboto"/>
                  <a:ea typeface="Roboto"/>
                  <a:cs typeface="Roboto"/>
                  <a:sym typeface="Roboto"/>
                </a:rPr>
                <a:t> Workshops and demonstrations featured traditional food preparation, handicrafts and organic farming, helping to preserve cultural knowledge and pass it on to younger generations.</a:t>
              </a:r>
              <a:br>
                <a:rPr b="0" i="0" lang="en-US" sz="2400" u="none" cap="none" strike="noStrike">
                  <a:solidFill>
                    <a:srgbClr val="000000"/>
                  </a:solidFill>
                  <a:latin typeface="Roboto"/>
                  <a:ea typeface="Roboto"/>
                  <a:cs typeface="Roboto"/>
                  <a:sym typeface="Roboto"/>
                </a:rPr>
              </a:br>
              <a:r>
                <a:rPr b="1" i="0" lang="en-US" sz="2400" u="sng" cap="none" strike="noStrike">
                  <a:solidFill>
                    <a:srgbClr val="000000"/>
                  </a:solidFill>
                  <a:latin typeface="Roboto"/>
                  <a:ea typeface="Roboto"/>
                  <a:cs typeface="Roboto"/>
                  <a:sym typeface="Roboto"/>
                </a:rPr>
                <a:t>Positioned Agros as a Cultural Tourism Destination</a:t>
              </a:r>
              <a:r>
                <a:rPr b="0" i="0" lang="en-US" sz="2400" u="none" cap="none" strike="noStrike">
                  <a:solidFill>
                    <a:srgbClr val="000000"/>
                  </a:solidFill>
                  <a:latin typeface="Roboto"/>
                  <a:ea typeface="Roboto"/>
                  <a:cs typeface="Roboto"/>
                  <a:sym typeface="Roboto"/>
                </a:rPr>
                <a:t>: The event highlighted Agros’ rich history, local traditions and its potential for heritage tourism, drawing attention to the village beyond the AGM.</a:t>
              </a:r>
              <a:br>
                <a:rPr b="0" i="0" lang="en-US" sz="2400" u="none" cap="none" strike="noStrike">
                  <a:solidFill>
                    <a:srgbClr val="000000"/>
                  </a:solidFill>
                  <a:latin typeface="Roboto"/>
                  <a:ea typeface="Roboto"/>
                  <a:cs typeface="Roboto"/>
                  <a:sym typeface="Roboto"/>
                </a:rPr>
              </a:br>
              <a:r>
                <a:rPr b="1" i="0" lang="en-US" sz="2400" u="sng" cap="none" strike="noStrike">
                  <a:solidFill>
                    <a:srgbClr val="000000"/>
                  </a:solidFill>
                  <a:latin typeface="Roboto"/>
                  <a:ea typeface="Roboto"/>
                  <a:cs typeface="Roboto"/>
                  <a:sym typeface="Roboto"/>
                </a:rPr>
                <a:t>Strengthened Community Pride</a:t>
              </a:r>
              <a:r>
                <a:rPr b="0" i="0" lang="en-US" sz="2400" u="none" cap="none" strike="noStrike">
                  <a:solidFill>
                    <a:srgbClr val="000000"/>
                  </a:solidFill>
                  <a:latin typeface="Roboto"/>
                  <a:ea typeface="Roboto"/>
                  <a:cs typeface="Roboto"/>
                  <a:sym typeface="Roboto"/>
                </a:rPr>
                <a:t>: By celebrating Agros’ cultural heritage and economic potential, the event helped reinforce local identity and pride in traditions.</a:t>
              </a:r>
              <a:endParaRPr b="0" i="0" sz="2400" u="none" cap="none" strike="noStrike">
                <a:solidFill>
                  <a:srgbClr val="000000"/>
                </a:solidFill>
                <a:latin typeface="Arial"/>
                <a:ea typeface="Arial"/>
                <a:cs typeface="Arial"/>
                <a:sym typeface="Arial"/>
              </a:endParaRPr>
            </a:p>
          </p:txBody>
        </p:sp>
        <p:sp>
          <p:nvSpPr>
            <p:cNvPr id="190" name="Google Shape;190;p23"/>
            <p:cNvSpPr/>
            <p:nvPr/>
          </p:nvSpPr>
          <p:spPr>
            <a:xfrm>
              <a:off x="801213" y="16027"/>
              <a:ext cx="11216986" cy="1092240"/>
            </a:xfrm>
            <a:prstGeom prst="roundRect">
              <a:avLst>
                <a:gd fmla="val 16667" name="adj"/>
              </a:avLst>
            </a:prstGeom>
            <a:solidFill>
              <a:srgbClr val="8A3219"/>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23"/>
            <p:cNvSpPr txBox="1"/>
            <p:nvPr/>
          </p:nvSpPr>
          <p:spPr>
            <a:xfrm>
              <a:off x="854532" y="69346"/>
              <a:ext cx="11110348" cy="985602"/>
            </a:xfrm>
            <a:prstGeom prst="rect">
              <a:avLst/>
            </a:prstGeom>
            <a:noFill/>
            <a:ln>
              <a:noFill/>
            </a:ln>
          </p:spPr>
          <p:txBody>
            <a:bodyPr anchorCtr="0" anchor="ctr" bIns="0" lIns="423975" spcFirstLastPara="1" rIns="423975" wrap="square" tIns="0">
              <a:noAutofit/>
            </a:bodyPr>
            <a:lstStyle/>
            <a:p>
              <a:pPr indent="0" lvl="0" marL="0" marR="0" rtl="0" algn="l">
                <a:lnSpc>
                  <a:spcPct val="90000"/>
                </a:lnSpc>
                <a:spcBef>
                  <a:spcPts val="0"/>
                </a:spcBef>
                <a:spcAft>
                  <a:spcPts val="0"/>
                </a:spcAft>
                <a:buClr>
                  <a:srgbClr val="000000"/>
                </a:buClr>
                <a:buSzPts val="2000"/>
                <a:buFont typeface="Arial"/>
                <a:buNone/>
              </a:pPr>
              <a:r>
                <a:rPr b="1" i="0" lang="en-US" sz="2400" u="sng" cap="none" strike="noStrike">
                  <a:solidFill>
                    <a:schemeClr val="lt1"/>
                  </a:solidFill>
                  <a:latin typeface="Roboto"/>
                  <a:ea typeface="Roboto"/>
                  <a:cs typeface="Roboto"/>
                  <a:sym typeface="Roboto"/>
                </a:rPr>
                <a:t>Cultural Impact</a:t>
              </a:r>
              <a:endParaRPr b="0" i="0" sz="2400" u="none" cap="none" strike="noStrike">
                <a:solidFill>
                  <a:schemeClr val="lt1"/>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1BADE"/>
        </a:solidFill>
      </p:bgPr>
    </p:bg>
    <p:spTree>
      <p:nvGrpSpPr>
        <p:cNvPr id="195" name="Shape 195"/>
        <p:cNvGrpSpPr/>
        <p:nvPr/>
      </p:nvGrpSpPr>
      <p:grpSpPr>
        <a:xfrm>
          <a:off x="0" y="0"/>
          <a:ext cx="0" cy="0"/>
          <a:chOff x="0" y="0"/>
          <a:chExt cx="0" cy="0"/>
        </a:xfrm>
      </p:grpSpPr>
      <p:sp>
        <p:nvSpPr>
          <p:cNvPr id="196" name="Google Shape;196;p24"/>
          <p:cNvSpPr/>
          <p:nvPr/>
        </p:nvSpPr>
        <p:spPr>
          <a:xfrm>
            <a:off x="2124240" y="-969577"/>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24"/>
          <p:cNvSpPr/>
          <p:nvPr/>
        </p:nvSpPr>
        <p:spPr>
          <a:xfrm>
            <a:off x="9144000" y="9112469"/>
            <a:ext cx="2438174" cy="1705628"/>
          </a:xfrm>
          <a:custGeom>
            <a:rect b="b" l="l" r="r" t="t"/>
            <a:pathLst>
              <a:path extrusionOk="0" h="1705628" w="2438174">
                <a:moveTo>
                  <a:pt x="0" y="0"/>
                </a:moveTo>
                <a:lnTo>
                  <a:pt x="2438174" y="0"/>
                </a:lnTo>
                <a:lnTo>
                  <a:pt x="2438174" y="1705627"/>
                </a:lnTo>
                <a:lnTo>
                  <a:pt x="0" y="1705627"/>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24"/>
          <p:cNvSpPr/>
          <p:nvPr/>
        </p:nvSpPr>
        <p:spPr>
          <a:xfrm>
            <a:off x="5524876" y="9372452"/>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24"/>
          <p:cNvSpPr txBox="1"/>
          <p:nvPr/>
        </p:nvSpPr>
        <p:spPr>
          <a:xfrm>
            <a:off x="1028700" y="876300"/>
            <a:ext cx="1623060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Local Benefits and Impact</a:t>
            </a:r>
            <a:endParaRPr b="0" i="0" sz="1400" u="none" cap="none" strike="noStrike">
              <a:solidFill>
                <a:srgbClr val="000000"/>
              </a:solidFill>
              <a:latin typeface="Arial"/>
              <a:ea typeface="Arial"/>
              <a:cs typeface="Arial"/>
              <a:sym typeface="Arial"/>
            </a:endParaRPr>
          </a:p>
        </p:txBody>
      </p:sp>
      <p:sp>
        <p:nvSpPr>
          <p:cNvPr id="200" name="Google Shape;200;p24"/>
          <p:cNvSpPr txBox="1"/>
          <p:nvPr/>
        </p:nvSpPr>
        <p:spPr>
          <a:xfrm>
            <a:off x="16163760" y="941705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201" name="Google Shape;201;p24"/>
          <p:cNvSpPr txBox="1"/>
          <p:nvPr/>
        </p:nvSpPr>
        <p:spPr>
          <a:xfrm>
            <a:off x="8032775" y="8481914"/>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
        <p:nvSpPr>
          <p:cNvPr id="202" name="Google Shape;202;p24"/>
          <p:cNvSpPr txBox="1"/>
          <p:nvPr/>
        </p:nvSpPr>
        <p:spPr>
          <a:xfrm>
            <a:off x="1028700" y="2608221"/>
            <a:ext cx="16230600" cy="452432"/>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100"/>
              <a:buFont typeface="Arial"/>
              <a:buNone/>
            </a:pPr>
            <a:r>
              <a:t/>
            </a:r>
            <a:endParaRPr b="0" i="0" sz="2100" u="none" cap="none" strike="noStrike">
              <a:solidFill>
                <a:srgbClr val="000000"/>
              </a:solidFill>
              <a:latin typeface="Roboto"/>
              <a:ea typeface="Roboto"/>
              <a:cs typeface="Roboto"/>
              <a:sym typeface="Roboto"/>
            </a:endParaRPr>
          </a:p>
        </p:txBody>
      </p:sp>
      <p:grpSp>
        <p:nvGrpSpPr>
          <p:cNvPr id="203" name="Google Shape;203;p24"/>
          <p:cNvGrpSpPr/>
          <p:nvPr/>
        </p:nvGrpSpPr>
        <p:grpSpPr>
          <a:xfrm>
            <a:off x="1028700" y="2190787"/>
            <a:ext cx="16024266" cy="5778495"/>
            <a:chOff x="0" y="0"/>
            <a:chExt cx="16024266" cy="5778495"/>
          </a:xfrm>
        </p:grpSpPr>
        <p:sp>
          <p:nvSpPr>
            <p:cNvPr id="204" name="Google Shape;204;p24"/>
            <p:cNvSpPr/>
            <p:nvPr/>
          </p:nvSpPr>
          <p:spPr>
            <a:xfrm>
              <a:off x="0" y="451348"/>
              <a:ext cx="16024266" cy="5327147"/>
            </a:xfrm>
            <a:prstGeom prst="rect">
              <a:avLst/>
            </a:prstGeom>
            <a:solidFill>
              <a:schemeClr val="lt1">
                <a:alpha val="89411"/>
              </a:schemeClr>
            </a:solidFill>
            <a:ln cap="flat" cmpd="sng" w="25400">
              <a:solidFill>
                <a:srgbClr val="89BE9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24"/>
            <p:cNvSpPr txBox="1"/>
            <p:nvPr/>
          </p:nvSpPr>
          <p:spPr>
            <a:xfrm>
              <a:off x="0" y="451348"/>
              <a:ext cx="16024266" cy="5327147"/>
            </a:xfrm>
            <a:prstGeom prst="rect">
              <a:avLst/>
            </a:prstGeom>
            <a:noFill/>
            <a:ln>
              <a:noFill/>
            </a:ln>
          </p:spPr>
          <p:txBody>
            <a:bodyPr anchorCtr="0" anchor="t" bIns="177800" lIns="1243650" spcFirstLastPara="1" rIns="1243650" wrap="square" tIns="958075">
              <a:noAutofit/>
            </a:bodyPr>
            <a:lstStyle/>
            <a:p>
              <a:pPr indent="-228600" lvl="1" marL="228600" marR="0" rtl="0" algn="just">
                <a:lnSpc>
                  <a:spcPct val="90000"/>
                </a:lnSpc>
                <a:spcBef>
                  <a:spcPts val="0"/>
                </a:spcBef>
                <a:spcAft>
                  <a:spcPts val="0"/>
                </a:spcAft>
                <a:buClr>
                  <a:srgbClr val="89BE93"/>
                </a:buClr>
                <a:buSzPts val="2500"/>
                <a:buFont typeface="Arial"/>
                <a:buNone/>
              </a:pPr>
              <a:r>
                <a:rPr b="0" i="0" lang="en-US" sz="2500" u="none" cap="none" strike="noStrike">
                  <a:solidFill>
                    <a:srgbClr val="000000"/>
                  </a:solidFill>
                  <a:latin typeface="Roboto"/>
                  <a:ea typeface="Roboto"/>
                  <a:cs typeface="Roboto"/>
                  <a:sym typeface="Roboto"/>
                </a:rPr>
                <a:t>	</a:t>
              </a:r>
              <a:r>
                <a:rPr b="0" i="0" lang="en-US" sz="2400" u="none" cap="none" strike="noStrike">
                  <a:solidFill>
                    <a:srgbClr val="000000"/>
                  </a:solidFill>
                  <a:latin typeface="Roboto"/>
                  <a:ea typeface="Roboto"/>
                  <a:cs typeface="Roboto"/>
                  <a:sym typeface="Roboto"/>
                </a:rPr>
                <a:t>Sustainability was a core theme of the AGM, with strong eco-conscious initiatives and discussions aimed at minimizing environmental footprints and promoting conservation efforts:</a:t>
              </a:r>
              <a:endParaRPr b="0" i="0" sz="2400" u="none" cap="none" strike="noStrike">
                <a:solidFill>
                  <a:srgbClr val="000000"/>
                </a:solidFill>
                <a:latin typeface="Arial"/>
                <a:ea typeface="Arial"/>
                <a:cs typeface="Arial"/>
                <a:sym typeface="Arial"/>
              </a:endParaRPr>
            </a:p>
            <a:p>
              <a:pPr indent="-228600" lvl="1" marL="228600" marR="0" rtl="0" algn="just">
                <a:lnSpc>
                  <a:spcPct val="90000"/>
                </a:lnSpc>
                <a:spcBef>
                  <a:spcPts val="375"/>
                </a:spcBef>
                <a:spcAft>
                  <a:spcPts val="0"/>
                </a:spcAft>
                <a:buClr>
                  <a:srgbClr val="89BE93"/>
                </a:buClr>
                <a:buSzPts val="2400"/>
                <a:buFont typeface="Arial"/>
                <a:buChar char="•"/>
              </a:pPr>
              <a:r>
                <a:rPr b="1" i="0" lang="en-US" sz="2400" u="sng" cap="none" strike="noStrike">
                  <a:solidFill>
                    <a:srgbClr val="000000"/>
                  </a:solidFill>
                  <a:latin typeface="Roboto"/>
                  <a:ea typeface="Roboto"/>
                  <a:cs typeface="Roboto"/>
                  <a:sym typeface="Roboto"/>
                </a:rPr>
                <a:t>Promoted Sustainable Tourism Practices</a:t>
              </a:r>
              <a:r>
                <a:rPr b="0" i="0" lang="en-US" sz="2400" u="none" cap="none" strike="noStrike">
                  <a:solidFill>
                    <a:srgbClr val="000000"/>
                  </a:solidFill>
                  <a:latin typeface="Roboto"/>
                  <a:ea typeface="Roboto"/>
                  <a:cs typeface="Roboto"/>
                  <a:sym typeface="Roboto"/>
                </a:rPr>
                <a:t>: Panel discussions and expert presentations emphasized responsible travel, waste reduction and climate-conscious tourism strategies.</a:t>
              </a:r>
              <a:br>
                <a:rPr b="0" i="0" lang="en-US" sz="2400" u="none" cap="none" strike="noStrike">
                  <a:solidFill>
                    <a:srgbClr val="000000"/>
                  </a:solidFill>
                  <a:latin typeface="Roboto"/>
                  <a:ea typeface="Roboto"/>
                  <a:cs typeface="Roboto"/>
                  <a:sym typeface="Roboto"/>
                </a:rPr>
              </a:br>
              <a:r>
                <a:rPr b="1" i="0" lang="en-US" sz="2400" u="sng" cap="none" strike="noStrike">
                  <a:solidFill>
                    <a:srgbClr val="000000"/>
                  </a:solidFill>
                  <a:latin typeface="Roboto"/>
                  <a:ea typeface="Roboto"/>
                  <a:cs typeface="Roboto"/>
                  <a:sym typeface="Roboto"/>
                </a:rPr>
                <a:t>Encouraged Waste Reduction &amp; Eco-Friendly Packaging</a:t>
              </a:r>
              <a:r>
                <a:rPr b="0" i="0" lang="en-US" sz="2400" u="none" cap="none" strike="noStrike">
                  <a:solidFill>
                    <a:srgbClr val="000000"/>
                  </a:solidFill>
                  <a:latin typeface="Roboto"/>
                  <a:ea typeface="Roboto"/>
                  <a:cs typeface="Roboto"/>
                  <a:sym typeface="Roboto"/>
                </a:rPr>
                <a:t>: Local producers were introduced to sustainable packaging solutions to reduce plastic waste in tourism-related products.</a:t>
              </a:r>
              <a:br>
                <a:rPr b="0" i="0" lang="en-US" sz="2400" u="none" cap="none" strike="noStrike">
                  <a:solidFill>
                    <a:srgbClr val="000000"/>
                  </a:solidFill>
                  <a:latin typeface="Roboto"/>
                  <a:ea typeface="Roboto"/>
                  <a:cs typeface="Roboto"/>
                  <a:sym typeface="Roboto"/>
                </a:rPr>
              </a:br>
              <a:r>
                <a:rPr b="1" i="0" lang="en-US" sz="2400" u="sng" cap="none" strike="noStrike">
                  <a:solidFill>
                    <a:srgbClr val="000000"/>
                  </a:solidFill>
                  <a:latin typeface="Roboto"/>
                  <a:ea typeface="Roboto"/>
                  <a:cs typeface="Roboto"/>
                  <a:sym typeface="Roboto"/>
                </a:rPr>
                <a:t>Advocated for Conservation &amp; Biodiversity Protection:</a:t>
              </a:r>
              <a:r>
                <a:rPr b="0" i="0" lang="en-US" sz="2400" u="none" cap="none" strike="noStrike">
                  <a:solidFill>
                    <a:srgbClr val="000000"/>
                  </a:solidFill>
                  <a:latin typeface="Roboto"/>
                  <a:ea typeface="Roboto"/>
                  <a:cs typeface="Roboto"/>
                  <a:sym typeface="Roboto"/>
                </a:rPr>
                <a:t> The event addressed the importance of protecting Cyprus’ natural landscapes, with a focus on sustainable rural tourism models. In collaboration with Agros Friends of the Forest Association, 100 trees were planted, reinforcing climate resilience, biodiversity protection, and environmental awareness.</a:t>
              </a:r>
              <a:br>
                <a:rPr b="0" i="0" lang="en-US" sz="2400" u="none" cap="none" strike="noStrike">
                  <a:solidFill>
                    <a:srgbClr val="000000"/>
                  </a:solidFill>
                  <a:latin typeface="Roboto"/>
                  <a:ea typeface="Roboto"/>
                  <a:cs typeface="Roboto"/>
                  <a:sym typeface="Roboto"/>
                </a:rPr>
              </a:br>
              <a:r>
                <a:rPr b="1" i="0" lang="en-US" sz="2400" u="sng" cap="none" strike="noStrike">
                  <a:solidFill>
                    <a:srgbClr val="000000"/>
                  </a:solidFill>
                  <a:latin typeface="Roboto"/>
                  <a:ea typeface="Roboto"/>
                  <a:cs typeface="Roboto"/>
                  <a:sym typeface="Roboto"/>
                </a:rPr>
                <a:t>Supported Local &amp; Organic Farming</a:t>
              </a:r>
              <a:r>
                <a:rPr b="0" i="0" lang="en-US" sz="2400" u="none" cap="none" strike="noStrike">
                  <a:solidFill>
                    <a:srgbClr val="000000"/>
                  </a:solidFill>
                  <a:latin typeface="Roboto"/>
                  <a:ea typeface="Roboto"/>
                  <a:cs typeface="Roboto"/>
                  <a:sym typeface="Roboto"/>
                </a:rPr>
                <a:t>: Workshops highlighted environmentally friendly agricultural practices, reinforcing the connection between tourism, local food production and conservation.</a:t>
              </a:r>
              <a:endParaRPr b="0" i="0" sz="2400" u="none" cap="none" strike="noStrike">
                <a:solidFill>
                  <a:srgbClr val="000000"/>
                </a:solidFill>
                <a:latin typeface="Arial"/>
                <a:ea typeface="Arial"/>
                <a:cs typeface="Arial"/>
                <a:sym typeface="Arial"/>
              </a:endParaRPr>
            </a:p>
          </p:txBody>
        </p:sp>
        <p:sp>
          <p:nvSpPr>
            <p:cNvPr id="206" name="Google Shape;206;p24"/>
            <p:cNvSpPr/>
            <p:nvPr/>
          </p:nvSpPr>
          <p:spPr>
            <a:xfrm>
              <a:off x="813087" y="0"/>
              <a:ext cx="11216986" cy="982992"/>
            </a:xfrm>
            <a:prstGeom prst="roundRect">
              <a:avLst>
                <a:gd fmla="val 16667" name="adj"/>
              </a:avLst>
            </a:prstGeom>
            <a:solidFill>
              <a:srgbClr val="89BE9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24"/>
            <p:cNvSpPr txBox="1"/>
            <p:nvPr/>
          </p:nvSpPr>
          <p:spPr>
            <a:xfrm>
              <a:off x="861073" y="47986"/>
              <a:ext cx="11121014" cy="887020"/>
            </a:xfrm>
            <a:prstGeom prst="rect">
              <a:avLst/>
            </a:prstGeom>
            <a:noFill/>
            <a:ln>
              <a:noFill/>
            </a:ln>
          </p:spPr>
          <p:txBody>
            <a:bodyPr anchorCtr="0" anchor="ctr" bIns="0" lIns="423975" spcFirstLastPara="1" rIns="423975" wrap="square" tIns="0">
              <a:noAutofit/>
            </a:bodyPr>
            <a:lstStyle/>
            <a:p>
              <a:pPr indent="0" lvl="0" marL="0" marR="0" rtl="0" algn="l">
                <a:lnSpc>
                  <a:spcPct val="90000"/>
                </a:lnSpc>
                <a:spcBef>
                  <a:spcPts val="0"/>
                </a:spcBef>
                <a:spcAft>
                  <a:spcPts val="0"/>
                </a:spcAft>
                <a:buClr>
                  <a:srgbClr val="000000"/>
                </a:buClr>
                <a:buSzPts val="2000"/>
                <a:buFont typeface="Arial"/>
                <a:buNone/>
              </a:pPr>
              <a:r>
                <a:rPr b="1" i="0" lang="en-US" sz="2400" u="sng" cap="none" strike="noStrike">
                  <a:solidFill>
                    <a:srgbClr val="FFFFFF"/>
                  </a:solidFill>
                  <a:latin typeface="Roboto"/>
                  <a:ea typeface="Roboto"/>
                  <a:cs typeface="Roboto"/>
                  <a:sym typeface="Roboto"/>
                </a:rPr>
                <a:t>Environmental Impact</a:t>
              </a:r>
              <a:endParaRPr b="1" i="0" sz="2400" u="sng" cap="none" strike="noStrike">
                <a:solidFill>
                  <a:srgbClr val="FFFFFF"/>
                </a:solidFill>
                <a:latin typeface="Roboto"/>
                <a:ea typeface="Roboto"/>
                <a:cs typeface="Roboto"/>
                <a:sym typeface="Roboto"/>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1BADE"/>
        </a:solidFill>
      </p:bgPr>
    </p:bg>
    <p:spTree>
      <p:nvGrpSpPr>
        <p:cNvPr id="211" name="Shape 211"/>
        <p:cNvGrpSpPr/>
        <p:nvPr/>
      </p:nvGrpSpPr>
      <p:grpSpPr>
        <a:xfrm>
          <a:off x="0" y="0"/>
          <a:ext cx="0" cy="0"/>
          <a:chOff x="0" y="0"/>
          <a:chExt cx="0" cy="0"/>
        </a:xfrm>
      </p:grpSpPr>
      <p:sp>
        <p:nvSpPr>
          <p:cNvPr id="212" name="Google Shape;212;p25"/>
          <p:cNvSpPr/>
          <p:nvPr/>
        </p:nvSpPr>
        <p:spPr>
          <a:xfrm>
            <a:off x="2124240" y="-969577"/>
            <a:ext cx="14039520" cy="10287000"/>
          </a:xfrm>
          <a:custGeom>
            <a:rect b="b" l="l" r="r" t="t"/>
            <a:pathLst>
              <a:path extrusionOk="0" h="10287000" w="14039520">
                <a:moveTo>
                  <a:pt x="0" y="0"/>
                </a:moveTo>
                <a:lnTo>
                  <a:pt x="14039520" y="0"/>
                </a:lnTo>
                <a:lnTo>
                  <a:pt x="14039520" y="10287000"/>
                </a:lnTo>
                <a:lnTo>
                  <a:pt x="0" y="10287000"/>
                </a:lnTo>
                <a:lnTo>
                  <a:pt x="0" y="0"/>
                </a:lnTo>
                <a:close/>
              </a:path>
            </a:pathLst>
          </a:custGeom>
          <a:blipFill rotWithShape="1">
            <a:blip r:embed="rId3">
              <a:alphaModFix amt="30000"/>
            </a:blip>
            <a:stretch>
              <a:fillRect b="-6689" l="0" r="0" t="-669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25"/>
          <p:cNvSpPr/>
          <p:nvPr/>
        </p:nvSpPr>
        <p:spPr>
          <a:xfrm>
            <a:off x="9144000" y="9112469"/>
            <a:ext cx="2438174" cy="1705628"/>
          </a:xfrm>
          <a:custGeom>
            <a:rect b="b" l="l" r="r" t="t"/>
            <a:pathLst>
              <a:path extrusionOk="0" h="1705628" w="2438174">
                <a:moveTo>
                  <a:pt x="0" y="0"/>
                </a:moveTo>
                <a:lnTo>
                  <a:pt x="2438174" y="0"/>
                </a:lnTo>
                <a:lnTo>
                  <a:pt x="2438174" y="1705627"/>
                </a:lnTo>
                <a:lnTo>
                  <a:pt x="0" y="1705627"/>
                </a:lnTo>
                <a:lnTo>
                  <a:pt x="0" y="0"/>
                </a:lnTo>
                <a:close/>
              </a:path>
            </a:pathLst>
          </a:custGeom>
          <a:blipFill rotWithShape="1">
            <a:blip r:embed="rId4">
              <a:alphaModFix/>
            </a:blip>
            <a:stretch>
              <a:fillRect b="0" l="0" r="0" t="-4294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25"/>
          <p:cNvSpPr/>
          <p:nvPr/>
        </p:nvSpPr>
        <p:spPr>
          <a:xfrm>
            <a:off x="5524876" y="9372452"/>
            <a:ext cx="3619124" cy="806763"/>
          </a:xfrm>
          <a:custGeom>
            <a:rect b="b" l="l" r="r" t="t"/>
            <a:pathLst>
              <a:path extrusionOk="0" h="806763" w="3619124">
                <a:moveTo>
                  <a:pt x="0" y="0"/>
                </a:moveTo>
                <a:lnTo>
                  <a:pt x="3619124" y="0"/>
                </a:lnTo>
                <a:lnTo>
                  <a:pt x="3619124" y="806763"/>
                </a:lnTo>
                <a:lnTo>
                  <a:pt x="0" y="80676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25"/>
          <p:cNvSpPr txBox="1"/>
          <p:nvPr/>
        </p:nvSpPr>
        <p:spPr>
          <a:xfrm>
            <a:off x="1028700" y="876300"/>
            <a:ext cx="16230600" cy="150810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1" i="0" lang="en-US" sz="7000" u="none" cap="none" strike="noStrike">
                <a:solidFill>
                  <a:srgbClr val="6550A3"/>
                </a:solidFill>
                <a:latin typeface="Roboto"/>
                <a:ea typeface="Roboto"/>
                <a:cs typeface="Roboto"/>
                <a:sym typeface="Roboto"/>
              </a:rPr>
              <a:t>Local Benefits and Impact</a:t>
            </a:r>
            <a:endParaRPr b="0" i="0" sz="1400" u="none" cap="none" strike="noStrike">
              <a:solidFill>
                <a:srgbClr val="000000"/>
              </a:solidFill>
              <a:latin typeface="Arial"/>
              <a:ea typeface="Arial"/>
              <a:cs typeface="Arial"/>
              <a:sym typeface="Arial"/>
            </a:endParaRPr>
          </a:p>
        </p:txBody>
      </p:sp>
      <p:sp>
        <p:nvSpPr>
          <p:cNvPr id="216" name="Google Shape;216;p25"/>
          <p:cNvSpPr txBox="1"/>
          <p:nvPr/>
        </p:nvSpPr>
        <p:spPr>
          <a:xfrm>
            <a:off x="16163760" y="9417059"/>
            <a:ext cx="1680567" cy="3587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6550A3"/>
                </a:solidFill>
                <a:latin typeface="Roboto"/>
                <a:ea typeface="Roboto"/>
                <a:cs typeface="Roboto"/>
                <a:sym typeface="Roboto"/>
              </a:rPr>
              <a:t>#CreativeEurope</a:t>
            </a:r>
            <a:endParaRPr b="0" i="0" sz="1400" u="none" cap="none" strike="noStrike">
              <a:solidFill>
                <a:srgbClr val="000000"/>
              </a:solidFill>
              <a:latin typeface="Arial"/>
              <a:ea typeface="Arial"/>
              <a:cs typeface="Arial"/>
              <a:sym typeface="Arial"/>
            </a:endParaRPr>
          </a:p>
        </p:txBody>
      </p:sp>
      <p:sp>
        <p:nvSpPr>
          <p:cNvPr id="217" name="Google Shape;217;p25"/>
          <p:cNvSpPr txBox="1"/>
          <p:nvPr/>
        </p:nvSpPr>
        <p:spPr>
          <a:xfrm>
            <a:off x="8032775" y="8481914"/>
            <a:ext cx="2222450" cy="63055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WHERE HERITAGE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800"/>
              <a:buFont typeface="Arial"/>
              <a:buNone/>
            </a:pPr>
            <a:r>
              <a:rPr b="1" i="0" lang="en-US" sz="1800" u="none" cap="none" strike="noStrike">
                <a:solidFill>
                  <a:srgbClr val="6550A3"/>
                </a:solidFill>
                <a:latin typeface="Roboto"/>
                <a:ea typeface="Roboto"/>
                <a:cs typeface="Roboto"/>
                <a:sym typeface="Roboto"/>
              </a:rPr>
              <a:t>MEETS COMMUNITY </a:t>
            </a:r>
            <a:endParaRPr b="0" i="0" sz="1400" u="none" cap="none" strike="noStrike">
              <a:solidFill>
                <a:srgbClr val="000000"/>
              </a:solidFill>
              <a:latin typeface="Arial"/>
              <a:ea typeface="Arial"/>
              <a:cs typeface="Arial"/>
              <a:sym typeface="Arial"/>
            </a:endParaRPr>
          </a:p>
        </p:txBody>
      </p:sp>
      <p:sp>
        <p:nvSpPr>
          <p:cNvPr id="218" name="Google Shape;218;p25"/>
          <p:cNvSpPr txBox="1"/>
          <p:nvPr/>
        </p:nvSpPr>
        <p:spPr>
          <a:xfrm>
            <a:off x="1028700" y="2608221"/>
            <a:ext cx="16230600" cy="452432"/>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100"/>
              <a:buFont typeface="Arial"/>
              <a:buNone/>
            </a:pPr>
            <a:r>
              <a:t/>
            </a:r>
            <a:endParaRPr b="0" i="0" sz="2100" u="none" cap="none" strike="noStrike">
              <a:solidFill>
                <a:srgbClr val="000000"/>
              </a:solidFill>
              <a:latin typeface="Roboto"/>
              <a:ea typeface="Roboto"/>
              <a:cs typeface="Roboto"/>
              <a:sym typeface="Roboto"/>
            </a:endParaRPr>
          </a:p>
        </p:txBody>
      </p:sp>
      <p:grpSp>
        <p:nvGrpSpPr>
          <p:cNvPr id="219" name="Google Shape;219;p25"/>
          <p:cNvGrpSpPr/>
          <p:nvPr/>
        </p:nvGrpSpPr>
        <p:grpSpPr>
          <a:xfrm>
            <a:off x="1028700" y="2227930"/>
            <a:ext cx="16024266" cy="6117205"/>
            <a:chOff x="0" y="37143"/>
            <a:chExt cx="16024266" cy="6117205"/>
          </a:xfrm>
        </p:grpSpPr>
        <p:sp>
          <p:nvSpPr>
            <p:cNvPr id="220" name="Google Shape;220;p25"/>
            <p:cNvSpPr/>
            <p:nvPr/>
          </p:nvSpPr>
          <p:spPr>
            <a:xfrm>
              <a:off x="0" y="435663"/>
              <a:ext cx="16024266" cy="5718685"/>
            </a:xfrm>
            <a:prstGeom prst="rect">
              <a:avLst/>
            </a:prstGeom>
            <a:solidFill>
              <a:schemeClr val="lt1">
                <a:alpha val="89411"/>
              </a:schemeClr>
            </a:solidFill>
            <a:ln cap="flat" cmpd="sng" w="25400">
              <a:solidFill>
                <a:srgbClr val="6550A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25"/>
            <p:cNvSpPr txBox="1"/>
            <p:nvPr/>
          </p:nvSpPr>
          <p:spPr>
            <a:xfrm>
              <a:off x="0" y="435663"/>
              <a:ext cx="16024266" cy="5718685"/>
            </a:xfrm>
            <a:prstGeom prst="rect">
              <a:avLst/>
            </a:prstGeom>
            <a:noFill/>
            <a:ln>
              <a:noFill/>
            </a:ln>
          </p:spPr>
          <p:txBody>
            <a:bodyPr anchorCtr="0" anchor="t" bIns="156450" lIns="1243650" spcFirstLastPara="1" rIns="1243650" wrap="square" tIns="458200">
              <a:noAutofit/>
            </a:bodyPr>
            <a:lstStyle/>
            <a:p>
              <a:pPr indent="-228600" lvl="1" marL="228600" marR="0" rtl="0" algn="just">
                <a:lnSpc>
                  <a:spcPct val="90000"/>
                </a:lnSpc>
                <a:spcBef>
                  <a:spcPts val="0"/>
                </a:spcBef>
                <a:spcAft>
                  <a:spcPts val="0"/>
                </a:spcAft>
                <a:buClr>
                  <a:srgbClr val="6550A3"/>
                </a:buClr>
                <a:buSzPts val="2200"/>
                <a:buFont typeface="Arial"/>
                <a:buNone/>
              </a:pPr>
              <a:r>
                <a:rPr b="0" i="0" lang="en-US" sz="2200" u="none" cap="none" strike="noStrike">
                  <a:solidFill>
                    <a:srgbClr val="000000"/>
                  </a:solidFill>
                  <a:latin typeface="Roboto"/>
                  <a:ea typeface="Roboto"/>
                  <a:cs typeface="Roboto"/>
                  <a:sym typeface="Roboto"/>
                </a:rPr>
                <a:t>	Beyond its economic and cultural contributions, the AGM enhanced community well-being and inclusivity, strengthening social ties and rural resilience:</a:t>
              </a:r>
              <a:endParaRPr b="0" i="0" sz="2200" u="none" cap="none" strike="noStrike">
                <a:solidFill>
                  <a:srgbClr val="000000"/>
                </a:solidFill>
                <a:latin typeface="Arial"/>
                <a:ea typeface="Arial"/>
                <a:cs typeface="Arial"/>
                <a:sym typeface="Arial"/>
              </a:endParaRPr>
            </a:p>
            <a:p>
              <a:pPr indent="-228600" lvl="1" marL="228600" marR="0" rtl="0" algn="just">
                <a:lnSpc>
                  <a:spcPct val="90000"/>
                </a:lnSpc>
                <a:spcBef>
                  <a:spcPts val="330"/>
                </a:spcBef>
                <a:spcAft>
                  <a:spcPts val="0"/>
                </a:spcAft>
                <a:buClr>
                  <a:srgbClr val="6550A3"/>
                </a:buClr>
                <a:buSzPts val="2200"/>
                <a:buFont typeface="Arial"/>
                <a:buChar char="•"/>
              </a:pPr>
              <a:r>
                <a:rPr b="1" i="0" lang="en-US" sz="2200" u="sng" cap="none" strike="noStrike">
                  <a:solidFill>
                    <a:srgbClr val="000000"/>
                  </a:solidFill>
                  <a:latin typeface="Roboto"/>
                  <a:ea typeface="Roboto"/>
                  <a:cs typeface="Roboto"/>
                  <a:sym typeface="Roboto"/>
                </a:rPr>
                <a:t>Empowered Local Producers &amp; Small Businesses</a:t>
              </a:r>
              <a:r>
                <a:rPr b="0" i="0" lang="en-US" sz="2200" u="none" cap="none" strike="noStrike">
                  <a:solidFill>
                    <a:srgbClr val="000000"/>
                  </a:solidFill>
                  <a:latin typeface="Roboto"/>
                  <a:ea typeface="Roboto"/>
                  <a:cs typeface="Roboto"/>
                  <a:sym typeface="Roboto"/>
                </a:rPr>
                <a:t>: The event provided marginalized producers and artisans with opportunities to showcase their work, helping them gain recognition and economic independence.</a:t>
              </a:r>
              <a:br>
                <a:rPr b="0" i="0" lang="en-US" sz="2200" u="none" cap="none" strike="noStrike">
                  <a:solidFill>
                    <a:srgbClr val="000000"/>
                  </a:solidFill>
                  <a:latin typeface="Roboto"/>
                  <a:ea typeface="Roboto"/>
                  <a:cs typeface="Roboto"/>
                  <a:sym typeface="Roboto"/>
                </a:rPr>
              </a:br>
              <a:r>
                <a:rPr b="1" i="0" lang="en-US" sz="2200" u="sng" cap="none" strike="noStrike">
                  <a:solidFill>
                    <a:srgbClr val="000000"/>
                  </a:solidFill>
                  <a:latin typeface="Roboto"/>
                  <a:ea typeface="Roboto"/>
                  <a:cs typeface="Roboto"/>
                  <a:sym typeface="Roboto"/>
                </a:rPr>
                <a:t>Fostered Cross-Sector Collaboration</a:t>
              </a:r>
              <a:r>
                <a:rPr b="0" i="0" lang="en-US" sz="2200" u="none" cap="none" strike="noStrike">
                  <a:solidFill>
                    <a:srgbClr val="000000"/>
                  </a:solidFill>
                  <a:latin typeface="Roboto"/>
                  <a:ea typeface="Roboto"/>
                  <a:cs typeface="Roboto"/>
                  <a:sym typeface="Roboto"/>
                </a:rPr>
                <a:t>: The event facilitated stronger connections between local communities, tourism operators, policymakers and sustainability advocates, creating a unified vision for sustainable rural development.</a:t>
              </a:r>
              <a:br>
                <a:rPr b="0" i="0" lang="en-US" sz="2200" u="none" cap="none" strike="noStrike">
                  <a:solidFill>
                    <a:srgbClr val="000000"/>
                  </a:solidFill>
                  <a:latin typeface="Roboto"/>
                  <a:ea typeface="Roboto"/>
                  <a:cs typeface="Roboto"/>
                  <a:sym typeface="Roboto"/>
                </a:rPr>
              </a:br>
              <a:r>
                <a:rPr b="1" i="0" lang="en-US" sz="2200" u="sng" cap="none" strike="noStrike">
                  <a:solidFill>
                    <a:srgbClr val="000000"/>
                  </a:solidFill>
                  <a:latin typeface="Roboto"/>
                  <a:ea typeface="Roboto"/>
                  <a:cs typeface="Roboto"/>
                  <a:sym typeface="Roboto"/>
                </a:rPr>
                <a:t>Encouraged Youth &amp; Community Participation</a:t>
              </a:r>
              <a:r>
                <a:rPr b="0" i="0" lang="en-US" sz="2200" u="none" cap="none" strike="noStrike">
                  <a:solidFill>
                    <a:srgbClr val="000000"/>
                  </a:solidFill>
                  <a:latin typeface="Roboto"/>
                  <a:ea typeface="Roboto"/>
                  <a:cs typeface="Roboto"/>
                  <a:sym typeface="Roboto"/>
                </a:rPr>
                <a:t>: By promoting traditional skills, sustainability discussions, and business networking, the AGM engaged younger generations, inspiring future entrepreneurship in rural areas.</a:t>
              </a:r>
              <a:br>
                <a:rPr b="0" i="0" lang="en-US" sz="2200" u="none" cap="none" strike="noStrike">
                  <a:solidFill>
                    <a:srgbClr val="000000"/>
                  </a:solidFill>
                  <a:latin typeface="Roboto"/>
                  <a:ea typeface="Roboto"/>
                  <a:cs typeface="Roboto"/>
                  <a:sym typeface="Roboto"/>
                </a:rPr>
              </a:br>
              <a:r>
                <a:rPr b="1" i="0" lang="en-US" sz="2200" u="sng" cap="none" strike="noStrike">
                  <a:solidFill>
                    <a:srgbClr val="000000"/>
                  </a:solidFill>
                  <a:latin typeface="Roboto"/>
                  <a:ea typeface="Roboto"/>
                  <a:cs typeface="Roboto"/>
                  <a:sym typeface="Roboto"/>
                </a:rPr>
                <a:t>Enhanced Community Spirit &amp; Rural Tourism Advocacy</a:t>
              </a:r>
              <a:r>
                <a:rPr b="0" i="0" lang="en-US" sz="2200" u="none" cap="none" strike="noStrike">
                  <a:solidFill>
                    <a:srgbClr val="000000"/>
                  </a:solidFill>
                  <a:latin typeface="Roboto"/>
                  <a:ea typeface="Roboto"/>
                  <a:cs typeface="Roboto"/>
                  <a:sym typeface="Roboto"/>
                </a:rPr>
                <a:t>: The event reinforced the value of local culture and traditions, fostering a sense of belonging and collective effort to make Agros and similar villages sustainable rural tourism hubs.</a:t>
              </a:r>
              <a:endParaRPr b="0" i="0" sz="2200" u="none" cap="none" strike="noStrike">
                <a:solidFill>
                  <a:srgbClr val="000000"/>
                </a:solidFill>
                <a:latin typeface="Arial"/>
                <a:ea typeface="Arial"/>
                <a:cs typeface="Arial"/>
                <a:sym typeface="Arial"/>
              </a:endParaRPr>
            </a:p>
            <a:p>
              <a:pPr indent="-228600" lvl="1" marL="228600" marR="0" rtl="0" algn="just">
                <a:lnSpc>
                  <a:spcPct val="90000"/>
                </a:lnSpc>
                <a:spcBef>
                  <a:spcPts val="330"/>
                </a:spcBef>
                <a:spcAft>
                  <a:spcPts val="0"/>
                </a:spcAft>
                <a:buClr>
                  <a:srgbClr val="6550A3"/>
                </a:buClr>
                <a:buSzPts val="2200"/>
                <a:buFont typeface="Arial"/>
                <a:buChar char="•"/>
              </a:pPr>
              <a:r>
                <a:rPr b="1" i="0" lang="en-US" sz="2200" u="sng" cap="none" strike="noStrike">
                  <a:solidFill>
                    <a:srgbClr val="000000"/>
                  </a:solidFill>
                  <a:latin typeface="Arial"/>
                  <a:ea typeface="Arial"/>
                  <a:cs typeface="Arial"/>
                  <a:sym typeface="Arial"/>
                </a:rPr>
                <a:t>Sustainability Recognitions &amp; Awards:</a:t>
              </a:r>
              <a:r>
                <a:rPr b="0" i="0" lang="en-US" sz="2200" u="none" cap="none" strike="noStrike">
                  <a:solidFill>
                    <a:srgbClr val="000000"/>
                  </a:solidFill>
                  <a:latin typeface="Arial"/>
                  <a:ea typeface="Arial"/>
                  <a:cs typeface="Arial"/>
                  <a:sym typeface="Arial"/>
                </a:rPr>
                <a:t> Recognition through sustainability awards and certifications highlights Agros as a model for balancing tourism growth with conservation.</a:t>
              </a:r>
              <a:endParaRPr b="0" i="0" sz="1400" u="none" cap="none" strike="noStrike">
                <a:solidFill>
                  <a:srgbClr val="000000"/>
                </a:solidFill>
                <a:latin typeface="Arial"/>
                <a:ea typeface="Arial"/>
                <a:cs typeface="Arial"/>
                <a:sym typeface="Arial"/>
              </a:endParaRPr>
            </a:p>
          </p:txBody>
        </p:sp>
        <p:sp>
          <p:nvSpPr>
            <p:cNvPr id="222" name="Google Shape;222;p25"/>
            <p:cNvSpPr/>
            <p:nvPr/>
          </p:nvSpPr>
          <p:spPr>
            <a:xfrm>
              <a:off x="801213" y="37143"/>
              <a:ext cx="11216986" cy="797040"/>
            </a:xfrm>
            <a:prstGeom prst="roundRect">
              <a:avLst>
                <a:gd fmla="val 16667" name="adj"/>
              </a:avLst>
            </a:prstGeom>
            <a:solidFill>
              <a:srgbClr val="6550A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25"/>
            <p:cNvSpPr txBox="1"/>
            <p:nvPr/>
          </p:nvSpPr>
          <p:spPr>
            <a:xfrm>
              <a:off x="840121" y="76051"/>
              <a:ext cx="11139170" cy="719224"/>
            </a:xfrm>
            <a:prstGeom prst="rect">
              <a:avLst/>
            </a:prstGeom>
            <a:noFill/>
            <a:ln>
              <a:noFill/>
            </a:ln>
          </p:spPr>
          <p:txBody>
            <a:bodyPr anchorCtr="0" anchor="ctr" bIns="0" lIns="423975" spcFirstLastPara="1" rIns="423975" wrap="square" tIns="0">
              <a:noAutofit/>
            </a:bodyPr>
            <a:lstStyle/>
            <a:p>
              <a:pPr indent="0" lvl="0" marL="0" marR="0" rtl="0" algn="l">
                <a:lnSpc>
                  <a:spcPct val="90000"/>
                </a:lnSpc>
                <a:spcBef>
                  <a:spcPts val="0"/>
                </a:spcBef>
                <a:spcAft>
                  <a:spcPts val="0"/>
                </a:spcAft>
                <a:buClr>
                  <a:srgbClr val="000000"/>
                </a:buClr>
                <a:buSzPts val="2100"/>
                <a:buFont typeface="Arial"/>
                <a:buNone/>
              </a:pPr>
              <a:r>
                <a:rPr b="1" i="0" lang="en-US" sz="2400" u="sng" cap="none" strike="noStrike">
                  <a:solidFill>
                    <a:schemeClr val="lt1"/>
                  </a:solidFill>
                  <a:latin typeface="Roboto"/>
                  <a:ea typeface="Roboto"/>
                  <a:cs typeface="Roboto"/>
                  <a:sym typeface="Roboto"/>
                </a:rPr>
                <a:t>Social Impact</a:t>
              </a:r>
              <a:endParaRPr b="0" i="0" sz="2400" u="none" cap="none" strike="noStrike">
                <a:solidFill>
                  <a:schemeClr val="lt1"/>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C52252B014674CB5B8BBCA345FDDE6" ma:contentTypeVersion="19" ma:contentTypeDescription="Create a new document." ma:contentTypeScope="" ma:versionID="cba0a1668edfb090653f5ea4f63b0d13">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b772bd1e787a512b9af9b567986633f"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944d2af-eeed-4acc-b052-3107ab9b10d9" xsi:nil="true"/>
    <lcf76f155ced4ddcb4097134ff3c332f xmlns="c09b88ca-66eb-4a97-99d4-e4839274e10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7CEE053-9E98-492B-833D-06336076AF1F}"/>
</file>

<file path=customXml/itemProps2.xml><?xml version="1.0" encoding="utf-8"?>
<ds:datastoreItem xmlns:ds="http://schemas.openxmlformats.org/officeDocument/2006/customXml" ds:itemID="{2DBDB69B-6FE7-4F97-820D-17BB2989E7C5}"/>
</file>

<file path=customXml/itemProps3.xml><?xml version="1.0" encoding="utf-8"?>
<ds:datastoreItem xmlns:ds="http://schemas.openxmlformats.org/officeDocument/2006/customXml" ds:itemID="{57C06E56-8800-49E5-9753-AEE85678A417}"/>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Ewa Kopczynska</dc:creator>
  <dcterms:created xsi:type="dcterms:W3CDTF">2006-08-16T00:00:00Z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0x010100B1C52252B014674CB5B8BBCA345FDDE6</vt:lpwstr>
  </property>
</Properties>
</file>