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10287000" cx="18288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5" roundtripDataSignature="AMtx7miW2GZABNllgk2qZ1w9dYYN+gEC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B61F18-0335-4FD5-86EC-C52170FEFF61}">
  <a:tblStyle styleId="{FAB61F18-0335-4FD5-86EC-C52170FEFF6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4" Type="http://schemas.openxmlformats.org/officeDocument/2006/relationships/font" Target="fonts/Roboto-boldItalic.fntdata"/><Relationship Id="rId25" Type="http://schemas.openxmlformats.org/officeDocument/2006/relationships/slide" Target="slides/slide19.xml"/><Relationship Id="rId7" Type="http://schemas.openxmlformats.org/officeDocument/2006/relationships/slide" Target="slides/slide1.xml"/><Relationship Id="rId33" Type="http://schemas.openxmlformats.org/officeDocument/2006/relationships/font" Target="fonts/Roboto-italic.fntdata"/><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customXml" Target="../customXml/item3.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Roboto-bold.fntdata"/><Relationship Id="rId37" Type="http://schemas.openxmlformats.org/officeDocument/2006/relationships/customXml" Target="../customXml/item2.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customXml" Target="../customXml/item1.xml"/><Relationship Id="rId31" Type="http://schemas.openxmlformats.org/officeDocument/2006/relationships/font" Target="fonts/Roboto-regular.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customschemas.google.com/relationships/presentationmetadata" Target="meta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4.png"/><Relationship Id="rId13" Type="http://schemas.openxmlformats.org/officeDocument/2006/relationships/image" Target="../media/image11.jpg"/><Relationship Id="rId12" Type="http://schemas.openxmlformats.org/officeDocument/2006/relationships/hyperlink" Target="https://www.cyprusmillers.com/museu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83" name="Shape 83"/>
        <p:cNvGrpSpPr/>
        <p:nvPr/>
      </p:nvGrpSpPr>
      <p:grpSpPr>
        <a:xfrm>
          <a:off x="0" y="0"/>
          <a:ext cx="0" cy="0"/>
          <a:chOff x="0" y="0"/>
          <a:chExt cx="0" cy="0"/>
        </a:xfrm>
      </p:grpSpPr>
      <p:sp>
        <p:nvSpPr>
          <p:cNvPr id="84" name="Google Shape;84;p1"/>
          <p:cNvSpPr/>
          <p:nvPr/>
        </p:nvSpPr>
        <p:spPr>
          <a:xfrm>
            <a:off x="2124240" y="516674"/>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6331482" y="8139421"/>
            <a:ext cx="5359807" cy="644409"/>
          </a:xfrm>
          <a:custGeom>
            <a:rect b="b" l="l" r="r" t="t"/>
            <a:pathLst>
              <a:path extrusionOk="0" h="1107440" w="910987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6034180" y="8277848"/>
            <a:ext cx="5741100" cy="32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1" lang="en-US" sz="2100" u="none" cap="none" strike="noStrike">
                <a:solidFill>
                  <a:srgbClr val="000000"/>
                </a:solidFill>
                <a:latin typeface="Roboto"/>
                <a:ea typeface="Roboto"/>
                <a:cs typeface="Roboto"/>
                <a:sym typeface="Roboto"/>
              </a:rPr>
              <a:t>Subtitle: Frenaros, Famagusta and Museum</a:t>
            </a:r>
            <a:endParaRPr b="0" i="0" sz="1500" u="none" cap="none" strike="noStrike">
              <a:solidFill>
                <a:srgbClr val="000000"/>
              </a:solidFill>
              <a:latin typeface="Arial"/>
              <a:ea typeface="Arial"/>
              <a:cs typeface="Arial"/>
              <a:sym typeface="Arial"/>
            </a:endParaRPr>
          </a:p>
        </p:txBody>
      </p:sp>
      <p:sp>
        <p:nvSpPr>
          <p:cNvPr id="89" name="Google Shape;89;p1"/>
          <p:cNvSpPr txBox="1"/>
          <p:nvPr/>
        </p:nvSpPr>
        <p:spPr>
          <a:xfrm>
            <a:off x="16031146"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5556243" y="1533557"/>
            <a:ext cx="7175400" cy="3387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000"/>
              <a:buFont typeface="Arial"/>
              <a:buNone/>
            </a:pPr>
            <a:r>
              <a:rPr b="1" i="0" lang="en-US" sz="2200" u="none" cap="none" strike="noStrike">
                <a:solidFill>
                  <a:srgbClr val="000000"/>
                </a:solidFill>
                <a:latin typeface="Roboto"/>
                <a:ea typeface="Roboto"/>
                <a:cs typeface="Roboto"/>
                <a:sym typeface="Roboto"/>
              </a:rPr>
              <a:t>Hadjigiorkis Flourmill Museum</a:t>
            </a:r>
            <a:endParaRPr b="0" i="0" sz="13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6">
            <a:alphaModFix/>
          </a:blip>
          <a:srcRect b="0" l="0" r="0" t="0"/>
          <a:stretch/>
        </p:blipFill>
        <p:spPr>
          <a:xfrm>
            <a:off x="10538287" y="-2915406"/>
            <a:ext cx="7464339" cy="7464339"/>
          </a:xfrm>
          <a:prstGeom prst="rect">
            <a:avLst/>
          </a:prstGeom>
          <a:noFill/>
          <a:ln>
            <a:noFill/>
          </a:ln>
        </p:spPr>
      </p:pic>
      <p:pic>
        <p:nvPicPr>
          <p:cNvPr id="92" name="Google Shape;92;p1"/>
          <p:cNvPicPr preferRelativeResize="0"/>
          <p:nvPr/>
        </p:nvPicPr>
        <p:blipFill rotWithShape="1">
          <a:blip r:embed="rId7">
            <a:alphaModFix/>
          </a:blip>
          <a:srcRect b="0" l="0" r="1345" t="0"/>
          <a:stretch/>
        </p:blipFill>
        <p:spPr>
          <a:xfrm>
            <a:off x="3822310" y="2050595"/>
            <a:ext cx="8909349" cy="5525271"/>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30" name="Shape 230"/>
        <p:cNvGrpSpPr/>
        <p:nvPr/>
      </p:nvGrpSpPr>
      <p:grpSpPr>
        <a:xfrm>
          <a:off x="0" y="0"/>
          <a:ext cx="0" cy="0"/>
          <a:chOff x="0" y="0"/>
          <a:chExt cx="0" cy="0"/>
        </a:xfrm>
      </p:grpSpPr>
      <p:sp>
        <p:nvSpPr>
          <p:cNvPr id="231" name="Google Shape;231;p26"/>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6"/>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6"/>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6"/>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35" name="Google Shape;235;p26"/>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36" name="Google Shape;236;p26"/>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37" name="Google Shape;237;p26"/>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38" name="Google Shape;238;p26"/>
          <p:cNvGrpSpPr/>
          <p:nvPr/>
        </p:nvGrpSpPr>
        <p:grpSpPr>
          <a:xfrm>
            <a:off x="1028700" y="2292006"/>
            <a:ext cx="16024266" cy="5989053"/>
            <a:chOff x="0" y="101219"/>
            <a:chExt cx="16024266" cy="5989053"/>
          </a:xfrm>
        </p:grpSpPr>
        <p:sp>
          <p:nvSpPr>
            <p:cNvPr id="239" name="Google Shape;239;p26"/>
            <p:cNvSpPr/>
            <p:nvPr/>
          </p:nvSpPr>
          <p:spPr>
            <a:xfrm>
              <a:off x="0" y="573539"/>
              <a:ext cx="16024266" cy="5516733"/>
            </a:xfrm>
            <a:prstGeom prst="rect">
              <a:avLst/>
            </a:prstGeom>
            <a:solidFill>
              <a:schemeClr val="lt1">
                <a:alpha val="89411"/>
              </a:schemeClr>
            </a:solidFill>
            <a:ln cap="flat" cmpd="sng" w="25400">
              <a:solidFill>
                <a:srgbClr val="6550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6"/>
            <p:cNvSpPr txBox="1"/>
            <p:nvPr/>
          </p:nvSpPr>
          <p:spPr>
            <a:xfrm>
              <a:off x="0" y="573539"/>
              <a:ext cx="16024266" cy="5516733"/>
            </a:xfrm>
            <a:prstGeom prst="rect">
              <a:avLst/>
            </a:prstGeom>
            <a:noFill/>
            <a:ln>
              <a:noFill/>
            </a:ln>
          </p:spPr>
          <p:txBody>
            <a:bodyPr anchorCtr="0" anchor="t" bIns="192000" lIns="1243650" spcFirstLastPara="1" rIns="1243650" wrap="square" tIns="562350">
              <a:noAutofit/>
            </a:bodyPr>
            <a:lstStyle/>
            <a:p>
              <a:pPr indent="-228600" lvl="1" marL="228600" marR="0" rtl="0" algn="just">
                <a:lnSpc>
                  <a:spcPct val="90000"/>
                </a:lnSpc>
                <a:spcBef>
                  <a:spcPts val="0"/>
                </a:spcBef>
                <a:spcAft>
                  <a:spcPts val="0"/>
                </a:spcAft>
                <a:buClr>
                  <a:srgbClr val="6550A3"/>
                </a:buClr>
                <a:buSzPts val="2700"/>
                <a:buFont typeface="Arial"/>
                <a:buNone/>
              </a:pPr>
              <a:r>
                <a:rPr b="0" i="0" lang="en-US" sz="2700" u="none" cap="none" strike="noStrike">
                  <a:solidFill>
                    <a:srgbClr val="000000"/>
                  </a:solidFill>
                  <a:latin typeface="Roboto"/>
                  <a:ea typeface="Roboto"/>
                  <a:cs typeface="Roboto"/>
                  <a:sym typeface="Roboto"/>
                </a:rPr>
                <a:t>	Beyond its economic and cultural benefits, the Hadjigiorkis Flourmill Museum fosters social inclusion, education and community well-being:</a:t>
              </a:r>
              <a:endParaRPr b="0" i="0" sz="2700" u="none" cap="none" strike="noStrike">
                <a:solidFill>
                  <a:srgbClr val="000000"/>
                </a:solidFill>
                <a:latin typeface="Arial"/>
                <a:ea typeface="Arial"/>
                <a:cs typeface="Arial"/>
                <a:sym typeface="Arial"/>
              </a:endParaRPr>
            </a:p>
            <a:p>
              <a:pPr indent="-228600" lvl="1" marL="228600" marR="0" rtl="0" algn="just">
                <a:lnSpc>
                  <a:spcPct val="90000"/>
                </a:lnSpc>
                <a:spcBef>
                  <a:spcPts val="405"/>
                </a:spcBef>
                <a:spcAft>
                  <a:spcPts val="0"/>
                </a:spcAft>
                <a:buClr>
                  <a:srgbClr val="6550A3"/>
                </a:buClr>
                <a:buSzPts val="2700"/>
                <a:buFont typeface="Arial"/>
                <a:buChar char="•"/>
              </a:pPr>
              <a:r>
                <a:rPr b="1" i="0" lang="en-US" sz="2700" u="sng" cap="none" strike="noStrike">
                  <a:solidFill>
                    <a:srgbClr val="000000"/>
                  </a:solidFill>
                  <a:latin typeface="Roboto"/>
                  <a:ea typeface="Roboto"/>
                  <a:cs typeface="Roboto"/>
                  <a:sym typeface="Roboto"/>
                </a:rPr>
                <a:t>Empowering Local Communities</a:t>
              </a:r>
              <a:r>
                <a:rPr b="0" i="0" lang="en-US" sz="2700" u="none" cap="none" strike="noStrike">
                  <a:solidFill>
                    <a:srgbClr val="000000"/>
                  </a:solidFill>
                  <a:latin typeface="Roboto"/>
                  <a:ea typeface="Roboto"/>
                  <a:cs typeface="Roboto"/>
                  <a:sym typeface="Roboto"/>
                </a:rPr>
                <a:t>: The museum provides a platform for local bakers, grain farmers and artisans to showcase their work, reinforcing rural entrepreneurship.</a:t>
              </a:r>
              <a:br>
                <a:rPr b="0" i="0" lang="en-US" sz="2700" u="none" cap="none" strike="noStrike">
                  <a:solidFill>
                    <a:srgbClr val="000000"/>
                  </a:solidFill>
                  <a:latin typeface="Roboto"/>
                  <a:ea typeface="Roboto"/>
                  <a:cs typeface="Roboto"/>
                  <a:sym typeface="Roboto"/>
                </a:rPr>
              </a:br>
              <a:r>
                <a:rPr b="1" i="0" lang="en-US" sz="2700" u="sng" cap="none" strike="noStrike">
                  <a:solidFill>
                    <a:srgbClr val="000000"/>
                  </a:solidFill>
                  <a:latin typeface="Roboto"/>
                  <a:ea typeface="Roboto"/>
                  <a:cs typeface="Roboto"/>
                  <a:sym typeface="Roboto"/>
                </a:rPr>
                <a:t>Inclusive Learning Experiences:</a:t>
              </a:r>
              <a:r>
                <a:rPr b="0" i="0" lang="en-US" sz="2700" u="none" cap="none" strike="noStrike">
                  <a:solidFill>
                    <a:srgbClr val="000000"/>
                  </a:solidFill>
                  <a:latin typeface="Roboto"/>
                  <a:ea typeface="Roboto"/>
                  <a:cs typeface="Roboto"/>
                  <a:sym typeface="Roboto"/>
                </a:rPr>
                <a:t> Educational programs cater to students, adults and visitors of all ages, ensuring widespread cultural engagement.</a:t>
              </a:r>
              <a:br>
                <a:rPr b="0" i="0" lang="en-US" sz="2700" u="none" cap="none" strike="noStrike">
                  <a:solidFill>
                    <a:srgbClr val="000000"/>
                  </a:solidFill>
                  <a:latin typeface="Roboto"/>
                  <a:ea typeface="Roboto"/>
                  <a:cs typeface="Roboto"/>
                  <a:sym typeface="Roboto"/>
                </a:rPr>
              </a:br>
              <a:r>
                <a:rPr b="1" i="0" lang="en-US" sz="2700" u="sng" cap="none" strike="noStrike">
                  <a:solidFill>
                    <a:srgbClr val="000000"/>
                  </a:solidFill>
                  <a:latin typeface="Roboto"/>
                  <a:ea typeface="Roboto"/>
                  <a:cs typeface="Roboto"/>
                  <a:sym typeface="Roboto"/>
                </a:rPr>
                <a:t>Stronger Community Ties:</a:t>
              </a:r>
              <a:r>
                <a:rPr b="0" i="0" lang="en-US" sz="2700" u="none" cap="none" strike="noStrike">
                  <a:solidFill>
                    <a:srgbClr val="000000"/>
                  </a:solidFill>
                  <a:latin typeface="Roboto"/>
                  <a:ea typeface="Roboto"/>
                  <a:cs typeface="Roboto"/>
                  <a:sym typeface="Roboto"/>
                </a:rPr>
                <a:t> By hosting workshops, storytelling events and theatrical performances, the museum strengthens local identity and pride.</a:t>
              </a:r>
              <a:br>
                <a:rPr b="0" i="0" lang="en-US" sz="2700" u="none" cap="none" strike="noStrike">
                  <a:solidFill>
                    <a:srgbClr val="000000"/>
                  </a:solidFill>
                  <a:latin typeface="Roboto"/>
                  <a:ea typeface="Roboto"/>
                  <a:cs typeface="Roboto"/>
                  <a:sym typeface="Roboto"/>
                </a:rPr>
              </a:br>
              <a:r>
                <a:rPr b="1" i="0" lang="en-US" sz="2700" u="sng" cap="none" strike="noStrike">
                  <a:solidFill>
                    <a:srgbClr val="000000"/>
                  </a:solidFill>
                  <a:latin typeface="Roboto"/>
                  <a:ea typeface="Roboto"/>
                  <a:cs typeface="Roboto"/>
                  <a:sym typeface="Roboto"/>
                </a:rPr>
                <a:t>Tourism Accessibility &amp; Inclusivity:</a:t>
              </a:r>
              <a:r>
                <a:rPr b="0" i="0" lang="en-US" sz="2700" u="none" cap="none" strike="noStrike">
                  <a:solidFill>
                    <a:srgbClr val="000000"/>
                  </a:solidFill>
                  <a:latin typeface="Roboto"/>
                  <a:ea typeface="Roboto"/>
                  <a:cs typeface="Roboto"/>
                  <a:sym typeface="Roboto"/>
                </a:rPr>
                <a:t> The museum welcomes both domestic and international visitors, making Cyprus’ rural heritage more accessible to a global audience.</a:t>
              </a:r>
              <a:endParaRPr b="0" i="0" sz="2700" u="none" cap="none" strike="noStrike">
                <a:solidFill>
                  <a:srgbClr val="000000"/>
                </a:solidFill>
                <a:latin typeface="Arial"/>
                <a:ea typeface="Arial"/>
                <a:cs typeface="Arial"/>
                <a:sym typeface="Arial"/>
              </a:endParaRPr>
            </a:p>
          </p:txBody>
        </p:sp>
        <p:sp>
          <p:nvSpPr>
            <p:cNvPr id="241" name="Google Shape;241;p26"/>
            <p:cNvSpPr/>
            <p:nvPr/>
          </p:nvSpPr>
          <p:spPr>
            <a:xfrm>
              <a:off x="801213" y="101219"/>
              <a:ext cx="11216986" cy="944640"/>
            </a:xfrm>
            <a:prstGeom prst="roundRect">
              <a:avLst>
                <a:gd fmla="val 16667" name="adj"/>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6"/>
            <p:cNvSpPr txBox="1"/>
            <p:nvPr/>
          </p:nvSpPr>
          <p:spPr>
            <a:xfrm>
              <a:off x="847327" y="147333"/>
              <a:ext cx="11124758" cy="852412"/>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100"/>
                <a:buFont typeface="Arial"/>
                <a:buNone/>
              </a:pPr>
              <a:r>
                <a:rPr b="1" i="0" lang="en-US" sz="2400" u="sng" cap="none" strike="noStrike">
                  <a:solidFill>
                    <a:schemeClr val="lt1"/>
                  </a:solidFill>
                  <a:latin typeface="Roboto"/>
                  <a:ea typeface="Roboto"/>
                  <a:cs typeface="Roboto"/>
                  <a:sym typeface="Roboto"/>
                </a:rPr>
                <a:t>Social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46" name="Shape 246"/>
        <p:cNvGrpSpPr/>
        <p:nvPr/>
      </p:nvGrpSpPr>
      <p:grpSpPr>
        <a:xfrm>
          <a:off x="0" y="0"/>
          <a:ext cx="0" cy="0"/>
          <a:chOff x="0" y="0"/>
          <a:chExt cx="0" cy="0"/>
        </a:xfrm>
      </p:grpSpPr>
      <p:sp>
        <p:nvSpPr>
          <p:cNvPr id="247" name="Google Shape;247;p27"/>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7"/>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49" name="Google Shape;249;p27"/>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250" name="Google Shape;250;p27"/>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7"/>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7"/>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253" name="Google Shape;253;p27"/>
          <p:cNvGrpSpPr/>
          <p:nvPr/>
        </p:nvGrpSpPr>
        <p:grpSpPr>
          <a:xfrm>
            <a:off x="589650" y="2088842"/>
            <a:ext cx="17406300" cy="6015608"/>
            <a:chOff x="-439050" y="35621"/>
            <a:chExt cx="17406300" cy="6015608"/>
          </a:xfrm>
        </p:grpSpPr>
        <p:sp>
          <p:nvSpPr>
            <p:cNvPr id="254" name="Google Shape;254;p27"/>
            <p:cNvSpPr/>
            <p:nvPr/>
          </p:nvSpPr>
          <p:spPr>
            <a:xfrm>
              <a:off x="0" y="330821"/>
              <a:ext cx="16487404" cy="17640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7"/>
            <p:cNvSpPr txBox="1"/>
            <p:nvPr/>
          </p:nvSpPr>
          <p:spPr>
            <a:xfrm>
              <a:off x="-439050" y="330833"/>
              <a:ext cx="17406300" cy="1764000"/>
            </a:xfrm>
            <a:prstGeom prst="rect">
              <a:avLst/>
            </a:prstGeom>
            <a:noFill/>
            <a:ln>
              <a:noFill/>
            </a:ln>
          </p:spPr>
          <p:txBody>
            <a:bodyPr anchorCtr="0" anchor="t" bIns="142225" lIns="1279600" spcFirstLastPara="1" rIns="1279600" wrap="square" tIns="416550">
              <a:noAutofit/>
            </a:bodyPr>
            <a:lstStyle/>
            <a:p>
              <a:pPr indent="-241300" lvl="1" marL="228600" marR="0" rtl="0" algn="l">
                <a:lnSpc>
                  <a:spcPct val="90000"/>
                </a:lnSpc>
                <a:spcBef>
                  <a:spcPts val="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Hands-on workshops</a:t>
              </a:r>
              <a:r>
                <a:rPr i="0" lang="en-US" sz="2200" u="none" cap="none" strike="noStrike">
                  <a:solidFill>
                    <a:srgbClr val="000000"/>
                  </a:solidFill>
                  <a:latin typeface="Roboto"/>
                  <a:ea typeface="Roboto"/>
                  <a:cs typeface="Roboto"/>
                  <a:sym typeface="Roboto"/>
                </a:rPr>
                <a:t>: Visitors grind wheat, touch fresh flour and bake traditional sourdough bread.</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Heritage exhibits</a:t>
              </a:r>
              <a:r>
                <a:rPr i="0" lang="en-US" sz="2200" u="none" cap="none" strike="noStrike">
                  <a:solidFill>
                    <a:srgbClr val="000000"/>
                  </a:solidFill>
                  <a:latin typeface="Roboto"/>
                  <a:ea typeface="Roboto"/>
                  <a:cs typeface="Roboto"/>
                  <a:sym typeface="Roboto"/>
                </a:rPr>
                <a:t>: Antique milling tools, historical photographs and storytelling panels.</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Cultural programs</a:t>
              </a:r>
              <a:r>
                <a:rPr i="0" lang="en-US" sz="2200" u="none" cap="none" strike="noStrike">
                  <a:solidFill>
                    <a:srgbClr val="000000"/>
                  </a:solidFill>
                  <a:latin typeface="Roboto"/>
                  <a:ea typeface="Roboto"/>
                  <a:cs typeface="Roboto"/>
                  <a:sym typeface="Roboto"/>
                </a:rPr>
                <a:t>: Themed calendars, theatrical performances and folklore storytelling.</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Educational recognition</a:t>
              </a:r>
              <a:r>
                <a:rPr i="0" lang="en-US" sz="2200" u="none" cap="none" strike="noStrike">
                  <a:solidFill>
                    <a:srgbClr val="000000"/>
                  </a:solidFill>
                  <a:latin typeface="Roboto"/>
                  <a:ea typeface="Roboto"/>
                  <a:cs typeface="Roboto"/>
                  <a:sym typeface="Roboto"/>
                </a:rPr>
                <a:t>: Programs approved by the Ministry of Education, attracting students and researchers.</a:t>
              </a:r>
              <a:endParaRPr i="0" sz="1600" u="none" cap="none" strike="noStrike">
                <a:solidFill>
                  <a:srgbClr val="000000"/>
                </a:solidFill>
                <a:latin typeface="Roboto"/>
                <a:ea typeface="Roboto"/>
                <a:cs typeface="Roboto"/>
                <a:sym typeface="Roboto"/>
              </a:endParaRPr>
            </a:p>
          </p:txBody>
        </p:sp>
        <p:sp>
          <p:nvSpPr>
            <p:cNvPr id="256" name="Google Shape;256;p27"/>
            <p:cNvSpPr/>
            <p:nvPr/>
          </p:nvSpPr>
          <p:spPr>
            <a:xfrm>
              <a:off x="824370" y="35621"/>
              <a:ext cx="11541182" cy="590400"/>
            </a:xfrm>
            <a:prstGeom prst="roundRect">
              <a:avLst>
                <a:gd fmla="val 16667" name="adj"/>
              </a:avLst>
            </a:prstGeom>
            <a:solidFill>
              <a:srgbClr val="00507A"/>
            </a:solidFill>
            <a:ln cap="flat" cmpd="sng" w="25400">
              <a:solidFill>
                <a:srgbClr val="0050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7"/>
            <p:cNvSpPr txBox="1"/>
            <p:nvPr/>
          </p:nvSpPr>
          <p:spPr>
            <a:xfrm>
              <a:off x="461682" y="64454"/>
              <a:ext cx="12123600" cy="532800"/>
            </a:xfrm>
            <a:prstGeom prst="rect">
              <a:avLst/>
            </a:prstGeom>
            <a:noFill/>
            <a:ln>
              <a:noFill/>
            </a:ln>
          </p:spPr>
          <p:txBody>
            <a:bodyPr anchorCtr="0" anchor="ctr" bIns="0" lIns="436225" spcFirstLastPara="1" rIns="43622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200" u="none" cap="none" strike="noStrike">
                  <a:solidFill>
                    <a:srgbClr val="FFFFFF"/>
                  </a:solidFill>
                  <a:latin typeface="Roboto"/>
                  <a:ea typeface="Roboto"/>
                  <a:cs typeface="Roboto"/>
                  <a:sym typeface="Roboto"/>
                </a:rPr>
                <a:t>Cultural Engagement &amp; Education</a:t>
              </a:r>
              <a:endParaRPr i="0" sz="1600" u="none" cap="none" strike="noStrike">
                <a:solidFill>
                  <a:srgbClr val="000000"/>
                </a:solidFill>
                <a:latin typeface="Roboto"/>
                <a:ea typeface="Roboto"/>
                <a:cs typeface="Roboto"/>
                <a:sym typeface="Roboto"/>
              </a:endParaRPr>
            </a:p>
          </p:txBody>
        </p:sp>
        <p:sp>
          <p:nvSpPr>
            <p:cNvPr id="258" name="Google Shape;258;p27"/>
            <p:cNvSpPr/>
            <p:nvPr/>
          </p:nvSpPr>
          <p:spPr>
            <a:xfrm>
              <a:off x="0" y="2498022"/>
              <a:ext cx="16487404" cy="17010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7"/>
            <p:cNvSpPr txBox="1"/>
            <p:nvPr/>
          </p:nvSpPr>
          <p:spPr>
            <a:xfrm>
              <a:off x="-439050" y="2498031"/>
              <a:ext cx="17406300" cy="1701000"/>
            </a:xfrm>
            <a:prstGeom prst="rect">
              <a:avLst/>
            </a:prstGeom>
            <a:noFill/>
            <a:ln>
              <a:noFill/>
            </a:ln>
          </p:spPr>
          <p:txBody>
            <a:bodyPr anchorCtr="0" anchor="t" bIns="142225" lIns="1279600" spcFirstLastPara="1" rIns="1279600" wrap="square" tIns="416550">
              <a:noAutofit/>
            </a:bodyPr>
            <a:lstStyle/>
            <a:p>
              <a:pPr indent="-241300" lvl="1" marL="228600" marR="0" rtl="0" algn="l">
                <a:lnSpc>
                  <a:spcPct val="90000"/>
                </a:lnSpc>
                <a:spcBef>
                  <a:spcPts val="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Respect for traditions</a:t>
              </a:r>
              <a:r>
                <a:rPr i="0" lang="en-US" sz="2200" u="none" cap="none" strike="noStrike">
                  <a:solidFill>
                    <a:srgbClr val="000000"/>
                  </a:solidFill>
                  <a:latin typeface="Roboto"/>
                  <a:ea typeface="Roboto"/>
                  <a:cs typeface="Roboto"/>
                  <a:sym typeface="Roboto"/>
                </a:rPr>
                <a:t>: Visitors gain appreciation for </a:t>
              </a:r>
              <a:r>
                <a:rPr b="1" i="0" lang="en-US" sz="2200" u="none" cap="none" strike="noStrike">
                  <a:solidFill>
                    <a:srgbClr val="000000"/>
                  </a:solidFill>
                  <a:latin typeface="Roboto"/>
                  <a:ea typeface="Roboto"/>
                  <a:cs typeface="Roboto"/>
                  <a:sym typeface="Roboto"/>
                </a:rPr>
                <a:t>small-scale producers and local craftsmanship</a:t>
              </a:r>
              <a:r>
                <a:rPr i="0" lang="en-US" sz="2200" u="none" cap="none" strike="noStrike">
                  <a:solidFill>
                    <a:srgbClr val="000000"/>
                  </a:solidFill>
                  <a:latin typeface="Roboto"/>
                  <a:ea typeface="Roboto"/>
                  <a:cs typeface="Roboto"/>
                  <a:sym typeface="Roboto"/>
                </a:rPr>
                <a:t>.</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Sustainable food awareness</a:t>
              </a:r>
              <a:r>
                <a:rPr i="0" lang="en-US" sz="2200" u="none" cap="none" strike="noStrike">
                  <a:solidFill>
                    <a:srgbClr val="000000"/>
                  </a:solidFill>
                  <a:latin typeface="Roboto"/>
                  <a:ea typeface="Roboto"/>
                  <a:cs typeface="Roboto"/>
                  <a:sym typeface="Roboto"/>
                </a:rPr>
                <a:t>: Learning about </a:t>
              </a:r>
              <a:r>
                <a:rPr b="1" i="0" lang="en-US" sz="2200" u="none" cap="none" strike="noStrike">
                  <a:solidFill>
                    <a:srgbClr val="000000"/>
                  </a:solidFill>
                  <a:latin typeface="Roboto"/>
                  <a:ea typeface="Roboto"/>
                  <a:cs typeface="Roboto"/>
                  <a:sym typeface="Roboto"/>
                </a:rPr>
                <a:t>organic farming &amp; traditional baking</a:t>
              </a:r>
              <a:r>
                <a:rPr i="0" lang="en-US" sz="2200" u="none" cap="none" strike="noStrike">
                  <a:solidFill>
                    <a:srgbClr val="000000"/>
                  </a:solidFill>
                  <a:latin typeface="Roboto"/>
                  <a:ea typeface="Roboto"/>
                  <a:cs typeface="Roboto"/>
                  <a:sym typeface="Roboto"/>
                </a:rPr>
                <a:t> encourages conscious consumption.</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Eco-conscious travel</a:t>
              </a:r>
              <a:r>
                <a:rPr i="0" lang="en-US" sz="2200" u="none" cap="none" strike="noStrike">
                  <a:solidFill>
                    <a:srgbClr val="000000"/>
                  </a:solidFill>
                  <a:latin typeface="Roboto"/>
                  <a:ea typeface="Roboto"/>
                  <a:cs typeface="Roboto"/>
                  <a:sym typeface="Roboto"/>
                </a:rPr>
                <a:t>: Part of </a:t>
              </a:r>
              <a:r>
                <a:rPr b="1" i="0" lang="en-US" sz="2200" u="none" cap="none" strike="noStrike">
                  <a:solidFill>
                    <a:srgbClr val="000000"/>
                  </a:solidFill>
                  <a:latin typeface="Roboto"/>
                  <a:ea typeface="Roboto"/>
                  <a:cs typeface="Roboto"/>
                  <a:sym typeface="Roboto"/>
                </a:rPr>
                <a:t>Heartland of Legends</a:t>
              </a:r>
              <a:r>
                <a:rPr i="0" lang="en-US" sz="2200" u="none" cap="none" strike="noStrike">
                  <a:solidFill>
                    <a:srgbClr val="000000"/>
                  </a:solidFill>
                  <a:latin typeface="Roboto"/>
                  <a:ea typeface="Roboto"/>
                  <a:cs typeface="Roboto"/>
                  <a:sym typeface="Roboto"/>
                </a:rPr>
                <a:t>, promoting </a:t>
              </a:r>
              <a:r>
                <a:rPr b="1" i="0" lang="en-US" sz="2200" u="none" cap="none" strike="noStrike">
                  <a:solidFill>
                    <a:srgbClr val="000000"/>
                  </a:solidFill>
                  <a:latin typeface="Roboto"/>
                  <a:ea typeface="Roboto"/>
                  <a:cs typeface="Roboto"/>
                  <a:sym typeface="Roboto"/>
                </a:rPr>
                <a:t>slow tourism and local business support</a:t>
              </a:r>
              <a:r>
                <a:rPr i="0" lang="en-US" sz="2200" u="none" cap="none" strike="noStrike">
                  <a:solidFill>
                    <a:srgbClr val="000000"/>
                  </a:solidFill>
                  <a:latin typeface="Roboto"/>
                  <a:ea typeface="Roboto"/>
                  <a:cs typeface="Roboto"/>
                  <a:sym typeface="Roboto"/>
                </a:rPr>
                <a:t>.</a:t>
              </a:r>
              <a:endParaRPr i="0" sz="1600" u="none" cap="none" strike="noStrike">
                <a:solidFill>
                  <a:srgbClr val="000000"/>
                </a:solidFill>
                <a:latin typeface="Roboto"/>
                <a:ea typeface="Roboto"/>
                <a:cs typeface="Roboto"/>
                <a:sym typeface="Roboto"/>
              </a:endParaRPr>
            </a:p>
          </p:txBody>
        </p:sp>
        <p:sp>
          <p:nvSpPr>
            <p:cNvPr id="260" name="Google Shape;260;p27"/>
            <p:cNvSpPr/>
            <p:nvPr/>
          </p:nvSpPr>
          <p:spPr>
            <a:xfrm>
              <a:off x="824370" y="2202822"/>
              <a:ext cx="11541182" cy="590400"/>
            </a:xfrm>
            <a:prstGeom prst="roundRect">
              <a:avLst>
                <a:gd fmla="val 16667" name="adj"/>
              </a:avLst>
            </a:pr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7"/>
            <p:cNvSpPr txBox="1"/>
            <p:nvPr/>
          </p:nvSpPr>
          <p:spPr>
            <a:xfrm>
              <a:off x="461682" y="2231653"/>
              <a:ext cx="12123600" cy="532800"/>
            </a:xfrm>
            <a:prstGeom prst="rect">
              <a:avLst/>
            </a:prstGeom>
            <a:noFill/>
            <a:ln>
              <a:noFill/>
            </a:ln>
          </p:spPr>
          <p:txBody>
            <a:bodyPr anchorCtr="0" anchor="ctr" bIns="0" lIns="436225" spcFirstLastPara="1" rIns="43622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200" u="none" cap="none" strike="noStrike">
                  <a:solidFill>
                    <a:schemeClr val="lt1"/>
                  </a:solidFill>
                  <a:latin typeface="Roboto"/>
                  <a:ea typeface="Roboto"/>
                  <a:cs typeface="Roboto"/>
                  <a:sym typeface="Roboto"/>
                </a:rPr>
                <a:t>Behavioral Impact on Visitors</a:t>
              </a:r>
              <a:endParaRPr i="0" sz="1600" u="none" cap="none" strike="noStrike">
                <a:solidFill>
                  <a:srgbClr val="000000"/>
                </a:solidFill>
                <a:latin typeface="Roboto"/>
                <a:ea typeface="Roboto"/>
                <a:cs typeface="Roboto"/>
                <a:sym typeface="Roboto"/>
              </a:endParaRPr>
            </a:p>
          </p:txBody>
        </p:sp>
        <p:sp>
          <p:nvSpPr>
            <p:cNvPr id="262" name="Google Shape;262;p27"/>
            <p:cNvSpPr/>
            <p:nvPr/>
          </p:nvSpPr>
          <p:spPr>
            <a:xfrm>
              <a:off x="0" y="4602222"/>
              <a:ext cx="16487404" cy="1449000"/>
            </a:xfrm>
            <a:prstGeom prst="rect">
              <a:avLst/>
            </a:prstGeom>
            <a:solidFill>
              <a:schemeClr val="lt1">
                <a:alpha val="8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7"/>
            <p:cNvSpPr txBox="1"/>
            <p:nvPr/>
          </p:nvSpPr>
          <p:spPr>
            <a:xfrm>
              <a:off x="-439050" y="4602229"/>
              <a:ext cx="17406300" cy="1449000"/>
            </a:xfrm>
            <a:prstGeom prst="rect">
              <a:avLst/>
            </a:prstGeom>
            <a:noFill/>
            <a:ln>
              <a:noFill/>
            </a:ln>
          </p:spPr>
          <p:txBody>
            <a:bodyPr anchorCtr="0" anchor="t" bIns="142225" lIns="1279600" spcFirstLastPara="1" rIns="1279600" wrap="square" tIns="416550">
              <a:noAutofit/>
            </a:bodyPr>
            <a:lstStyle/>
            <a:p>
              <a:pPr indent="-241300" lvl="1" marL="228600" marR="0" rtl="0" algn="l">
                <a:lnSpc>
                  <a:spcPct val="90000"/>
                </a:lnSpc>
                <a:spcBef>
                  <a:spcPts val="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Live demonstrations</a:t>
              </a:r>
              <a:r>
                <a:rPr i="0" lang="en-US" sz="2200" u="none" cap="none" strike="noStrike">
                  <a:solidFill>
                    <a:srgbClr val="000000"/>
                  </a:solidFill>
                  <a:latin typeface="Roboto"/>
                  <a:ea typeface="Roboto"/>
                  <a:cs typeface="Roboto"/>
                  <a:sym typeface="Roboto"/>
                </a:rPr>
                <a:t>: Visitors actively participate in </a:t>
              </a:r>
              <a:r>
                <a:rPr b="1" i="0" lang="en-US" sz="2200" u="none" cap="none" strike="noStrike">
                  <a:solidFill>
                    <a:srgbClr val="000000"/>
                  </a:solidFill>
                  <a:latin typeface="Roboto"/>
                  <a:ea typeface="Roboto"/>
                  <a:cs typeface="Roboto"/>
                  <a:sym typeface="Roboto"/>
                </a:rPr>
                <a:t>traditional food-making alongside artisans</a:t>
              </a:r>
              <a:r>
                <a:rPr i="0" lang="en-US" sz="2200" u="none" cap="none" strike="noStrike">
                  <a:solidFill>
                    <a:srgbClr val="000000"/>
                  </a:solidFill>
                  <a:latin typeface="Roboto"/>
                  <a:ea typeface="Roboto"/>
                  <a:cs typeface="Roboto"/>
                  <a:sym typeface="Roboto"/>
                </a:rPr>
                <a:t>.</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Direct support to locals</a:t>
              </a:r>
              <a:r>
                <a:rPr i="0" lang="en-US" sz="2200" u="none" cap="none" strike="noStrike">
                  <a:solidFill>
                    <a:srgbClr val="000000"/>
                  </a:solidFill>
                  <a:latin typeface="Roboto"/>
                  <a:ea typeface="Roboto"/>
                  <a:cs typeface="Roboto"/>
                  <a:sym typeface="Roboto"/>
                </a:rPr>
                <a:t>: Engaging with </a:t>
              </a:r>
              <a:r>
                <a:rPr b="1" i="0" lang="en-US" sz="2200" u="none" cap="none" strike="noStrike">
                  <a:solidFill>
                    <a:srgbClr val="000000"/>
                  </a:solidFill>
                  <a:latin typeface="Roboto"/>
                  <a:ea typeface="Roboto"/>
                  <a:cs typeface="Roboto"/>
                  <a:sym typeface="Roboto"/>
                </a:rPr>
                <a:t>bakers, farmers and craftspeople</a:t>
              </a:r>
              <a:r>
                <a:rPr i="0" lang="en-US" sz="2200" u="none" cap="none" strike="noStrike">
                  <a:solidFill>
                    <a:srgbClr val="000000"/>
                  </a:solidFill>
                  <a:latin typeface="Roboto"/>
                  <a:ea typeface="Roboto"/>
                  <a:cs typeface="Roboto"/>
                  <a:sym typeface="Roboto"/>
                </a:rPr>
                <a:t> strengthens the rural economy.</a:t>
              </a:r>
              <a:endParaRPr i="0" sz="1600" u="none" cap="none" strike="noStrike">
                <a:solidFill>
                  <a:srgbClr val="000000"/>
                </a:solidFill>
                <a:latin typeface="Roboto"/>
                <a:ea typeface="Roboto"/>
                <a:cs typeface="Roboto"/>
                <a:sym typeface="Roboto"/>
              </a:endParaRPr>
            </a:p>
            <a:p>
              <a:pPr indent="-241300" lvl="1" marL="2286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Roboto"/>
                  <a:ea typeface="Roboto"/>
                  <a:cs typeface="Roboto"/>
                  <a:sym typeface="Roboto"/>
                </a:rPr>
                <a:t>Multi-sensory immersion</a:t>
              </a:r>
              <a:r>
                <a:rPr i="0" lang="en-US" sz="2200" u="none" cap="none" strike="noStrike">
                  <a:solidFill>
                    <a:srgbClr val="000000"/>
                  </a:solidFill>
                  <a:latin typeface="Roboto"/>
                  <a:ea typeface="Roboto"/>
                  <a:cs typeface="Roboto"/>
                  <a:sym typeface="Roboto"/>
                </a:rPr>
                <a:t>: The combination of </a:t>
              </a:r>
              <a:r>
                <a:rPr b="1" i="0" lang="en-US" sz="2200" u="none" cap="none" strike="noStrike">
                  <a:solidFill>
                    <a:srgbClr val="000000"/>
                  </a:solidFill>
                  <a:latin typeface="Roboto"/>
                  <a:ea typeface="Roboto"/>
                  <a:cs typeface="Roboto"/>
                  <a:sym typeface="Roboto"/>
                </a:rPr>
                <a:t>touch, taste, smell and storytelling</a:t>
              </a:r>
              <a:r>
                <a:rPr i="0" lang="en-US" sz="2200" u="none" cap="none" strike="noStrike">
                  <a:solidFill>
                    <a:srgbClr val="000000"/>
                  </a:solidFill>
                  <a:latin typeface="Roboto"/>
                  <a:ea typeface="Roboto"/>
                  <a:cs typeface="Roboto"/>
                  <a:sym typeface="Roboto"/>
                </a:rPr>
                <a:t> makes the visit deeply memorable.</a:t>
              </a:r>
              <a:endParaRPr i="0" sz="1600" u="none" cap="none" strike="noStrike">
                <a:solidFill>
                  <a:srgbClr val="000000"/>
                </a:solidFill>
                <a:latin typeface="Roboto"/>
                <a:ea typeface="Roboto"/>
                <a:cs typeface="Roboto"/>
                <a:sym typeface="Roboto"/>
              </a:endParaRPr>
            </a:p>
          </p:txBody>
        </p:sp>
        <p:sp>
          <p:nvSpPr>
            <p:cNvPr id="264" name="Google Shape;264;p27"/>
            <p:cNvSpPr/>
            <p:nvPr/>
          </p:nvSpPr>
          <p:spPr>
            <a:xfrm>
              <a:off x="824370" y="4307022"/>
              <a:ext cx="11541182" cy="590400"/>
            </a:xfrm>
            <a:prstGeom prst="roundRect">
              <a:avLst>
                <a:gd fmla="val 16667" name="adj"/>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7"/>
            <p:cNvSpPr txBox="1"/>
            <p:nvPr/>
          </p:nvSpPr>
          <p:spPr>
            <a:xfrm>
              <a:off x="461682" y="4335851"/>
              <a:ext cx="12123600" cy="532800"/>
            </a:xfrm>
            <a:prstGeom prst="rect">
              <a:avLst/>
            </a:prstGeom>
            <a:noFill/>
            <a:ln>
              <a:noFill/>
            </a:ln>
          </p:spPr>
          <p:txBody>
            <a:bodyPr anchorCtr="0" anchor="ctr" bIns="0" lIns="436225" spcFirstLastPara="1" rIns="43622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200" u="none" cap="none" strike="noStrike">
                  <a:solidFill>
                    <a:schemeClr val="lt1"/>
                  </a:solidFill>
                  <a:latin typeface="Roboto"/>
                  <a:ea typeface="Roboto"/>
                  <a:cs typeface="Roboto"/>
                  <a:sym typeface="Roboto"/>
                </a:rPr>
                <a:t>Immersive Experience &amp; Community Contribution</a:t>
              </a:r>
              <a:endParaRPr i="0" sz="1600" u="none" cap="none" strike="noStrike">
                <a:solidFill>
                  <a:srgbClr val="000000"/>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69" name="Shape 269"/>
        <p:cNvGrpSpPr/>
        <p:nvPr/>
      </p:nvGrpSpPr>
      <p:grpSpPr>
        <a:xfrm>
          <a:off x="0" y="0"/>
          <a:ext cx="0" cy="0"/>
          <a:chOff x="0" y="0"/>
          <a:chExt cx="0" cy="0"/>
        </a:xfrm>
      </p:grpSpPr>
      <p:sp>
        <p:nvSpPr>
          <p:cNvPr id="270" name="Google Shape;270;p28"/>
          <p:cNvSpPr/>
          <p:nvPr/>
        </p:nvSpPr>
        <p:spPr>
          <a:xfrm>
            <a:off x="2207367" y="239756"/>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8"/>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8"/>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8"/>
          <p:cNvSpPr txBox="1"/>
          <p:nvPr/>
        </p:nvSpPr>
        <p:spPr>
          <a:xfrm>
            <a:off x="840675" y="292593"/>
            <a:ext cx="162306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274" name="Google Shape;274;p28"/>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75" name="Google Shape;275;p28"/>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276" name="Google Shape;276;p28"/>
          <p:cNvGrpSpPr/>
          <p:nvPr/>
        </p:nvGrpSpPr>
        <p:grpSpPr>
          <a:xfrm>
            <a:off x="-147621" y="1820452"/>
            <a:ext cx="4153512" cy="6753529"/>
            <a:chOff x="3620045" y="0"/>
            <a:chExt cx="4153512" cy="6753529"/>
          </a:xfrm>
        </p:grpSpPr>
        <p:sp>
          <p:nvSpPr>
            <p:cNvPr id="277" name="Google Shape;277;p28"/>
            <p:cNvSpPr/>
            <p:nvPr/>
          </p:nvSpPr>
          <p:spPr>
            <a:xfrm>
              <a:off x="4522903" y="0"/>
              <a:ext cx="3250654" cy="3251149"/>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8"/>
            <p:cNvSpPr/>
            <p:nvPr/>
          </p:nvSpPr>
          <p:spPr>
            <a:xfrm>
              <a:off x="5241404" y="1173763"/>
              <a:ext cx="1806326" cy="9029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8"/>
            <p:cNvSpPr txBox="1"/>
            <p:nvPr/>
          </p:nvSpPr>
          <p:spPr>
            <a:xfrm>
              <a:off x="5241404" y="1173763"/>
              <a:ext cx="1806326" cy="902946"/>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Cultural Preservation</a:t>
              </a:r>
              <a:endParaRPr b="0" i="0" sz="1400" u="none" cap="none" strike="noStrike">
                <a:solidFill>
                  <a:srgbClr val="000000"/>
                </a:solidFill>
                <a:latin typeface="Arial"/>
                <a:ea typeface="Arial"/>
                <a:cs typeface="Arial"/>
                <a:sym typeface="Arial"/>
              </a:endParaRPr>
            </a:p>
          </p:txBody>
        </p:sp>
        <p:sp>
          <p:nvSpPr>
            <p:cNvPr id="280" name="Google Shape;280;p28"/>
            <p:cNvSpPr/>
            <p:nvPr/>
          </p:nvSpPr>
          <p:spPr>
            <a:xfrm>
              <a:off x="3620045" y="1868026"/>
              <a:ext cx="3250654" cy="3251149"/>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89B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8"/>
            <p:cNvSpPr/>
            <p:nvPr/>
          </p:nvSpPr>
          <p:spPr>
            <a:xfrm>
              <a:off x="4342209" y="3052595"/>
              <a:ext cx="1806326" cy="9029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8"/>
            <p:cNvSpPr txBox="1"/>
            <p:nvPr/>
          </p:nvSpPr>
          <p:spPr>
            <a:xfrm>
              <a:off x="4342209" y="3052595"/>
              <a:ext cx="1806326" cy="902946"/>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 Economic Sustainability </a:t>
              </a:r>
              <a:endParaRPr b="0" i="0" sz="1400" u="none" cap="none" strike="noStrike">
                <a:solidFill>
                  <a:srgbClr val="000000"/>
                </a:solidFill>
                <a:latin typeface="Arial"/>
                <a:ea typeface="Arial"/>
                <a:cs typeface="Arial"/>
                <a:sym typeface="Arial"/>
              </a:endParaRPr>
            </a:p>
          </p:txBody>
        </p:sp>
        <p:sp>
          <p:nvSpPr>
            <p:cNvPr id="283" name="Google Shape;283;p28"/>
            <p:cNvSpPr/>
            <p:nvPr/>
          </p:nvSpPr>
          <p:spPr>
            <a:xfrm>
              <a:off x="4754264" y="3959594"/>
              <a:ext cx="2792815" cy="2793935"/>
            </a:xfrm>
            <a:prstGeom prst="blockArc">
              <a:avLst>
                <a:gd fmla="val 13500000" name="adj1"/>
                <a:gd fmla="val 10800000" name="adj2"/>
                <a:gd fmla="val 12740" name="adj3"/>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8"/>
            <p:cNvSpPr/>
            <p:nvPr/>
          </p:nvSpPr>
          <p:spPr>
            <a:xfrm>
              <a:off x="5245677" y="4934129"/>
              <a:ext cx="1806326" cy="9029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8"/>
            <p:cNvSpPr txBox="1"/>
            <p:nvPr/>
          </p:nvSpPr>
          <p:spPr>
            <a:xfrm>
              <a:off x="5245677" y="4934129"/>
              <a:ext cx="1806326" cy="902946"/>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Resource Preservation</a:t>
              </a:r>
              <a:endParaRPr b="0" i="0" sz="1400" u="none" cap="none" strike="noStrike">
                <a:solidFill>
                  <a:srgbClr val="000000"/>
                </a:solidFill>
                <a:latin typeface="Arial"/>
                <a:ea typeface="Arial"/>
                <a:cs typeface="Arial"/>
                <a:sym typeface="Arial"/>
              </a:endParaRPr>
            </a:p>
          </p:txBody>
        </p:sp>
      </p:grpSp>
      <p:sp>
        <p:nvSpPr>
          <p:cNvPr id="286" name="Google Shape;286;p28"/>
          <p:cNvSpPr txBox="1"/>
          <p:nvPr/>
        </p:nvSpPr>
        <p:spPr>
          <a:xfrm>
            <a:off x="3937000" y="1336625"/>
            <a:ext cx="14351100" cy="2862900"/>
          </a:xfrm>
          <a:prstGeom prst="rect">
            <a:avLst/>
          </a:prstGeom>
          <a:noFill/>
          <a:ln>
            <a:noFill/>
          </a:ln>
        </p:spPr>
        <p:txBody>
          <a:bodyPr anchorCtr="0" anchor="t" bIns="45700" lIns="91425" spcFirstLastPara="1" rIns="91425" wrap="square" tIns="45700">
            <a:spAutoFit/>
          </a:bodyPr>
          <a:lstStyle/>
          <a:p>
            <a:pPr indent="-298450" lvl="0" marL="285750" marR="0" rtl="0" algn="just">
              <a:lnSpc>
                <a:spcPct val="100000"/>
              </a:lnSpc>
              <a:spcBef>
                <a:spcPts val="0"/>
              </a:spcBef>
              <a:spcAft>
                <a:spcPts val="0"/>
              </a:spcAft>
              <a:buClr>
                <a:srgbClr val="8A3219"/>
              </a:buClr>
              <a:buSzPts val="2000"/>
              <a:buFont typeface="Noto Sans Symbols"/>
              <a:buChar char="⮚"/>
            </a:pPr>
            <a:r>
              <a:rPr i="0" lang="en-US" sz="2000" u="none" cap="none" strike="noStrike">
                <a:solidFill>
                  <a:srgbClr val="000000"/>
                </a:solidFill>
                <a:latin typeface="Roboto"/>
                <a:ea typeface="Roboto"/>
                <a:cs typeface="Roboto"/>
                <a:sym typeface="Roboto"/>
              </a:rPr>
              <a:t>The museum </a:t>
            </a:r>
            <a:r>
              <a:rPr b="1" i="0" lang="en-US" sz="2000" u="none" cap="none" strike="noStrike">
                <a:solidFill>
                  <a:srgbClr val="000000"/>
                </a:solidFill>
                <a:latin typeface="Roboto"/>
                <a:ea typeface="Roboto"/>
                <a:cs typeface="Roboto"/>
                <a:sym typeface="Roboto"/>
              </a:rPr>
              <a:t>preserves Cyprus’ milling and bread-making heritage </a:t>
            </a:r>
            <a:r>
              <a:rPr i="0" lang="en-US" sz="2000" u="none" cap="none" strike="noStrike">
                <a:solidFill>
                  <a:srgbClr val="000000"/>
                </a:solidFill>
                <a:latin typeface="Roboto"/>
                <a:ea typeface="Roboto"/>
                <a:cs typeface="Roboto"/>
                <a:sym typeface="Roboto"/>
              </a:rPr>
              <a:t>by restoring and maintaining historical milling equipment, including original stone mills from the 1940s, ensuring these traditional methods remain accessible for future generations.</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A3219"/>
              </a:buClr>
              <a:buSzPts val="2000"/>
              <a:buFont typeface="Noto Sans Symbols"/>
              <a:buChar char="⮚"/>
            </a:pPr>
            <a:r>
              <a:rPr i="0" lang="en-US" sz="2000" u="none" cap="none" strike="noStrike">
                <a:solidFill>
                  <a:srgbClr val="000000"/>
                </a:solidFill>
                <a:latin typeface="Roboto"/>
                <a:ea typeface="Roboto"/>
                <a:cs typeface="Roboto"/>
                <a:sym typeface="Roboto"/>
              </a:rPr>
              <a:t>Visitors engage in </a:t>
            </a:r>
            <a:r>
              <a:rPr b="1" i="0" lang="en-US" sz="2000" u="none" cap="none" strike="noStrike">
                <a:solidFill>
                  <a:srgbClr val="000000"/>
                </a:solidFill>
                <a:latin typeface="Roboto"/>
                <a:ea typeface="Roboto"/>
                <a:cs typeface="Roboto"/>
                <a:sym typeface="Roboto"/>
              </a:rPr>
              <a:t>hands-on experiences</a:t>
            </a:r>
            <a:r>
              <a:rPr i="0" lang="en-US" sz="2000" u="none" cap="none" strike="noStrike">
                <a:solidFill>
                  <a:srgbClr val="000000"/>
                </a:solidFill>
                <a:latin typeface="Roboto"/>
                <a:ea typeface="Roboto"/>
                <a:cs typeface="Roboto"/>
                <a:sym typeface="Roboto"/>
              </a:rPr>
              <a:t>, such as </a:t>
            </a:r>
            <a:r>
              <a:rPr b="1" i="0" lang="en-US" sz="2000" u="none" cap="none" strike="noStrike">
                <a:solidFill>
                  <a:srgbClr val="000000"/>
                </a:solidFill>
                <a:latin typeface="Roboto"/>
                <a:ea typeface="Roboto"/>
                <a:cs typeface="Roboto"/>
                <a:sym typeface="Roboto"/>
              </a:rPr>
              <a:t>grinding wheat and baking traditional bread</a:t>
            </a:r>
            <a:r>
              <a:rPr i="0" lang="en-US" sz="2000" u="none" cap="none" strike="noStrike">
                <a:solidFill>
                  <a:srgbClr val="000000"/>
                </a:solidFill>
                <a:latin typeface="Roboto"/>
                <a:ea typeface="Roboto"/>
                <a:cs typeface="Roboto"/>
                <a:sym typeface="Roboto"/>
              </a:rPr>
              <a:t>, allowing them to connect with Cyprus’ centuries-old food production techniques.</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A3219"/>
              </a:buClr>
              <a:buSzPts val="2000"/>
              <a:buFont typeface="Noto Sans Symbols"/>
              <a:buChar char="⮚"/>
            </a:pPr>
            <a:r>
              <a:rPr i="0" lang="en-US" sz="2000" u="none" cap="none" strike="noStrike">
                <a:solidFill>
                  <a:srgbClr val="000000"/>
                </a:solidFill>
                <a:latin typeface="Roboto"/>
                <a:ea typeface="Roboto"/>
                <a:cs typeface="Roboto"/>
                <a:sym typeface="Roboto"/>
              </a:rPr>
              <a:t>The museum </a:t>
            </a:r>
            <a:r>
              <a:rPr b="1" i="0" lang="en-US" sz="2000" u="none" cap="none" strike="noStrike">
                <a:solidFill>
                  <a:srgbClr val="000000"/>
                </a:solidFill>
                <a:latin typeface="Roboto"/>
                <a:ea typeface="Roboto"/>
                <a:cs typeface="Roboto"/>
                <a:sym typeface="Roboto"/>
              </a:rPr>
              <a:t>collaborates </a:t>
            </a:r>
            <a:r>
              <a:rPr i="0" lang="en-US" sz="2000" u="none" cap="none" strike="noStrike">
                <a:solidFill>
                  <a:srgbClr val="000000"/>
                </a:solidFill>
                <a:latin typeface="Roboto"/>
                <a:ea typeface="Roboto"/>
                <a:cs typeface="Roboto"/>
                <a:sym typeface="Roboto"/>
              </a:rPr>
              <a:t>with the </a:t>
            </a:r>
            <a:r>
              <a:rPr b="1" i="0" lang="en-US" sz="2000" u="none" cap="none" strike="noStrike">
                <a:solidFill>
                  <a:srgbClr val="000000"/>
                </a:solidFill>
                <a:latin typeface="Roboto"/>
                <a:ea typeface="Roboto"/>
                <a:cs typeface="Roboto"/>
                <a:sym typeface="Roboto"/>
              </a:rPr>
              <a:t>Ministry of Education </a:t>
            </a:r>
            <a:r>
              <a:rPr i="0" lang="en-US" sz="2000" u="none" cap="none" strike="noStrike">
                <a:solidFill>
                  <a:srgbClr val="000000"/>
                </a:solidFill>
                <a:latin typeface="Roboto"/>
                <a:ea typeface="Roboto"/>
                <a:cs typeface="Roboto"/>
                <a:sym typeface="Roboto"/>
              </a:rPr>
              <a:t>to integrate milling heritage into school curricula, ensuring students learn about Cyprus’ agricultural past.</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A3219"/>
              </a:buClr>
              <a:buSzPts val="2000"/>
              <a:buFont typeface="Noto Sans Symbols"/>
              <a:buChar char="⮚"/>
            </a:pPr>
            <a:r>
              <a:rPr b="1" i="0" lang="en-US" sz="2000" u="none" cap="none" strike="noStrike">
                <a:solidFill>
                  <a:srgbClr val="000000"/>
                </a:solidFill>
                <a:latin typeface="Roboto"/>
                <a:ea typeface="Roboto"/>
                <a:cs typeface="Roboto"/>
                <a:sym typeface="Roboto"/>
              </a:rPr>
              <a:t>Storytelling initiatives</a:t>
            </a:r>
            <a:r>
              <a:rPr i="0" lang="en-US" sz="2000" u="none" cap="none" strike="noStrike">
                <a:solidFill>
                  <a:srgbClr val="000000"/>
                </a:solidFill>
                <a:latin typeface="Roboto"/>
                <a:ea typeface="Roboto"/>
                <a:cs typeface="Roboto"/>
                <a:sym typeface="Roboto"/>
              </a:rPr>
              <a:t>, including annual calendars featuring </a:t>
            </a:r>
            <a:r>
              <a:rPr b="1" i="0" lang="en-US" sz="2000" u="none" cap="none" strike="noStrike">
                <a:solidFill>
                  <a:srgbClr val="000000"/>
                </a:solidFill>
                <a:latin typeface="Roboto"/>
                <a:ea typeface="Roboto"/>
                <a:cs typeface="Roboto"/>
                <a:sym typeface="Roboto"/>
              </a:rPr>
              <a:t>Cypriot proverbs and theatrical workshops</a:t>
            </a:r>
            <a:r>
              <a:rPr i="0" lang="en-US" sz="2000" u="none" cap="none" strike="noStrike">
                <a:solidFill>
                  <a:srgbClr val="000000"/>
                </a:solidFill>
                <a:latin typeface="Roboto"/>
                <a:ea typeface="Roboto"/>
                <a:cs typeface="Roboto"/>
                <a:sym typeface="Roboto"/>
              </a:rPr>
              <a:t>, help preserve oral traditions and cultural narratives related to wheat production and bread-making.</a:t>
            </a:r>
            <a:endParaRPr i="0" sz="2000" u="none" cap="none" strike="noStrike">
              <a:solidFill>
                <a:srgbClr val="000000"/>
              </a:solidFill>
              <a:latin typeface="Roboto"/>
              <a:ea typeface="Roboto"/>
              <a:cs typeface="Roboto"/>
              <a:sym typeface="Roboto"/>
            </a:endParaRPr>
          </a:p>
        </p:txBody>
      </p:sp>
      <p:sp>
        <p:nvSpPr>
          <p:cNvPr id="287" name="Google Shape;287;p28"/>
          <p:cNvSpPr txBox="1"/>
          <p:nvPr/>
        </p:nvSpPr>
        <p:spPr>
          <a:xfrm>
            <a:off x="3937000" y="4128329"/>
            <a:ext cx="14351100" cy="2555100"/>
          </a:xfrm>
          <a:prstGeom prst="rect">
            <a:avLst/>
          </a:prstGeom>
          <a:noFill/>
          <a:ln>
            <a:noFill/>
          </a:ln>
        </p:spPr>
        <p:txBody>
          <a:bodyPr anchorCtr="0" anchor="t" bIns="45700" lIns="91425" spcFirstLastPara="1" rIns="91425" wrap="square" tIns="45700">
            <a:spAutoFit/>
          </a:bodyPr>
          <a:lstStyle/>
          <a:p>
            <a:pPr indent="-298450" lvl="0" marL="285750" marR="0" rtl="0" algn="just">
              <a:lnSpc>
                <a:spcPct val="100000"/>
              </a:lnSpc>
              <a:spcBef>
                <a:spcPts val="0"/>
              </a:spcBef>
              <a:spcAft>
                <a:spcPts val="0"/>
              </a:spcAft>
              <a:buClr>
                <a:srgbClr val="89BE93"/>
              </a:buClr>
              <a:buSzPts val="2000"/>
              <a:buFont typeface="Noto Sans Symbols"/>
              <a:buChar char="⮚"/>
            </a:pPr>
            <a:r>
              <a:rPr i="0" lang="en-US" sz="2000" u="none" cap="none" strike="noStrike">
                <a:solidFill>
                  <a:srgbClr val="000000"/>
                </a:solidFill>
                <a:latin typeface="Roboto"/>
                <a:ea typeface="Roboto"/>
                <a:cs typeface="Roboto"/>
                <a:sym typeface="Roboto"/>
              </a:rPr>
              <a:t>The museum supports the local economy by </a:t>
            </a:r>
            <a:r>
              <a:rPr b="1" i="0" lang="en-US" sz="2000" u="none" cap="none" strike="noStrike">
                <a:solidFill>
                  <a:srgbClr val="000000"/>
                </a:solidFill>
                <a:latin typeface="Roboto"/>
                <a:ea typeface="Roboto"/>
                <a:cs typeface="Roboto"/>
                <a:sym typeface="Roboto"/>
              </a:rPr>
              <a:t>creating jobs for guides, artisans and educators</a:t>
            </a:r>
            <a:r>
              <a:rPr i="0" lang="en-US" sz="2000" u="none" cap="none" strike="noStrike">
                <a:solidFill>
                  <a:srgbClr val="000000"/>
                </a:solidFill>
                <a:latin typeface="Roboto"/>
                <a:ea typeface="Roboto"/>
                <a:cs typeface="Roboto"/>
                <a:sym typeface="Roboto"/>
              </a:rPr>
              <a:t>, ensuring that tourism revenue benefits the local community.</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9BE93"/>
              </a:buClr>
              <a:buSzPts val="2000"/>
              <a:buFont typeface="Noto Sans Symbols"/>
              <a:buChar char="⮚"/>
            </a:pPr>
            <a:r>
              <a:rPr i="0" lang="en-US" sz="2000" u="none" cap="none" strike="noStrike">
                <a:solidFill>
                  <a:srgbClr val="000000"/>
                </a:solidFill>
                <a:latin typeface="Roboto"/>
                <a:ea typeface="Roboto"/>
                <a:cs typeface="Roboto"/>
                <a:sym typeface="Roboto"/>
              </a:rPr>
              <a:t>By connecting farmers, bakers and millers with tourists and businesses, the museum helps </a:t>
            </a:r>
            <a:r>
              <a:rPr b="1" i="0" lang="en-US" sz="2000" u="none" cap="none" strike="noStrike">
                <a:solidFill>
                  <a:srgbClr val="000000"/>
                </a:solidFill>
                <a:latin typeface="Roboto"/>
                <a:ea typeface="Roboto"/>
                <a:cs typeface="Roboto"/>
                <a:sym typeface="Roboto"/>
              </a:rPr>
              <a:t>sustain small-scale agricultural enterprises </a:t>
            </a:r>
            <a:r>
              <a:rPr i="0" lang="en-US" sz="2000" u="none" cap="none" strike="noStrike">
                <a:solidFill>
                  <a:srgbClr val="000000"/>
                </a:solidFill>
                <a:latin typeface="Roboto"/>
                <a:ea typeface="Roboto"/>
                <a:cs typeface="Roboto"/>
                <a:sym typeface="Roboto"/>
              </a:rPr>
              <a:t>and </a:t>
            </a:r>
            <a:r>
              <a:rPr b="1" i="0" lang="en-US" sz="2000" u="none" cap="none" strike="noStrike">
                <a:solidFill>
                  <a:srgbClr val="000000"/>
                </a:solidFill>
                <a:latin typeface="Roboto"/>
                <a:ea typeface="Roboto"/>
                <a:cs typeface="Roboto"/>
                <a:sym typeface="Roboto"/>
              </a:rPr>
              <a:t>promotes traditional food production.</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9BE93"/>
              </a:buClr>
              <a:buSzPts val="2000"/>
              <a:buFont typeface="Noto Sans Symbols"/>
              <a:buChar char="⮚"/>
            </a:pPr>
            <a:r>
              <a:rPr i="0" lang="en-US" sz="2000" u="none" cap="none" strike="noStrike">
                <a:solidFill>
                  <a:srgbClr val="000000"/>
                </a:solidFill>
                <a:latin typeface="Roboto"/>
                <a:ea typeface="Roboto"/>
                <a:cs typeface="Roboto"/>
                <a:sym typeface="Roboto"/>
              </a:rPr>
              <a:t>As a </a:t>
            </a:r>
            <a:r>
              <a:rPr b="1" i="0" lang="en-US" sz="2000" u="none" cap="none" strike="noStrike">
                <a:solidFill>
                  <a:srgbClr val="000000"/>
                </a:solidFill>
                <a:latin typeface="Roboto"/>
                <a:ea typeface="Roboto"/>
                <a:cs typeface="Roboto"/>
                <a:sym typeface="Roboto"/>
              </a:rPr>
              <a:t>key attraction on the "Heartland of Legends" tourism route</a:t>
            </a:r>
            <a:r>
              <a:rPr i="0" lang="en-US" sz="2000" u="none" cap="none" strike="noStrike">
                <a:solidFill>
                  <a:srgbClr val="000000"/>
                </a:solidFill>
                <a:latin typeface="Roboto"/>
                <a:ea typeface="Roboto"/>
                <a:cs typeface="Roboto"/>
                <a:sym typeface="Roboto"/>
              </a:rPr>
              <a:t>, the museum draws cultural travelers who also visit local restaurants, markets and accommodations, generating additional economic activity.</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9BE93"/>
              </a:buClr>
              <a:buSzPts val="2000"/>
              <a:buFont typeface="Noto Sans Symbols"/>
              <a:buChar char="⮚"/>
            </a:pPr>
            <a:r>
              <a:rPr i="0" lang="en-US" sz="2000" u="none" cap="none" strike="noStrike">
                <a:solidFill>
                  <a:srgbClr val="000000"/>
                </a:solidFill>
                <a:latin typeface="Roboto"/>
                <a:ea typeface="Roboto"/>
                <a:cs typeface="Roboto"/>
                <a:sym typeface="Roboto"/>
              </a:rPr>
              <a:t>The </a:t>
            </a:r>
            <a:r>
              <a:rPr b="1" i="0" lang="en-US" sz="2000" u="none" cap="none" strike="noStrike">
                <a:solidFill>
                  <a:srgbClr val="000000"/>
                </a:solidFill>
                <a:latin typeface="Roboto"/>
                <a:ea typeface="Roboto"/>
                <a:cs typeface="Roboto"/>
                <a:sym typeface="Roboto"/>
              </a:rPr>
              <a:t>museum’s recognition</a:t>
            </a:r>
            <a:r>
              <a:rPr i="0" lang="en-US" sz="2000" u="none" cap="none" strike="noStrike">
                <a:solidFill>
                  <a:srgbClr val="000000"/>
                </a:solidFill>
                <a:latin typeface="Roboto"/>
                <a:ea typeface="Roboto"/>
                <a:cs typeface="Roboto"/>
                <a:sym typeface="Roboto"/>
              </a:rPr>
              <a:t> in the 2020 Cyprus Tourism Award (Gold Medal) has </a:t>
            </a:r>
            <a:r>
              <a:rPr b="1" i="0" lang="en-US" sz="2000" u="none" cap="none" strike="noStrike">
                <a:solidFill>
                  <a:srgbClr val="000000"/>
                </a:solidFill>
                <a:latin typeface="Roboto"/>
                <a:ea typeface="Roboto"/>
                <a:cs typeface="Roboto"/>
                <a:sym typeface="Roboto"/>
              </a:rPr>
              <a:t>increased its visibility</a:t>
            </a:r>
            <a:r>
              <a:rPr i="0" lang="en-US" sz="2000" u="none" cap="none" strike="noStrike">
                <a:solidFill>
                  <a:srgbClr val="000000"/>
                </a:solidFill>
                <a:latin typeface="Roboto"/>
                <a:ea typeface="Roboto"/>
                <a:cs typeface="Roboto"/>
                <a:sym typeface="Roboto"/>
              </a:rPr>
              <a:t>, leading to a rise in visitor numbers and greater financial benefits for the region.</a:t>
            </a:r>
            <a:endParaRPr i="0" sz="2000" u="none" cap="none" strike="noStrike">
              <a:solidFill>
                <a:srgbClr val="000000"/>
              </a:solidFill>
              <a:latin typeface="Roboto"/>
              <a:ea typeface="Roboto"/>
              <a:cs typeface="Roboto"/>
              <a:sym typeface="Roboto"/>
            </a:endParaRPr>
          </a:p>
        </p:txBody>
      </p:sp>
      <p:sp>
        <p:nvSpPr>
          <p:cNvPr id="288" name="Google Shape;288;p28"/>
          <p:cNvSpPr txBox="1"/>
          <p:nvPr/>
        </p:nvSpPr>
        <p:spPr>
          <a:xfrm>
            <a:off x="3937000" y="6597645"/>
            <a:ext cx="14351100" cy="1939500"/>
          </a:xfrm>
          <a:prstGeom prst="rect">
            <a:avLst/>
          </a:prstGeom>
          <a:noFill/>
          <a:ln>
            <a:noFill/>
          </a:ln>
        </p:spPr>
        <p:txBody>
          <a:bodyPr anchorCtr="0" anchor="t" bIns="45700" lIns="91425" spcFirstLastPara="1" rIns="91425" wrap="square" tIns="45700">
            <a:spAutoFit/>
          </a:bodyPr>
          <a:lstStyle/>
          <a:p>
            <a:pPr indent="-298450" lvl="0" marL="285750" marR="0" rtl="0" algn="just">
              <a:lnSpc>
                <a:spcPct val="100000"/>
              </a:lnSpc>
              <a:spcBef>
                <a:spcPts val="0"/>
              </a:spcBef>
              <a:spcAft>
                <a:spcPts val="0"/>
              </a:spcAft>
              <a:buClr>
                <a:srgbClr val="6550A3"/>
              </a:buClr>
              <a:buSzPts val="2000"/>
              <a:buFont typeface="Noto Sans Symbols"/>
              <a:buChar char="⮚"/>
            </a:pPr>
            <a:r>
              <a:rPr i="0" lang="en-US" sz="2000" u="none" cap="none" strike="noStrike">
                <a:solidFill>
                  <a:srgbClr val="000000"/>
                </a:solidFill>
                <a:latin typeface="Roboto"/>
                <a:ea typeface="Roboto"/>
                <a:cs typeface="Roboto"/>
                <a:sym typeface="Roboto"/>
              </a:rPr>
              <a:t>The museum’s 2016 </a:t>
            </a:r>
            <a:r>
              <a:rPr b="1" i="0" lang="en-US" sz="2000" u="none" cap="none" strike="noStrike">
                <a:solidFill>
                  <a:srgbClr val="000000"/>
                </a:solidFill>
                <a:latin typeface="Roboto"/>
                <a:ea typeface="Roboto"/>
                <a:cs typeface="Roboto"/>
                <a:sym typeface="Roboto"/>
              </a:rPr>
              <a:t>renovation preserved its original architecture </a:t>
            </a:r>
            <a:r>
              <a:rPr i="0" lang="en-US" sz="2000" u="none" cap="none" strike="noStrike">
                <a:solidFill>
                  <a:srgbClr val="000000"/>
                </a:solidFill>
                <a:latin typeface="Roboto"/>
                <a:ea typeface="Roboto"/>
                <a:cs typeface="Roboto"/>
                <a:sym typeface="Roboto"/>
              </a:rPr>
              <a:t>while integrating modern energy-efficient facilities, ensuring both </a:t>
            </a:r>
            <a:r>
              <a:rPr b="1" i="0" lang="en-US" sz="2000" u="none" cap="none" strike="noStrike">
                <a:solidFill>
                  <a:srgbClr val="000000"/>
                </a:solidFill>
                <a:latin typeface="Roboto"/>
                <a:ea typeface="Roboto"/>
                <a:cs typeface="Roboto"/>
                <a:sym typeface="Roboto"/>
              </a:rPr>
              <a:t>historical authenticity and environmental responsibility.</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6550A3"/>
              </a:buClr>
              <a:buSzPts val="2000"/>
              <a:buFont typeface="Roboto"/>
              <a:buChar char="⮚"/>
            </a:pPr>
            <a:r>
              <a:rPr i="0" lang="en-US" sz="2000" u="none" cap="none" strike="noStrike">
                <a:solidFill>
                  <a:srgbClr val="000000"/>
                </a:solidFill>
                <a:latin typeface="Roboto"/>
                <a:ea typeface="Roboto"/>
                <a:cs typeface="Roboto"/>
                <a:sym typeface="Roboto"/>
              </a:rPr>
              <a:t>By educating visitors about organic farming and traditional grain production, the museum reinforces sustainable food systems and encourages support for local eco-conscious agriculture.</a:t>
            </a:r>
            <a:endParaRPr i="0" sz="2000" u="none"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6550A3"/>
              </a:buClr>
              <a:buSzPts val="2000"/>
              <a:buFont typeface="Roboto"/>
              <a:buChar char="⮚"/>
            </a:pPr>
            <a:r>
              <a:rPr i="0" lang="en-US" sz="2000" u="none" cap="none" strike="noStrike">
                <a:solidFill>
                  <a:srgbClr val="000000"/>
                </a:solidFill>
                <a:latin typeface="Roboto"/>
                <a:ea typeface="Roboto"/>
                <a:cs typeface="Roboto"/>
                <a:sym typeface="Roboto"/>
              </a:rPr>
              <a:t>As part of Heartland of Legends, the museum promotes eco-tourism and responsible travel, reducing the environmental impact of mass tourism while supporting sustainable rural tourism.</a:t>
            </a:r>
            <a:endParaRPr i="0" sz="20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292" name="Shape 292"/>
        <p:cNvGrpSpPr/>
        <p:nvPr/>
      </p:nvGrpSpPr>
      <p:grpSpPr>
        <a:xfrm>
          <a:off x="0" y="0"/>
          <a:ext cx="0" cy="0"/>
          <a:chOff x="0" y="0"/>
          <a:chExt cx="0" cy="0"/>
        </a:xfrm>
      </p:grpSpPr>
      <p:sp>
        <p:nvSpPr>
          <p:cNvPr id="293" name="Google Shape;293;p4"/>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297" name="Google Shape;297;p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98" name="Google Shape;298;p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99" name="Google Shape;299;p4"/>
          <p:cNvSpPr txBox="1"/>
          <p:nvPr/>
        </p:nvSpPr>
        <p:spPr>
          <a:xfrm>
            <a:off x="1028700" y="2608221"/>
            <a:ext cx="16230600" cy="594393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Hadjigiorkis Flourmill Museum is a </a:t>
            </a:r>
            <a:r>
              <a:rPr b="1" i="0" lang="en-US" sz="2299" u="none" cap="none" strike="noStrike">
                <a:solidFill>
                  <a:srgbClr val="000000"/>
                </a:solidFill>
                <a:latin typeface="Roboto"/>
                <a:ea typeface="Roboto"/>
                <a:cs typeface="Roboto"/>
                <a:sym typeface="Roboto"/>
              </a:rPr>
              <a:t>community-driven initiative </a:t>
            </a:r>
            <a:r>
              <a:rPr b="0" i="0" lang="en-US" sz="2299" u="none" cap="none" strike="noStrike">
                <a:solidFill>
                  <a:srgbClr val="000000"/>
                </a:solidFill>
                <a:latin typeface="Roboto"/>
                <a:ea typeface="Roboto"/>
                <a:cs typeface="Roboto"/>
                <a:sym typeface="Roboto"/>
              </a:rPr>
              <a:t>that actively involves local residents, businesses and cultural organizations in its operations. By </a:t>
            </a:r>
            <a:r>
              <a:rPr b="1" i="0" lang="en-US" sz="2299" u="none" cap="none" strike="noStrike">
                <a:solidFill>
                  <a:srgbClr val="000000"/>
                </a:solidFill>
                <a:latin typeface="Roboto"/>
                <a:ea typeface="Roboto"/>
                <a:cs typeface="Roboto"/>
                <a:sym typeface="Roboto"/>
              </a:rPr>
              <a:t>maintaining local ownership, prioritizing community participation and ensuring that economic benefits remain within the region</a:t>
            </a:r>
            <a:r>
              <a:rPr b="0" i="0" lang="en-US" sz="2299" u="none" cap="none" strike="noStrike">
                <a:solidFill>
                  <a:srgbClr val="000000"/>
                </a:solidFill>
                <a:latin typeface="Roboto"/>
                <a:ea typeface="Roboto"/>
                <a:cs typeface="Roboto"/>
                <a:sym typeface="Roboto"/>
              </a:rPr>
              <a:t>, the museum plays a </a:t>
            </a:r>
            <a:r>
              <a:rPr b="1" i="0" lang="en-US" sz="2299" u="none" cap="none" strike="noStrike">
                <a:solidFill>
                  <a:srgbClr val="000000"/>
                </a:solidFill>
                <a:latin typeface="Roboto"/>
                <a:ea typeface="Roboto"/>
                <a:cs typeface="Roboto"/>
                <a:sym typeface="Roboto"/>
              </a:rPr>
              <a:t>vital role in preserving heritage while fostering sustainable rural development.</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Role of Local Communities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From its inception, the museum has been shaped by </a:t>
            </a:r>
            <a:r>
              <a:rPr b="1" i="0" lang="en-US" sz="2299" u="none" cap="none" strike="noStrike">
                <a:solidFill>
                  <a:srgbClr val="000000"/>
                </a:solidFill>
                <a:latin typeface="Roboto"/>
                <a:ea typeface="Roboto"/>
                <a:cs typeface="Roboto"/>
                <a:sym typeface="Roboto"/>
              </a:rPr>
              <a:t>community engagement</a:t>
            </a:r>
            <a:r>
              <a:rPr b="0" i="0" lang="en-US" sz="2299" u="none" cap="none" strike="noStrike">
                <a:solidFill>
                  <a:srgbClr val="000000"/>
                </a:solidFill>
                <a:latin typeface="Roboto"/>
                <a:ea typeface="Roboto"/>
                <a:cs typeface="Roboto"/>
                <a:sym typeface="Roboto"/>
              </a:rPr>
              <a:t>, beginning with Costas Koshis' vision to safeguard Cyprus’ milling traditions for future generations. Recognizing </a:t>
            </a:r>
            <a:r>
              <a:rPr b="1" i="0" lang="en-US" sz="2299" u="none" cap="none" strike="noStrike">
                <a:solidFill>
                  <a:srgbClr val="000000"/>
                </a:solidFill>
                <a:latin typeface="Roboto"/>
                <a:ea typeface="Roboto"/>
                <a:cs typeface="Roboto"/>
                <a:sym typeface="Roboto"/>
              </a:rPr>
              <a:t>a growing interest from students and visitors</a:t>
            </a:r>
            <a:r>
              <a:rPr b="0" i="0" lang="en-US" sz="2299" u="none" cap="none" strike="noStrike">
                <a:solidFill>
                  <a:srgbClr val="000000"/>
                </a:solidFill>
                <a:latin typeface="Roboto"/>
                <a:ea typeface="Roboto"/>
                <a:cs typeface="Roboto"/>
                <a:sym typeface="Roboto"/>
              </a:rPr>
              <a:t>, he worked alongside local stakeholders to create a space where the public could connect with Cyprus’ rich agricultural history. Today, the museum continues this mission by </a:t>
            </a:r>
            <a:r>
              <a:rPr b="1" i="0" lang="en-US" sz="2299" u="none" cap="none" strike="noStrike">
                <a:solidFill>
                  <a:srgbClr val="000000"/>
                </a:solidFill>
                <a:latin typeface="Roboto"/>
                <a:ea typeface="Roboto"/>
                <a:cs typeface="Roboto"/>
                <a:sym typeface="Roboto"/>
              </a:rPr>
              <a:t>actively involving local residents as tour guides, workshop instructors and demonstrators</a:t>
            </a:r>
            <a:r>
              <a:rPr b="0" i="0" lang="en-US" sz="2299" u="none" cap="none" strike="noStrike">
                <a:solidFill>
                  <a:srgbClr val="000000"/>
                </a:solidFill>
                <a:latin typeface="Roboto"/>
                <a:ea typeface="Roboto"/>
                <a:cs typeface="Roboto"/>
                <a:sym typeface="Roboto"/>
              </a:rPr>
              <a:t>, ensuring that knowledge is passed down through hands-on experiences.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03" name="Shape 303"/>
        <p:cNvGrpSpPr/>
        <p:nvPr/>
      </p:nvGrpSpPr>
      <p:grpSpPr>
        <a:xfrm>
          <a:off x="0" y="0"/>
          <a:ext cx="0" cy="0"/>
          <a:chOff x="0" y="0"/>
          <a:chExt cx="0" cy="0"/>
        </a:xfrm>
      </p:grpSpPr>
      <p:sp>
        <p:nvSpPr>
          <p:cNvPr id="304" name="Google Shape;304;p29"/>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9"/>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9"/>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9"/>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08" name="Google Shape;308;p29"/>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09" name="Google Shape;309;p29"/>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10" name="Google Shape;310;p29"/>
          <p:cNvSpPr txBox="1"/>
          <p:nvPr/>
        </p:nvSpPr>
        <p:spPr>
          <a:xfrm>
            <a:off x="1028700" y="2608221"/>
            <a:ext cx="16230600" cy="5448607"/>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Beyond its core exhibitions, the museum collaborates with local farmers, bakers and millers, incorporating their expertise and products into educational workshops, storytelling sessions and artisanal demonstrations. This direct engagement not only enhances the visitor experience but also </a:t>
            </a:r>
            <a:r>
              <a:rPr b="1" i="0" lang="en-US" sz="2299" u="none" cap="none" strike="noStrike">
                <a:solidFill>
                  <a:srgbClr val="000000"/>
                </a:solidFill>
                <a:latin typeface="Roboto"/>
                <a:ea typeface="Roboto"/>
                <a:cs typeface="Roboto"/>
                <a:sym typeface="Roboto"/>
              </a:rPr>
              <a:t>supports local livelihoods, reinforcing the economic sustainability of traditional professions.</a:t>
            </a:r>
            <a:r>
              <a:rPr b="0" i="0" lang="en-US" sz="2299" u="none" cap="none" strike="noStrike">
                <a:solidFill>
                  <a:srgbClr val="000000"/>
                </a:solidFill>
                <a:latin typeface="Roboto"/>
                <a:ea typeface="Roboto"/>
                <a:cs typeface="Roboto"/>
                <a:sym typeface="Roboto"/>
              </a:rPr>
              <a:t> The museum’s </a:t>
            </a:r>
            <a:r>
              <a:rPr b="1" i="0" lang="en-US" sz="2299" u="none" cap="none" strike="noStrike">
                <a:solidFill>
                  <a:srgbClr val="000000"/>
                </a:solidFill>
                <a:latin typeface="Roboto"/>
                <a:ea typeface="Roboto"/>
                <a:cs typeface="Roboto"/>
                <a:sym typeface="Roboto"/>
              </a:rPr>
              <a:t>vocational training programs </a:t>
            </a:r>
            <a:r>
              <a:rPr b="0" i="0" lang="en-US" sz="2299" u="none" cap="none" strike="noStrike">
                <a:solidFill>
                  <a:srgbClr val="000000"/>
                </a:solidFill>
                <a:latin typeface="Roboto"/>
                <a:ea typeface="Roboto"/>
                <a:cs typeface="Roboto"/>
                <a:sym typeface="Roboto"/>
              </a:rPr>
              <a:t>and </a:t>
            </a:r>
            <a:r>
              <a:rPr b="1" i="0" lang="en-US" sz="2299" u="none" cap="none" strike="noStrike">
                <a:solidFill>
                  <a:srgbClr val="000000"/>
                </a:solidFill>
                <a:latin typeface="Roboto"/>
                <a:ea typeface="Roboto"/>
                <a:cs typeface="Roboto"/>
                <a:sym typeface="Roboto"/>
              </a:rPr>
              <a:t>sustainability workshops </a:t>
            </a:r>
            <a:r>
              <a:rPr b="0" i="0" lang="en-US" sz="2299" u="none" cap="none" strike="noStrike">
                <a:solidFill>
                  <a:srgbClr val="000000"/>
                </a:solidFill>
                <a:latin typeface="Roboto"/>
                <a:ea typeface="Roboto"/>
                <a:cs typeface="Roboto"/>
                <a:sym typeface="Roboto"/>
              </a:rPr>
              <a:t>further empower artisans and entrepreneurs, providing them with the skills to integrate heritage-based business models into the wider tourism sector.</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Community engagement extends to educational partnerships, with the museum working closely with the </a:t>
            </a:r>
            <a:r>
              <a:rPr b="1" i="0" lang="en-US" sz="2299" u="none" cap="none" strike="noStrike">
                <a:solidFill>
                  <a:srgbClr val="000000"/>
                </a:solidFill>
                <a:latin typeface="Roboto"/>
                <a:ea typeface="Roboto"/>
                <a:cs typeface="Roboto"/>
                <a:sym typeface="Roboto"/>
              </a:rPr>
              <a:t>Ministry of Education, cultural organizations </a:t>
            </a:r>
            <a:r>
              <a:rPr b="0" i="0" lang="en-US" sz="2299" u="none" cap="none" strike="noStrike">
                <a:solidFill>
                  <a:srgbClr val="000000"/>
                </a:solidFill>
                <a:latin typeface="Roboto"/>
                <a:ea typeface="Roboto"/>
                <a:cs typeface="Roboto"/>
                <a:sym typeface="Roboto"/>
              </a:rPr>
              <a:t>and </a:t>
            </a:r>
            <a:r>
              <a:rPr b="1" i="0" lang="en-US" sz="2299" u="none" cap="none" strike="noStrike">
                <a:solidFill>
                  <a:srgbClr val="000000"/>
                </a:solidFill>
                <a:latin typeface="Roboto"/>
                <a:ea typeface="Roboto"/>
                <a:cs typeface="Roboto"/>
                <a:sym typeface="Roboto"/>
              </a:rPr>
              <a:t>local schools</a:t>
            </a:r>
            <a:r>
              <a:rPr b="0" i="0" lang="en-US" sz="2299" u="none" cap="none" strike="noStrike">
                <a:solidFill>
                  <a:srgbClr val="000000"/>
                </a:solidFill>
                <a:latin typeface="Roboto"/>
                <a:ea typeface="Roboto"/>
                <a:cs typeface="Roboto"/>
                <a:sym typeface="Roboto"/>
              </a:rPr>
              <a:t>. Through school visits, curriculum integration and interactive learning initiatives, the museum fosters an appreciation for Cyprus’ milling and baking heritage, </a:t>
            </a:r>
            <a:r>
              <a:rPr b="1" i="0" lang="en-US" sz="2299" u="none" cap="none" strike="noStrike">
                <a:solidFill>
                  <a:srgbClr val="000000"/>
                </a:solidFill>
                <a:latin typeface="Roboto"/>
                <a:ea typeface="Roboto"/>
                <a:cs typeface="Roboto"/>
                <a:sym typeface="Roboto"/>
              </a:rPr>
              <a:t>ensuring that younger generations remain connected to their cultural roots.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14" name="Shape 314"/>
        <p:cNvGrpSpPr/>
        <p:nvPr/>
      </p:nvGrpSpPr>
      <p:grpSpPr>
        <a:xfrm>
          <a:off x="0" y="0"/>
          <a:ext cx="0" cy="0"/>
          <a:chOff x="0" y="0"/>
          <a:chExt cx="0" cy="0"/>
        </a:xfrm>
      </p:grpSpPr>
      <p:sp>
        <p:nvSpPr>
          <p:cNvPr id="315" name="Google Shape;315;p30"/>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0"/>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0"/>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0"/>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19" name="Google Shape;319;p30"/>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20" name="Google Shape;320;p30"/>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21" name="Google Shape;321;p30"/>
          <p:cNvSpPr txBox="1"/>
          <p:nvPr/>
        </p:nvSpPr>
        <p:spPr>
          <a:xfrm>
            <a:off x="1028700" y="2501346"/>
            <a:ext cx="16230600" cy="594393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Ownership and Management</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Hadjigiorkis Flourmill Museum is </a:t>
            </a:r>
            <a:r>
              <a:rPr b="1" i="0" lang="en-US" sz="2299" u="none" cap="none" strike="noStrike">
                <a:solidFill>
                  <a:srgbClr val="000000"/>
                </a:solidFill>
                <a:latin typeface="Roboto"/>
                <a:ea typeface="Roboto"/>
                <a:cs typeface="Roboto"/>
                <a:sym typeface="Roboto"/>
              </a:rPr>
              <a:t>privately owned and operated</a:t>
            </a:r>
            <a:r>
              <a:rPr b="0" i="0" lang="en-US" sz="2299" u="none" cap="none" strike="noStrike">
                <a:solidFill>
                  <a:srgbClr val="000000"/>
                </a:solidFill>
                <a:latin typeface="Roboto"/>
                <a:ea typeface="Roboto"/>
                <a:cs typeface="Roboto"/>
                <a:sym typeface="Roboto"/>
              </a:rPr>
              <a:t> by </a:t>
            </a:r>
            <a:r>
              <a:rPr b="1" i="0" lang="en-US" sz="2299" u="none" cap="none" strike="noStrike">
                <a:solidFill>
                  <a:srgbClr val="000000"/>
                </a:solidFill>
                <a:latin typeface="Roboto"/>
                <a:ea typeface="Roboto"/>
                <a:cs typeface="Roboto"/>
                <a:sym typeface="Roboto"/>
              </a:rPr>
              <a:t>Cyprus Millers by Hadjigiorkis</a:t>
            </a:r>
            <a:r>
              <a:rPr b="0" i="0" lang="en-US" sz="2299" u="none" cap="none" strike="noStrike">
                <a:solidFill>
                  <a:srgbClr val="000000"/>
                </a:solidFill>
                <a:latin typeface="Roboto"/>
                <a:ea typeface="Roboto"/>
                <a:cs typeface="Roboto"/>
                <a:sym typeface="Roboto"/>
              </a:rPr>
              <a:t>, ensuring that management remains locally controlled and aligned with community interests. Unlike large-scale commercialized attractions, the museum prioritizes local economic circulation, ensuring that revenue directly benefits the region rather than external stakeholders. To prevent economic leakage, it sources products, services and staff locally, </a:t>
            </a:r>
            <a:r>
              <a:rPr b="1" i="0" lang="en-US" sz="2299" u="none" cap="none" strike="noStrike">
                <a:solidFill>
                  <a:srgbClr val="000000"/>
                </a:solidFill>
                <a:latin typeface="Roboto"/>
                <a:ea typeface="Roboto"/>
                <a:cs typeface="Roboto"/>
                <a:sym typeface="Roboto"/>
              </a:rPr>
              <a:t>strengthening the link between tourism, agriculture and cultural industries.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museum being an integral part of the Heartland of Legends tourism network, promotes authentic rural experiences in Cyprus. This initiative helps position the museum as a key driver of sustainable tourism, ensuring that local businesses such as bakeries, artisanal shops and traditional eateries benefit from visitor spending. By incorporating community input into tourism planning, the museum ensures that growth aligns with the needs of the people who live and work in the area, maintaining an inclusive and culturally sensitive approach to tourism.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25" name="Shape 325"/>
        <p:cNvGrpSpPr/>
        <p:nvPr/>
      </p:nvGrpSpPr>
      <p:grpSpPr>
        <a:xfrm>
          <a:off x="0" y="0"/>
          <a:ext cx="0" cy="0"/>
          <a:chOff x="0" y="0"/>
          <a:chExt cx="0" cy="0"/>
        </a:xfrm>
      </p:grpSpPr>
      <p:sp>
        <p:nvSpPr>
          <p:cNvPr id="326" name="Google Shape;326;p31"/>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28" name="Google Shape;328;p31"/>
          <p:cNvSpPr txBox="1"/>
          <p:nvPr/>
        </p:nvSpPr>
        <p:spPr>
          <a:xfrm>
            <a:off x="1125753" y="1774064"/>
            <a:ext cx="16230600" cy="61653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50" u="sng" cap="none" strike="noStrike">
                <a:solidFill>
                  <a:srgbClr val="000000"/>
                </a:solidFill>
                <a:latin typeface="Roboto"/>
                <a:ea typeface="Roboto"/>
                <a:cs typeface="Roboto"/>
                <a:sym typeface="Roboto"/>
              </a:rPr>
              <a:t>Evaluation Metrics</a:t>
            </a:r>
            <a:endParaRPr b="0" i="0" sz="22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0" i="0" lang="en-US" sz="2250" u="none" cap="none" strike="noStrike">
                <a:solidFill>
                  <a:srgbClr val="000000"/>
                </a:solidFill>
                <a:latin typeface="Roboto"/>
                <a:ea typeface="Roboto"/>
                <a:cs typeface="Roboto"/>
                <a:sym typeface="Roboto"/>
              </a:rPr>
              <a:t>The museum tracks multiple indicators of success to assess its social, economic and educational impact:</a:t>
            </a:r>
            <a:endParaRPr b="0" i="0" sz="2250" u="none" cap="none" strike="noStrike">
              <a:solidFill>
                <a:srgbClr val="000000"/>
              </a:solidFill>
              <a:latin typeface="Arial"/>
              <a:ea typeface="Arial"/>
              <a:cs typeface="Arial"/>
              <a:sym typeface="Arial"/>
            </a:endParaRPr>
          </a:p>
          <a:p>
            <a:pPr indent="-352425" lvl="0" marL="342900" marR="0" rtl="0" algn="just">
              <a:lnSpc>
                <a:spcPct val="140017"/>
              </a:lnSpc>
              <a:spcBef>
                <a:spcPts val="0"/>
              </a:spcBef>
              <a:spcAft>
                <a:spcPts val="0"/>
              </a:spcAft>
              <a:buClr>
                <a:srgbClr val="000000"/>
              </a:buClr>
              <a:buSzPts val="2250"/>
              <a:buFont typeface="Noto Sans Symbols"/>
              <a:buChar char="❑"/>
            </a:pPr>
            <a:r>
              <a:rPr b="1" i="0" lang="en-US" sz="2250" u="sng" cap="none" strike="noStrike">
                <a:solidFill>
                  <a:srgbClr val="000000"/>
                </a:solidFill>
                <a:latin typeface="Roboto"/>
                <a:ea typeface="Roboto"/>
                <a:cs typeface="Roboto"/>
                <a:sym typeface="Roboto"/>
              </a:rPr>
              <a:t>Visitor Numbers:</a:t>
            </a:r>
            <a:r>
              <a:rPr b="0" i="0" lang="en-US" sz="2250" u="none" cap="none" strike="noStrike">
                <a:solidFill>
                  <a:srgbClr val="000000"/>
                </a:solidFill>
                <a:latin typeface="Roboto"/>
                <a:ea typeface="Roboto"/>
                <a:cs typeface="Roboto"/>
                <a:sym typeface="Roboto"/>
              </a:rPr>
              <a:t> Since its foundation in 2016, the museum has welcomed approximately 40,000 – 50,000 visitors, </a:t>
            </a:r>
            <a:r>
              <a:rPr b="1" i="0" lang="en-US" sz="2250" u="none" cap="none" strike="noStrike">
                <a:solidFill>
                  <a:srgbClr val="000000"/>
                </a:solidFill>
                <a:latin typeface="Roboto"/>
                <a:ea typeface="Roboto"/>
                <a:cs typeface="Roboto"/>
                <a:sym typeface="Roboto"/>
              </a:rPr>
              <a:t>averaging 10,000 per year </a:t>
            </a:r>
            <a:r>
              <a:rPr b="0" i="0" lang="en-US" sz="2250" u="none" cap="none" strike="noStrike">
                <a:solidFill>
                  <a:srgbClr val="000000"/>
                </a:solidFill>
                <a:latin typeface="Roboto"/>
                <a:ea typeface="Roboto"/>
                <a:cs typeface="Roboto"/>
                <a:sym typeface="Roboto"/>
              </a:rPr>
              <a:t>(excluding the COVID period). Around 90% are Cypriot visitors, with 50% being elementary school students.</a:t>
            </a:r>
            <a:endParaRPr b="0" i="0" sz="2250" u="none" cap="none" strike="noStrike">
              <a:solidFill>
                <a:srgbClr val="000000"/>
              </a:solidFill>
              <a:latin typeface="Arial"/>
              <a:ea typeface="Arial"/>
              <a:cs typeface="Arial"/>
              <a:sym typeface="Arial"/>
            </a:endParaRPr>
          </a:p>
          <a:p>
            <a:pPr indent="-352425" lvl="0" marL="342900" marR="0" rtl="0" algn="just">
              <a:lnSpc>
                <a:spcPct val="140017"/>
              </a:lnSpc>
              <a:spcBef>
                <a:spcPts val="0"/>
              </a:spcBef>
              <a:spcAft>
                <a:spcPts val="0"/>
              </a:spcAft>
              <a:buClr>
                <a:srgbClr val="000000"/>
              </a:buClr>
              <a:buSzPts val="2250"/>
              <a:buFont typeface="Noto Sans Symbols"/>
              <a:buChar char="❑"/>
            </a:pPr>
            <a:r>
              <a:rPr b="1" i="0" lang="en-US" sz="2250" u="sng" cap="none" strike="noStrike">
                <a:solidFill>
                  <a:srgbClr val="000000"/>
                </a:solidFill>
                <a:latin typeface="Roboto"/>
                <a:ea typeface="Roboto"/>
                <a:cs typeface="Roboto"/>
                <a:sym typeface="Roboto"/>
              </a:rPr>
              <a:t>Educational Engagement</a:t>
            </a:r>
            <a:r>
              <a:rPr b="0" i="0" lang="en-US" sz="2250" u="none" cap="none" strike="noStrike">
                <a:solidFill>
                  <a:srgbClr val="000000"/>
                </a:solidFill>
                <a:latin typeface="Roboto"/>
                <a:ea typeface="Roboto"/>
                <a:cs typeface="Roboto"/>
                <a:sym typeface="Roboto"/>
              </a:rPr>
              <a:t>: The museum is a key </a:t>
            </a:r>
            <a:r>
              <a:rPr b="1" i="0" lang="en-US" sz="2250" u="none" cap="none" strike="noStrike">
                <a:solidFill>
                  <a:srgbClr val="000000"/>
                </a:solidFill>
                <a:latin typeface="Roboto"/>
                <a:ea typeface="Roboto"/>
                <a:cs typeface="Roboto"/>
                <a:sym typeface="Roboto"/>
              </a:rPr>
              <a:t>part of the Ministry of Education’s DRASE program</a:t>
            </a:r>
            <a:r>
              <a:rPr b="0" i="0" lang="en-US" sz="2250" u="none" cap="none" strike="noStrike">
                <a:solidFill>
                  <a:srgbClr val="000000"/>
                </a:solidFill>
                <a:latin typeface="Roboto"/>
                <a:ea typeface="Roboto"/>
                <a:cs typeface="Roboto"/>
                <a:sym typeface="Roboto"/>
              </a:rPr>
              <a:t>, hosting school visits and workshops. In the last year alone, </a:t>
            </a:r>
            <a:r>
              <a:rPr b="1" i="0" lang="en-US" sz="2250" u="none" cap="none" strike="noStrike">
                <a:solidFill>
                  <a:srgbClr val="000000"/>
                </a:solidFill>
                <a:latin typeface="Roboto"/>
                <a:ea typeface="Roboto"/>
                <a:cs typeface="Roboto"/>
                <a:sym typeface="Roboto"/>
              </a:rPr>
              <a:t>23 schools and 50 students of each school participated in educational experiences.</a:t>
            </a:r>
            <a:endParaRPr b="0" i="0" sz="2250" u="none" cap="none" strike="noStrike">
              <a:solidFill>
                <a:srgbClr val="000000"/>
              </a:solidFill>
              <a:latin typeface="Arial"/>
              <a:ea typeface="Arial"/>
              <a:cs typeface="Arial"/>
              <a:sym typeface="Arial"/>
            </a:endParaRPr>
          </a:p>
          <a:p>
            <a:pPr indent="-352425" lvl="0" marL="342900" marR="0" rtl="0" algn="just">
              <a:lnSpc>
                <a:spcPct val="140017"/>
              </a:lnSpc>
              <a:spcBef>
                <a:spcPts val="0"/>
              </a:spcBef>
              <a:spcAft>
                <a:spcPts val="0"/>
              </a:spcAft>
              <a:buClr>
                <a:srgbClr val="000000"/>
              </a:buClr>
              <a:buSzPts val="2250"/>
              <a:buFont typeface="Noto Sans Symbols"/>
              <a:buChar char="❑"/>
            </a:pPr>
            <a:r>
              <a:rPr b="1" i="0" lang="en-US" sz="2250" u="sng" cap="none" strike="noStrike">
                <a:solidFill>
                  <a:srgbClr val="000000"/>
                </a:solidFill>
                <a:latin typeface="Roboto"/>
                <a:ea typeface="Roboto"/>
                <a:cs typeface="Roboto"/>
                <a:sym typeface="Roboto"/>
              </a:rPr>
              <a:t>Tourism Contribution</a:t>
            </a:r>
            <a:r>
              <a:rPr b="0" i="0" lang="en-US" sz="2250" u="none" cap="none" strike="noStrike">
                <a:solidFill>
                  <a:srgbClr val="000000"/>
                </a:solidFill>
                <a:latin typeface="Roboto"/>
                <a:ea typeface="Roboto"/>
                <a:cs typeface="Roboto"/>
                <a:sym typeface="Roboto"/>
              </a:rPr>
              <a:t>: As part of the </a:t>
            </a:r>
            <a:r>
              <a:rPr b="1" i="0" lang="en-US" sz="2250" u="none" cap="none" strike="noStrike">
                <a:solidFill>
                  <a:srgbClr val="000000"/>
                </a:solidFill>
                <a:latin typeface="Roboto"/>
                <a:ea typeface="Roboto"/>
                <a:cs typeface="Roboto"/>
                <a:sym typeface="Roboto"/>
              </a:rPr>
              <a:t>Heartland of Legends </a:t>
            </a:r>
            <a:r>
              <a:rPr b="0" i="0" lang="en-US" sz="2250" u="none" cap="none" strike="noStrike">
                <a:solidFill>
                  <a:srgbClr val="000000"/>
                </a:solidFill>
                <a:latin typeface="Roboto"/>
                <a:ea typeface="Roboto"/>
                <a:cs typeface="Roboto"/>
                <a:sym typeface="Roboto"/>
              </a:rPr>
              <a:t>and </a:t>
            </a:r>
            <a:r>
              <a:rPr b="1" i="0" lang="en-US" sz="2250" u="none" cap="none" strike="noStrike">
                <a:solidFill>
                  <a:srgbClr val="000000"/>
                </a:solidFill>
                <a:latin typeface="Roboto"/>
                <a:ea typeface="Roboto"/>
                <a:cs typeface="Roboto"/>
                <a:sym typeface="Roboto"/>
              </a:rPr>
              <a:t>Famagusta Tourism Board’s Endless Sun initiative</a:t>
            </a:r>
            <a:r>
              <a:rPr b="0" i="0" lang="en-US" sz="2250" u="none" cap="none" strike="noStrike">
                <a:solidFill>
                  <a:srgbClr val="000000"/>
                </a:solidFill>
                <a:latin typeface="Roboto"/>
                <a:ea typeface="Roboto"/>
                <a:cs typeface="Roboto"/>
                <a:sym typeface="Roboto"/>
              </a:rPr>
              <a:t>, the museum </a:t>
            </a:r>
            <a:r>
              <a:rPr b="1" i="0" lang="en-US" sz="2250" u="none" cap="none" strike="noStrike">
                <a:solidFill>
                  <a:srgbClr val="000000"/>
                </a:solidFill>
                <a:latin typeface="Roboto"/>
                <a:ea typeface="Roboto"/>
                <a:cs typeface="Roboto"/>
                <a:sym typeface="Roboto"/>
              </a:rPr>
              <a:t>attracts visitors during off-peak tourism seasons, supporting sustainable tourism.</a:t>
            </a:r>
            <a:endParaRPr b="0" i="0" sz="2250" u="none" cap="none" strike="noStrike">
              <a:solidFill>
                <a:srgbClr val="000000"/>
              </a:solidFill>
              <a:latin typeface="Roboto"/>
              <a:ea typeface="Roboto"/>
              <a:cs typeface="Roboto"/>
              <a:sym typeface="Roboto"/>
            </a:endParaRPr>
          </a:p>
          <a:p>
            <a:pPr indent="-352425" lvl="0" marL="342900" marR="0" rtl="0" algn="just">
              <a:lnSpc>
                <a:spcPct val="140017"/>
              </a:lnSpc>
              <a:spcBef>
                <a:spcPts val="0"/>
              </a:spcBef>
              <a:spcAft>
                <a:spcPts val="0"/>
              </a:spcAft>
              <a:buClr>
                <a:srgbClr val="000000"/>
              </a:buClr>
              <a:buSzPts val="2250"/>
              <a:buFont typeface="Noto Sans Symbols"/>
              <a:buChar char="❑"/>
            </a:pPr>
            <a:r>
              <a:rPr b="1" i="0" lang="en-US" sz="2250" u="sng" cap="none" strike="noStrike">
                <a:solidFill>
                  <a:srgbClr val="000000"/>
                </a:solidFill>
                <a:latin typeface="Roboto"/>
                <a:ea typeface="Roboto"/>
                <a:cs typeface="Roboto"/>
                <a:sym typeface="Roboto"/>
              </a:rPr>
              <a:t>Visitor Experience &amp; Ratings</a:t>
            </a:r>
            <a:r>
              <a:rPr b="0" i="0" lang="en-US" sz="2250" u="none" cap="none" strike="noStrike">
                <a:solidFill>
                  <a:srgbClr val="000000"/>
                </a:solidFill>
                <a:latin typeface="Roboto"/>
                <a:ea typeface="Roboto"/>
                <a:cs typeface="Roboto"/>
                <a:sym typeface="Roboto"/>
              </a:rPr>
              <a:t>: The museum has been </a:t>
            </a:r>
            <a:r>
              <a:rPr b="1" i="0" lang="en-US" sz="2250" u="none" cap="none" strike="noStrike">
                <a:solidFill>
                  <a:srgbClr val="000000"/>
                </a:solidFill>
                <a:latin typeface="Roboto"/>
                <a:ea typeface="Roboto"/>
                <a:cs typeface="Roboto"/>
                <a:sym typeface="Roboto"/>
              </a:rPr>
              <a:t>highly rated in the Heartland of Legends program </a:t>
            </a:r>
            <a:r>
              <a:rPr b="0" i="0" lang="en-US" sz="2250" u="none" cap="none" strike="noStrike">
                <a:solidFill>
                  <a:srgbClr val="000000"/>
                </a:solidFill>
                <a:latin typeface="Roboto"/>
                <a:ea typeface="Roboto"/>
                <a:cs typeface="Roboto"/>
                <a:sym typeface="Roboto"/>
              </a:rPr>
              <a:t>through </a:t>
            </a:r>
            <a:r>
              <a:rPr b="1" i="0" lang="en-US" sz="2250" u="none" cap="none" strike="noStrike">
                <a:solidFill>
                  <a:srgbClr val="000000"/>
                </a:solidFill>
                <a:latin typeface="Roboto"/>
                <a:ea typeface="Roboto"/>
                <a:cs typeface="Roboto"/>
                <a:sym typeface="Roboto"/>
              </a:rPr>
              <a:t>online reviews, surveys and social media engagement </a:t>
            </a:r>
            <a:r>
              <a:rPr b="0" i="0" lang="en-US" sz="2250" u="none" cap="none" strike="noStrike">
                <a:solidFill>
                  <a:srgbClr val="000000"/>
                </a:solidFill>
                <a:latin typeface="Roboto"/>
                <a:ea typeface="Roboto"/>
                <a:cs typeface="Roboto"/>
                <a:sym typeface="Roboto"/>
              </a:rPr>
              <a:t>and from which has also </a:t>
            </a:r>
            <a:r>
              <a:rPr b="1" i="0" lang="en-US" sz="2250" u="none" cap="none" strike="noStrike">
                <a:solidFill>
                  <a:srgbClr val="000000"/>
                </a:solidFill>
                <a:latin typeface="Roboto"/>
                <a:ea typeface="Roboto"/>
                <a:cs typeface="Roboto"/>
                <a:sym typeface="Roboto"/>
              </a:rPr>
              <a:t>won on a competition amongst others based on the good feedback of visitors</a:t>
            </a:r>
            <a:r>
              <a:rPr b="0" i="0" lang="en-US" sz="2250" u="none" cap="none" strike="noStrike">
                <a:solidFill>
                  <a:srgbClr val="000000"/>
                </a:solidFill>
                <a:latin typeface="Roboto"/>
                <a:ea typeface="Roboto"/>
                <a:cs typeface="Roboto"/>
                <a:sym typeface="Roboto"/>
              </a:rPr>
              <a:t>. A </a:t>
            </a:r>
            <a:r>
              <a:rPr b="1" i="0" lang="en-US" sz="2250" u="none" cap="none" strike="noStrike">
                <a:solidFill>
                  <a:srgbClr val="000000"/>
                </a:solidFill>
                <a:latin typeface="Roboto"/>
                <a:ea typeface="Roboto"/>
                <a:cs typeface="Roboto"/>
                <a:sym typeface="Roboto"/>
              </a:rPr>
              <a:t>visitor comment book </a:t>
            </a:r>
            <a:r>
              <a:rPr b="0" i="0" lang="en-US" sz="2250" u="none" cap="none" strike="noStrike">
                <a:solidFill>
                  <a:srgbClr val="000000"/>
                </a:solidFill>
                <a:latin typeface="Roboto"/>
                <a:ea typeface="Roboto"/>
                <a:cs typeface="Roboto"/>
                <a:sym typeface="Roboto"/>
              </a:rPr>
              <a:t>at the museum further collects direct feedback.</a:t>
            </a:r>
            <a:endParaRPr b="0" i="0" sz="2250" u="none" cap="none" strike="noStrike">
              <a:solidFill>
                <a:srgbClr val="000000"/>
              </a:solidFill>
              <a:latin typeface="Arial"/>
              <a:ea typeface="Arial"/>
              <a:cs typeface="Arial"/>
              <a:sym typeface="Arial"/>
            </a:endParaRPr>
          </a:p>
          <a:p>
            <a:pPr indent="-352425" lvl="0" marL="342900" marR="0" rtl="0" algn="just">
              <a:lnSpc>
                <a:spcPct val="140017"/>
              </a:lnSpc>
              <a:spcBef>
                <a:spcPts val="0"/>
              </a:spcBef>
              <a:spcAft>
                <a:spcPts val="0"/>
              </a:spcAft>
              <a:buClr>
                <a:srgbClr val="000000"/>
              </a:buClr>
              <a:buSzPts val="2250"/>
              <a:buFont typeface="Noto Sans Symbols"/>
              <a:buChar char="❑"/>
            </a:pPr>
            <a:r>
              <a:rPr b="1" i="0" lang="en-US" sz="2250" u="sng" cap="none" strike="noStrike">
                <a:solidFill>
                  <a:srgbClr val="000000"/>
                </a:solidFill>
                <a:latin typeface="Roboto"/>
                <a:ea typeface="Roboto"/>
                <a:cs typeface="Roboto"/>
                <a:sym typeface="Roboto"/>
              </a:rPr>
              <a:t>Interactive &amp; Cultural Value</a:t>
            </a:r>
            <a:r>
              <a:rPr b="0" i="0" lang="en-US" sz="2250" u="none" cap="none" strike="noStrike">
                <a:solidFill>
                  <a:srgbClr val="000000"/>
                </a:solidFill>
                <a:latin typeface="Roboto"/>
                <a:ea typeface="Roboto"/>
                <a:cs typeface="Roboto"/>
                <a:sym typeface="Roboto"/>
              </a:rPr>
              <a:t>: The museum is recognized as one of the </a:t>
            </a:r>
            <a:r>
              <a:rPr b="1" i="0" lang="en-US" sz="2250" u="none" cap="none" strike="noStrike">
                <a:solidFill>
                  <a:srgbClr val="000000"/>
                </a:solidFill>
                <a:latin typeface="Roboto"/>
                <a:ea typeface="Roboto"/>
                <a:cs typeface="Roboto"/>
                <a:sym typeface="Roboto"/>
              </a:rPr>
              <a:t>few interactive cultural experiences in the region</a:t>
            </a:r>
            <a:r>
              <a:rPr b="0" i="0" lang="en-US" sz="2250" u="none" cap="none" strike="noStrike">
                <a:solidFill>
                  <a:srgbClr val="000000"/>
                </a:solidFill>
                <a:latin typeface="Roboto"/>
                <a:ea typeface="Roboto"/>
                <a:cs typeface="Roboto"/>
                <a:sym typeface="Roboto"/>
              </a:rPr>
              <a:t>, combining VR demonstrations with traditional food-making activities (e.g. fresh pasta workshops etc).</a:t>
            </a:r>
            <a:endParaRPr b="0" i="0" sz="2250" u="none" cap="none" strike="noStrike">
              <a:solidFill>
                <a:srgbClr val="000000"/>
              </a:solidFill>
              <a:latin typeface="Roboto"/>
              <a:ea typeface="Roboto"/>
              <a:cs typeface="Roboto"/>
              <a:sym typeface="Roboto"/>
            </a:endParaRPr>
          </a:p>
        </p:txBody>
      </p:sp>
      <p:sp>
        <p:nvSpPr>
          <p:cNvPr id="329" name="Google Shape;329;p31"/>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30" name="Google Shape;330;p3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1"/>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36" name="Shape 336"/>
        <p:cNvGrpSpPr/>
        <p:nvPr/>
      </p:nvGrpSpPr>
      <p:grpSpPr>
        <a:xfrm>
          <a:off x="0" y="0"/>
          <a:ext cx="0" cy="0"/>
          <a:chOff x="0" y="0"/>
          <a:chExt cx="0" cy="0"/>
        </a:xfrm>
      </p:grpSpPr>
      <p:sp>
        <p:nvSpPr>
          <p:cNvPr id="337" name="Google Shape;337;p3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39" name="Google Shape;339;p32"/>
          <p:cNvSpPr txBox="1"/>
          <p:nvPr/>
        </p:nvSpPr>
        <p:spPr>
          <a:xfrm>
            <a:off x="1073303" y="1970007"/>
            <a:ext cx="16230600" cy="4813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Feedback Mechanisms</a:t>
            </a:r>
            <a:endParaRPr b="1" i="0" sz="22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museum collects visitor input through various channels to continuously improve its offerings: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On-Site &amp; Online Feedback:</a:t>
            </a:r>
            <a:r>
              <a:rPr b="0" i="0" lang="en-US" sz="2299" u="none" cap="none" strike="noStrike">
                <a:solidFill>
                  <a:srgbClr val="000000"/>
                </a:solidFill>
                <a:latin typeface="Roboto"/>
                <a:ea typeface="Roboto"/>
                <a:cs typeface="Roboto"/>
                <a:sym typeface="Roboto"/>
              </a:rPr>
              <a:t> Visitors can leave written feedback in a comment book or rate their experience through digital surveys on tourism platforms and social media.</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Stakeholder Evaluations</a:t>
            </a:r>
            <a:r>
              <a:rPr b="0" i="0" lang="en-US" sz="2299" u="none" cap="none" strike="noStrike">
                <a:solidFill>
                  <a:srgbClr val="000000"/>
                </a:solidFill>
                <a:latin typeface="Roboto"/>
                <a:ea typeface="Roboto"/>
                <a:cs typeface="Roboto"/>
                <a:sym typeface="Roboto"/>
              </a:rPr>
              <a:t>: The museum collaborates with educators, tourism authorities and local businesses to refine programs and improve visitor experience.</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Seminar Questionnaires</a:t>
            </a:r>
            <a:r>
              <a:rPr b="0" i="0" lang="en-US" sz="2299" u="none" cap="none" strike="noStrike">
                <a:solidFill>
                  <a:srgbClr val="000000"/>
                </a:solidFill>
                <a:latin typeface="Roboto"/>
                <a:ea typeface="Roboto"/>
                <a:cs typeface="Roboto"/>
                <a:sym typeface="Roboto"/>
              </a:rPr>
              <a:t>: Participants in educational programs and workshops fill out feedback forms to assess content quality and engagement levels.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Verbal Interviews &amp; Direct Interaction</a:t>
            </a:r>
            <a:r>
              <a:rPr b="0" i="0" lang="en-US" sz="2299" u="none" cap="none" strike="noStrike">
                <a:solidFill>
                  <a:srgbClr val="000000"/>
                </a:solidFill>
                <a:latin typeface="Roboto"/>
                <a:ea typeface="Roboto"/>
                <a:cs typeface="Roboto"/>
                <a:sym typeface="Roboto"/>
              </a:rPr>
              <a:t>: The museum director and staff personally engage with visitors, conducting informal discussions to gather insights.</a:t>
            </a:r>
            <a:endParaRPr b="0" i="0" sz="2299" u="none" cap="none" strike="noStrike">
              <a:solidFill>
                <a:srgbClr val="000000"/>
              </a:solidFill>
              <a:latin typeface="Roboto"/>
              <a:ea typeface="Roboto"/>
              <a:cs typeface="Roboto"/>
              <a:sym typeface="Roboto"/>
            </a:endParaRPr>
          </a:p>
        </p:txBody>
      </p:sp>
      <p:sp>
        <p:nvSpPr>
          <p:cNvPr id="340" name="Google Shape;340;p32"/>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41" name="Google Shape;341;p3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47" name="Shape 347"/>
        <p:cNvGrpSpPr/>
        <p:nvPr/>
      </p:nvGrpSpPr>
      <p:grpSpPr>
        <a:xfrm>
          <a:off x="0" y="0"/>
          <a:ext cx="0" cy="0"/>
          <a:chOff x="0" y="0"/>
          <a:chExt cx="0" cy="0"/>
        </a:xfrm>
      </p:grpSpPr>
      <p:sp>
        <p:nvSpPr>
          <p:cNvPr id="348" name="Google Shape;348;p3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50" name="Google Shape;350;p33"/>
          <p:cNvSpPr txBox="1"/>
          <p:nvPr/>
        </p:nvSpPr>
        <p:spPr>
          <a:xfrm>
            <a:off x="736600" y="1764500"/>
            <a:ext cx="16883700" cy="71427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50" u="sng" cap="none" strike="noStrike">
                <a:solidFill>
                  <a:srgbClr val="000000"/>
                </a:solidFill>
                <a:latin typeface="Roboto"/>
                <a:ea typeface="Roboto"/>
                <a:cs typeface="Roboto"/>
                <a:sym typeface="Roboto"/>
              </a:rPr>
              <a:t>Continuous Improvement</a:t>
            </a:r>
            <a:endParaRPr b="1" i="0" sz="2250"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50" u="none" cap="none" strike="noStrike">
                <a:solidFill>
                  <a:srgbClr val="000000"/>
                </a:solidFill>
                <a:latin typeface="Roboto"/>
                <a:ea typeface="Roboto"/>
                <a:cs typeface="Roboto"/>
                <a:sym typeface="Roboto"/>
              </a:rPr>
              <a:t>The museum continuously enhances its offerings based on evaluation results to ensure a more sustainable, engaging and impactful visitor experience. As part of its </a:t>
            </a:r>
            <a:r>
              <a:rPr b="1" i="0" lang="en-US" sz="2250" u="none" cap="none" strike="noStrike">
                <a:solidFill>
                  <a:srgbClr val="000000"/>
                </a:solidFill>
                <a:latin typeface="Roboto"/>
                <a:ea typeface="Roboto"/>
                <a:cs typeface="Roboto"/>
                <a:sym typeface="Roboto"/>
              </a:rPr>
              <a:t>sustainability efforts</a:t>
            </a:r>
            <a:r>
              <a:rPr b="0" i="0" lang="en-US" sz="2250" u="none" cap="none" strike="noStrike">
                <a:solidFill>
                  <a:srgbClr val="000000"/>
                </a:solidFill>
                <a:latin typeface="Roboto"/>
                <a:ea typeface="Roboto"/>
                <a:cs typeface="Roboto"/>
                <a:sym typeface="Roboto"/>
              </a:rPr>
              <a:t>, the museum has strengthened its commitment to waste reduction by eliminating plastic from workshops and educational activities. Instead of single-use plastic bottles, it has installed filtered water stations for visitors and staff, encouraging more eco-friendly consumption practices.</a:t>
            </a:r>
            <a:endParaRPr b="0" i="0" sz="22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50" u="none" cap="none" strike="noStrike">
                <a:solidFill>
                  <a:srgbClr val="000000"/>
                </a:solidFill>
                <a:latin typeface="Roboto"/>
                <a:ea typeface="Roboto"/>
                <a:cs typeface="Roboto"/>
                <a:sym typeface="Roboto"/>
              </a:rPr>
              <a:t>In terms of </a:t>
            </a:r>
            <a:r>
              <a:rPr b="1" i="0" lang="en-US" sz="2250" u="none" cap="none" strike="noStrike">
                <a:solidFill>
                  <a:srgbClr val="000000"/>
                </a:solidFill>
                <a:latin typeface="Roboto"/>
                <a:ea typeface="Roboto"/>
                <a:cs typeface="Roboto"/>
                <a:sym typeface="Roboto"/>
              </a:rPr>
              <a:t>technological advancements</a:t>
            </a:r>
            <a:r>
              <a:rPr b="0" i="0" lang="en-US" sz="2250" u="none" cap="none" strike="noStrike">
                <a:solidFill>
                  <a:srgbClr val="000000"/>
                </a:solidFill>
                <a:latin typeface="Roboto"/>
                <a:ea typeface="Roboto"/>
                <a:cs typeface="Roboto"/>
                <a:sym typeface="Roboto"/>
              </a:rPr>
              <a:t>, the museum has already implemented virtual reality (VR) tours, allowing remote visitors to experience its rich milling heritage. Looking ahead, plans include the introduction of interactive digital displays and enhanced online educational content, making the museum’s exhibits more immersive and accessible to a wider audience.</a:t>
            </a:r>
            <a:endParaRPr b="0" i="0" sz="22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50" u="none" cap="none" strike="noStrike">
                <a:solidFill>
                  <a:srgbClr val="000000"/>
                </a:solidFill>
                <a:latin typeface="Roboto"/>
                <a:ea typeface="Roboto"/>
                <a:cs typeface="Roboto"/>
                <a:sym typeface="Roboto"/>
              </a:rPr>
              <a:t>In addition, the museum is </a:t>
            </a:r>
            <a:r>
              <a:rPr b="1" i="0" lang="en-US" sz="2250" u="none" cap="none" strike="noStrike">
                <a:solidFill>
                  <a:srgbClr val="000000"/>
                </a:solidFill>
                <a:latin typeface="Roboto"/>
                <a:ea typeface="Roboto"/>
                <a:cs typeface="Roboto"/>
                <a:sym typeface="Roboto"/>
              </a:rPr>
              <a:t>expanding its industry partnerships to strengthen its role in sustainable tourism</a:t>
            </a:r>
            <a:r>
              <a:rPr b="0" i="0" lang="en-US" sz="2250" u="none" cap="none" strike="noStrike">
                <a:solidFill>
                  <a:srgbClr val="000000"/>
                </a:solidFill>
                <a:latin typeface="Roboto"/>
                <a:ea typeface="Roboto"/>
                <a:cs typeface="Roboto"/>
                <a:sym typeface="Roboto"/>
              </a:rPr>
              <a:t>. A recent cooperation agreement with TUI aims to boost international visibility, attracting more visitors and integrating the museum into broader culinary and cultural tourism experiences. These ongoing improvements reflect the museum’s dedication to preserving heritage while adapting to modern visitor expectations.</a:t>
            </a:r>
            <a:endParaRPr b="0" i="0" sz="22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351" name="Google Shape;351;p33"/>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52" name="Google Shape;352;p3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58" name="Shape 358"/>
        <p:cNvGrpSpPr/>
        <p:nvPr/>
      </p:nvGrpSpPr>
      <p:grpSpPr>
        <a:xfrm>
          <a:off x="0" y="0"/>
          <a:ext cx="0" cy="0"/>
          <a:chOff x="0" y="0"/>
          <a:chExt cx="0" cy="0"/>
        </a:xfrm>
      </p:grpSpPr>
      <p:sp>
        <p:nvSpPr>
          <p:cNvPr id="359" name="Google Shape;359;p34"/>
          <p:cNvSpPr txBox="1"/>
          <p:nvPr/>
        </p:nvSpPr>
        <p:spPr>
          <a:xfrm>
            <a:off x="540650" y="1939325"/>
            <a:ext cx="17373600" cy="72000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50" u="sng" cap="none" strike="noStrike">
                <a:solidFill>
                  <a:srgbClr val="000000"/>
                </a:solidFill>
                <a:latin typeface="Roboto"/>
                <a:ea typeface="Roboto"/>
                <a:cs typeface="Roboto"/>
                <a:sym typeface="Roboto"/>
              </a:rPr>
              <a:t>Funding Sources and budget information</a:t>
            </a:r>
            <a:endParaRPr b="0" i="0" sz="22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The Hadjigiorkis Flourmill Museum is financially sustained through </a:t>
            </a:r>
            <a:r>
              <a:rPr b="1" i="0" lang="en-US" sz="2100" u="none" cap="none" strike="noStrike">
                <a:solidFill>
                  <a:srgbClr val="000000"/>
                </a:solidFill>
                <a:latin typeface="Roboto"/>
                <a:ea typeface="Roboto"/>
                <a:cs typeface="Roboto"/>
                <a:sym typeface="Roboto"/>
              </a:rPr>
              <a:t>a combination of corporate support, tourism revenue and external funding, ensuring its long-term viability as a non-commercial cultural initiative.</a:t>
            </a:r>
            <a:r>
              <a:rPr b="0" i="0" lang="en-US" sz="2100" u="none" cap="none" strike="noStrike">
                <a:solidFill>
                  <a:srgbClr val="000000"/>
                </a:solidFill>
                <a:latin typeface="Roboto"/>
                <a:ea typeface="Roboto"/>
                <a:cs typeface="Roboto"/>
                <a:sym typeface="Roboto"/>
              </a:rPr>
              <a:t> Unlike traditional museums that rely solely on ticket sales, the Hadjigiorkis Museum operates under a </a:t>
            </a:r>
            <a:r>
              <a:rPr b="1" i="0" lang="en-US" sz="2100" u="none" cap="none" strike="noStrike">
                <a:solidFill>
                  <a:srgbClr val="000000"/>
                </a:solidFill>
                <a:latin typeface="Roboto"/>
                <a:ea typeface="Roboto"/>
                <a:cs typeface="Roboto"/>
                <a:sym typeface="Roboto"/>
              </a:rPr>
              <a:t>Corporate Social Responsibility (CSR)</a:t>
            </a:r>
            <a:r>
              <a:rPr b="0" i="0" lang="en-US" sz="2100" u="none" cap="none" strike="noStrike">
                <a:solidFill>
                  <a:srgbClr val="000000"/>
                </a:solidFill>
                <a:latin typeface="Roboto"/>
                <a:ea typeface="Roboto"/>
                <a:cs typeface="Roboto"/>
                <a:sym typeface="Roboto"/>
              </a:rPr>
              <a:t> model, funded by Cyprus Millers. As part of its </a:t>
            </a:r>
            <a:r>
              <a:rPr b="1" i="0" lang="en-US" sz="2100" u="none" cap="none" strike="noStrike">
                <a:solidFill>
                  <a:srgbClr val="000000"/>
                </a:solidFill>
                <a:latin typeface="Roboto"/>
                <a:ea typeface="Roboto"/>
                <a:cs typeface="Roboto"/>
                <a:sym typeface="Roboto"/>
              </a:rPr>
              <a:t>commitment to giving back to society</a:t>
            </a:r>
            <a:r>
              <a:rPr b="0" i="0" lang="en-US" sz="2100" u="none" cap="none" strike="noStrike">
                <a:solidFill>
                  <a:srgbClr val="000000"/>
                </a:solidFill>
                <a:latin typeface="Roboto"/>
                <a:ea typeface="Roboto"/>
                <a:cs typeface="Roboto"/>
                <a:sym typeface="Roboto"/>
              </a:rPr>
              <a:t>, the company established the museum not as a commercial venture but </a:t>
            </a:r>
            <a:r>
              <a:rPr b="1" i="0" lang="en-US" sz="2100" u="none" cap="none" strike="noStrike">
                <a:solidFill>
                  <a:srgbClr val="000000"/>
                </a:solidFill>
                <a:latin typeface="Roboto"/>
                <a:ea typeface="Roboto"/>
                <a:cs typeface="Roboto"/>
                <a:sym typeface="Roboto"/>
              </a:rPr>
              <a:t>as a way to preserve Cyprus’ milling heritage and promote cultural education. </a:t>
            </a:r>
            <a:r>
              <a:rPr b="0" i="0" lang="en-US" sz="2100" u="none" cap="none" strike="noStrike">
                <a:solidFill>
                  <a:srgbClr val="000000"/>
                </a:solidFill>
                <a:latin typeface="Roboto"/>
                <a:ea typeface="Roboto"/>
                <a:cs typeface="Roboto"/>
                <a:sym typeface="Roboto"/>
              </a:rPr>
              <a:t>This initiative allows the museum to function as a community-driven space, enriching local culture without financial pressures.</a:t>
            </a:r>
            <a:endParaRPr b="0" i="0" sz="21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Another key source of funding comes from educational initiatives, specifically the </a:t>
            </a:r>
            <a:r>
              <a:rPr b="1" i="0" lang="en-US" sz="2100" u="none" cap="none" strike="noStrike">
                <a:solidFill>
                  <a:srgbClr val="000000"/>
                </a:solidFill>
                <a:latin typeface="Roboto"/>
                <a:ea typeface="Roboto"/>
                <a:cs typeface="Roboto"/>
                <a:sym typeface="Roboto"/>
              </a:rPr>
              <a:t>Ministry of Education’s DRASE program.</a:t>
            </a:r>
            <a:r>
              <a:rPr b="0" i="0" lang="en-US" sz="2100" u="none" cap="none" strike="noStrike">
                <a:solidFill>
                  <a:srgbClr val="000000"/>
                </a:solidFill>
                <a:latin typeface="Roboto"/>
                <a:ea typeface="Roboto"/>
                <a:cs typeface="Roboto"/>
                <a:sym typeface="Roboto"/>
              </a:rPr>
              <a:t> Through this program, school visits are financially supported, covering costs such as hands-on workshops and refreshments, making the museum more accessible to students and promoting cultural education.</a:t>
            </a:r>
            <a:endParaRPr b="0" i="0" sz="21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While entry is free for select organized groups, such as retirees and community associations, the museum also generates revenue through guided tours, hands-on educational experiences and product showcases. </a:t>
            </a:r>
            <a:r>
              <a:rPr b="1" i="0" lang="en-US" sz="2100" u="none" cap="none" strike="noStrike">
                <a:solidFill>
                  <a:srgbClr val="000000"/>
                </a:solidFill>
                <a:latin typeface="Roboto"/>
                <a:ea typeface="Roboto"/>
                <a:cs typeface="Roboto"/>
                <a:sym typeface="Roboto"/>
              </a:rPr>
              <a:t>Visitors who participate in these activities contribute to the museum’s sustainability, helping maintain its exhibits and programs.</a:t>
            </a:r>
            <a:endParaRPr b="0" i="0" sz="21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2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1800"/>
              <a:buFont typeface="Arial"/>
              <a:buNone/>
            </a:pPr>
            <a:r>
              <a:t/>
            </a:r>
            <a:endParaRPr b="0" i="0" sz="2250" u="none" cap="none" strike="noStrike">
              <a:solidFill>
                <a:srgbClr val="000000"/>
              </a:solidFill>
              <a:latin typeface="Roboto"/>
              <a:ea typeface="Roboto"/>
              <a:cs typeface="Roboto"/>
              <a:sym typeface="Roboto"/>
            </a:endParaRPr>
          </a:p>
        </p:txBody>
      </p:sp>
      <p:sp>
        <p:nvSpPr>
          <p:cNvPr id="360" name="Google Shape;360;p34"/>
          <p:cNvSpPr/>
          <p:nvPr/>
        </p:nvSpPr>
        <p:spPr>
          <a:xfrm>
            <a:off x="1424293" y="-11875"/>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4"/>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62" name="Google Shape;362;p34"/>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63" name="Google Shape;363;p34"/>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4"/>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96" name="Shape 96"/>
        <p:cNvGrpSpPr/>
        <p:nvPr/>
      </p:nvGrpSpPr>
      <p:grpSpPr>
        <a:xfrm>
          <a:off x="0" y="0"/>
          <a:ext cx="0" cy="0"/>
          <a:chOff x="0" y="0"/>
          <a:chExt cx="0" cy="0"/>
        </a:xfrm>
      </p:grpSpPr>
      <p:sp>
        <p:nvSpPr>
          <p:cNvPr id="97" name="Google Shape;97;p19"/>
          <p:cNvSpPr/>
          <p:nvPr/>
        </p:nvSpPr>
        <p:spPr>
          <a:xfrm>
            <a:off x="1424293" y="-1270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9"/>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9" name="Google Shape;99;p19"/>
          <p:cNvSpPr txBox="1"/>
          <p:nvPr/>
        </p:nvSpPr>
        <p:spPr>
          <a:xfrm>
            <a:off x="1028700" y="876300"/>
            <a:ext cx="15833400" cy="1508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00" name="Google Shape;100;p19"/>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9"/>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9"/>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03" name="Google Shape;103;p19"/>
          <p:cNvSpPr txBox="1"/>
          <p:nvPr/>
        </p:nvSpPr>
        <p:spPr>
          <a:xfrm>
            <a:off x="2209799" y="2424390"/>
            <a:ext cx="7233900" cy="60324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8A3219"/>
                </a:solidFill>
                <a:latin typeface="Roboto"/>
                <a:ea typeface="Roboto"/>
                <a:cs typeface="Roboto"/>
                <a:sym typeface="Roboto"/>
              </a:rPr>
              <a:t>Name of the Practice:</a:t>
            </a:r>
            <a:r>
              <a:rPr b="0" i="0" lang="en-US" sz="2000" u="none" cap="none" strike="noStrike">
                <a:solidFill>
                  <a:schemeClr val="dk1"/>
                </a:solidFill>
                <a:latin typeface="Roboto"/>
                <a:ea typeface="Roboto"/>
                <a:cs typeface="Roboto"/>
                <a:sym typeface="Roboto"/>
              </a:rPr>
              <a:t> Hadjigiorkis Flourmill Museum</a:t>
            </a:r>
            <a:endParaRPr b="0" i="0" sz="1400" u="none" cap="none" strike="noStrike">
              <a:solidFill>
                <a:srgbClr val="000000"/>
              </a:solidFill>
              <a:latin typeface="Arial"/>
              <a:ea typeface="Arial"/>
              <a:cs typeface="Arial"/>
              <a:sym typeface="Arial"/>
            </a:endParaRPr>
          </a:p>
          <a:p>
            <a:pPr indent="-215900" lvl="0" marL="342900" marR="0" rtl="0" algn="just">
              <a:lnSpc>
                <a:spcPct val="140017"/>
              </a:lnSpc>
              <a:spcBef>
                <a:spcPts val="0"/>
              </a:spcBef>
              <a:spcAft>
                <a:spcPts val="0"/>
              </a:spcAft>
              <a:buClr>
                <a:srgbClr val="8A3219"/>
              </a:buClr>
              <a:buSzPts val="2000"/>
              <a:buFont typeface="Arial"/>
              <a:buNone/>
            </a:pPr>
            <a:r>
              <a:t/>
            </a:r>
            <a:endParaRPr b="0" i="0" sz="2000" u="none" cap="none" strike="noStrike">
              <a:solidFill>
                <a:schemeClr val="dk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507A"/>
                </a:solidFill>
                <a:latin typeface="Roboto"/>
                <a:ea typeface="Roboto"/>
                <a:cs typeface="Roboto"/>
                <a:sym typeface="Roboto"/>
              </a:rPr>
              <a:t>Location:</a:t>
            </a:r>
            <a:r>
              <a:rPr b="0" i="0" lang="en-US" sz="2000" u="none" cap="none" strike="noStrike">
                <a:solidFill>
                  <a:schemeClr val="dk1"/>
                </a:solidFill>
                <a:latin typeface="Roboto"/>
                <a:ea typeface="Roboto"/>
                <a:cs typeface="Roboto"/>
                <a:sym typeface="Roboto"/>
              </a:rPr>
              <a:t> Frenaros, Famagusta</a:t>
            </a:r>
            <a:endParaRPr b="0" i="0" sz="1400" u="none" cap="none" strike="noStrike">
              <a:solidFill>
                <a:srgbClr val="000000"/>
              </a:solidFill>
              <a:latin typeface="Arial"/>
              <a:ea typeface="Arial"/>
              <a:cs typeface="Arial"/>
              <a:sym typeface="Arial"/>
            </a:endParaRPr>
          </a:p>
          <a:p>
            <a:pPr indent="-215900" lvl="0" marL="342900" marR="0" rtl="0" algn="just">
              <a:lnSpc>
                <a:spcPct val="140017"/>
              </a:lnSpc>
              <a:spcBef>
                <a:spcPts val="0"/>
              </a:spcBef>
              <a:spcAft>
                <a:spcPts val="0"/>
              </a:spcAft>
              <a:buClr>
                <a:srgbClr val="8A3219"/>
              </a:buClr>
              <a:buSzPts val="2000"/>
              <a:buFont typeface="Arial"/>
              <a:buNone/>
            </a:pPr>
            <a:r>
              <a:t/>
            </a:r>
            <a:endParaRPr b="0" i="0" sz="2000" u="none" cap="none" strike="noStrike">
              <a:solidFill>
                <a:schemeClr val="dk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6550A3"/>
                </a:solidFill>
                <a:latin typeface="Roboto"/>
                <a:ea typeface="Roboto"/>
                <a:cs typeface="Roboto"/>
                <a:sym typeface="Roboto"/>
              </a:rPr>
              <a:t>Type:</a:t>
            </a:r>
            <a:r>
              <a:rPr b="0" i="0" lang="en-US" sz="2000" u="none" cap="none" strike="noStrike">
                <a:solidFill>
                  <a:schemeClr val="dk1"/>
                </a:solidFill>
                <a:latin typeface="Roboto"/>
                <a:ea typeface="Roboto"/>
                <a:cs typeface="Roboto"/>
                <a:sym typeface="Roboto"/>
              </a:rPr>
              <a:t> Cultural Heritage Museum, Educational &amp; Interactive Experience</a:t>
            </a:r>
            <a:endParaRPr b="0" i="0" sz="1400" u="none" cap="none" strike="noStrike">
              <a:solidFill>
                <a:srgbClr val="000000"/>
              </a:solidFill>
              <a:latin typeface="Arial"/>
              <a:ea typeface="Arial"/>
              <a:cs typeface="Arial"/>
              <a:sym typeface="Arial"/>
            </a:endParaRPr>
          </a:p>
          <a:p>
            <a:pPr indent="-215900" lvl="0" marL="342900" marR="0" rtl="0" algn="just">
              <a:lnSpc>
                <a:spcPct val="140017"/>
              </a:lnSpc>
              <a:spcBef>
                <a:spcPts val="0"/>
              </a:spcBef>
              <a:spcAft>
                <a:spcPts val="0"/>
              </a:spcAft>
              <a:buClr>
                <a:srgbClr val="8A3219"/>
              </a:buClr>
              <a:buSzPts val="2000"/>
              <a:buFont typeface="Arial"/>
              <a:buNone/>
            </a:pPr>
            <a:r>
              <a:t/>
            </a:r>
            <a:endParaRPr b="0" i="0" sz="2000" u="none" cap="none" strike="noStrike">
              <a:solidFill>
                <a:schemeClr val="dk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8A3219"/>
                </a:solidFill>
                <a:latin typeface="Roboto"/>
                <a:ea typeface="Roboto"/>
                <a:cs typeface="Roboto"/>
                <a:sym typeface="Roboto"/>
              </a:rPr>
              <a:t>Initiating Organization:</a:t>
            </a:r>
            <a:r>
              <a:rPr b="0" i="0" lang="en-US" sz="2000" u="none" cap="none" strike="noStrike">
                <a:solidFill>
                  <a:schemeClr val="dk1"/>
                </a:solidFill>
                <a:latin typeface="Roboto"/>
                <a:ea typeface="Roboto"/>
                <a:cs typeface="Roboto"/>
                <a:sym typeface="Roboto"/>
              </a:rPr>
              <a:t> Cyprus Millers by Hadjigiorkis</a:t>
            </a:r>
            <a:endParaRPr b="0" i="0" sz="2000" u="none" cap="none" strike="noStrike">
              <a:solidFill>
                <a:schemeClr val="dk1"/>
              </a:solidFill>
              <a:latin typeface="Roboto"/>
              <a:ea typeface="Roboto"/>
              <a:cs typeface="Roboto"/>
              <a:sym typeface="Roboto"/>
            </a:endParaRPr>
          </a:p>
          <a:p>
            <a:pPr indent="-215900" lvl="0" marL="342900" marR="0" rtl="0" algn="just">
              <a:lnSpc>
                <a:spcPct val="140017"/>
              </a:lnSpc>
              <a:spcBef>
                <a:spcPts val="0"/>
              </a:spcBef>
              <a:spcAft>
                <a:spcPts val="0"/>
              </a:spcAft>
              <a:buClr>
                <a:srgbClr val="8A3219"/>
              </a:buClr>
              <a:buSzPts val="2000"/>
              <a:buFont typeface="Arial"/>
              <a:buNone/>
            </a:pPr>
            <a:r>
              <a:t/>
            </a:r>
            <a:endParaRPr b="0" i="0" sz="2000" u="none" cap="none" strike="noStrike">
              <a:solidFill>
                <a:schemeClr val="dk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507A"/>
                </a:solidFill>
                <a:latin typeface="Roboto"/>
                <a:ea typeface="Roboto"/>
                <a:cs typeface="Roboto"/>
                <a:sym typeface="Roboto"/>
              </a:rPr>
              <a:t>Year of Establishment:</a:t>
            </a:r>
            <a:r>
              <a:rPr b="0" i="0" lang="en-US" sz="2000" u="none" cap="none" strike="noStrike">
                <a:solidFill>
                  <a:schemeClr val="dk1"/>
                </a:solidFill>
                <a:latin typeface="Roboto"/>
                <a:ea typeface="Roboto"/>
                <a:cs typeface="Roboto"/>
                <a:sym typeface="Roboto"/>
              </a:rPr>
              <a:t> 2010 (museum created) / 2016 (renovation for an interactive experience)</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000" u="none" cap="none" strike="noStrike">
              <a:solidFill>
                <a:schemeClr val="dk1"/>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6550A3"/>
                </a:solidFill>
                <a:latin typeface="Roboto"/>
                <a:ea typeface="Roboto"/>
                <a:cs typeface="Roboto"/>
                <a:sym typeface="Roboto"/>
              </a:rPr>
              <a:t>Current Status:</a:t>
            </a:r>
            <a:r>
              <a:rPr b="0" i="0" lang="en-US" sz="2000" u="none" cap="none" strike="noStrike">
                <a:solidFill>
                  <a:schemeClr val="dk1"/>
                </a:solidFill>
                <a:latin typeface="Roboto"/>
                <a:ea typeface="Roboto"/>
                <a:cs typeface="Roboto"/>
                <a:sym typeface="Roboto"/>
              </a:rPr>
              <a:t> Ongoing, actively hosting educational programs, workshops and tourism activities</a:t>
            </a:r>
            <a:endParaRPr b="0" i="0" sz="2000" u="none" cap="none" strike="noStrike">
              <a:solidFill>
                <a:schemeClr val="dk1"/>
              </a:solidFill>
              <a:latin typeface="Roboto"/>
              <a:ea typeface="Roboto"/>
              <a:cs typeface="Roboto"/>
              <a:sym typeface="Roboto"/>
            </a:endParaRPr>
          </a:p>
        </p:txBody>
      </p:sp>
      <p:pic>
        <p:nvPicPr>
          <p:cNvPr descr="Document with solid fill" id="104" name="Google Shape;104;p19"/>
          <p:cNvPicPr preferRelativeResize="0"/>
          <p:nvPr/>
        </p:nvPicPr>
        <p:blipFill rotWithShape="1">
          <a:blip r:embed="rId6">
            <a:alphaModFix/>
          </a:blip>
          <a:srcRect b="0" l="0" r="0" t="0"/>
          <a:stretch/>
        </p:blipFill>
        <p:spPr>
          <a:xfrm>
            <a:off x="1100736" y="2360890"/>
            <a:ext cx="647114" cy="647114"/>
          </a:xfrm>
          <a:prstGeom prst="rect">
            <a:avLst/>
          </a:prstGeom>
          <a:noFill/>
          <a:ln>
            <a:noFill/>
          </a:ln>
        </p:spPr>
      </p:pic>
      <p:pic>
        <p:nvPicPr>
          <p:cNvPr descr="Marker with solid fill" id="105" name="Google Shape;105;p19"/>
          <p:cNvPicPr preferRelativeResize="0"/>
          <p:nvPr/>
        </p:nvPicPr>
        <p:blipFill rotWithShape="1">
          <a:blip r:embed="rId7">
            <a:alphaModFix/>
          </a:blip>
          <a:srcRect b="0" l="0" r="0" t="0"/>
          <a:stretch/>
        </p:blipFill>
        <p:spPr>
          <a:xfrm>
            <a:off x="1100736" y="3082905"/>
            <a:ext cx="647114" cy="647114"/>
          </a:xfrm>
          <a:prstGeom prst="rect">
            <a:avLst/>
          </a:prstGeom>
          <a:noFill/>
          <a:ln>
            <a:noFill/>
          </a:ln>
        </p:spPr>
      </p:pic>
      <p:pic>
        <p:nvPicPr>
          <p:cNvPr descr="Drama with solid fill" id="106" name="Google Shape;106;p19"/>
          <p:cNvPicPr preferRelativeResize="0"/>
          <p:nvPr/>
        </p:nvPicPr>
        <p:blipFill rotWithShape="1">
          <a:blip r:embed="rId8">
            <a:alphaModFix/>
          </a:blip>
          <a:srcRect b="0" l="0" r="0" t="0"/>
          <a:stretch/>
        </p:blipFill>
        <p:spPr>
          <a:xfrm>
            <a:off x="1064718" y="3953145"/>
            <a:ext cx="719150" cy="719150"/>
          </a:xfrm>
          <a:prstGeom prst="rect">
            <a:avLst/>
          </a:prstGeom>
          <a:noFill/>
          <a:ln>
            <a:noFill/>
          </a:ln>
        </p:spPr>
      </p:pic>
      <p:pic>
        <p:nvPicPr>
          <p:cNvPr descr="Briefcase with solid fill" id="107" name="Google Shape;107;p19"/>
          <p:cNvPicPr preferRelativeResize="0"/>
          <p:nvPr/>
        </p:nvPicPr>
        <p:blipFill rotWithShape="1">
          <a:blip r:embed="rId9">
            <a:alphaModFix/>
          </a:blip>
          <a:srcRect b="0" l="0" r="0" t="0"/>
          <a:stretch/>
        </p:blipFill>
        <p:spPr>
          <a:xfrm>
            <a:off x="1134450" y="5224816"/>
            <a:ext cx="579685" cy="579685"/>
          </a:xfrm>
          <a:prstGeom prst="rect">
            <a:avLst/>
          </a:prstGeom>
          <a:noFill/>
          <a:ln>
            <a:noFill/>
          </a:ln>
        </p:spPr>
      </p:pic>
      <p:pic>
        <p:nvPicPr>
          <p:cNvPr descr="Daily calendar with solid fill" id="108" name="Google Shape;108;p19"/>
          <p:cNvPicPr preferRelativeResize="0"/>
          <p:nvPr/>
        </p:nvPicPr>
        <p:blipFill rotWithShape="1">
          <a:blip r:embed="rId10">
            <a:alphaModFix/>
          </a:blip>
          <a:srcRect b="0" l="0" r="0" t="0"/>
          <a:stretch/>
        </p:blipFill>
        <p:spPr>
          <a:xfrm>
            <a:off x="1064717" y="6177536"/>
            <a:ext cx="719151" cy="719151"/>
          </a:xfrm>
          <a:prstGeom prst="rect">
            <a:avLst/>
          </a:prstGeom>
          <a:noFill/>
          <a:ln>
            <a:noFill/>
          </a:ln>
        </p:spPr>
      </p:pic>
      <p:pic>
        <p:nvPicPr>
          <p:cNvPr descr="Tools with solid fill" id="109" name="Google Shape;109;p19"/>
          <p:cNvPicPr preferRelativeResize="0"/>
          <p:nvPr/>
        </p:nvPicPr>
        <p:blipFill rotWithShape="1">
          <a:blip r:embed="rId11">
            <a:alphaModFix/>
          </a:blip>
          <a:srcRect b="0" l="0" r="0" t="0"/>
          <a:stretch/>
        </p:blipFill>
        <p:spPr>
          <a:xfrm>
            <a:off x="1134449" y="7565999"/>
            <a:ext cx="719150" cy="719150"/>
          </a:xfrm>
          <a:prstGeom prst="rect">
            <a:avLst/>
          </a:prstGeom>
          <a:noFill/>
          <a:ln>
            <a:noFill/>
          </a:ln>
        </p:spPr>
      </p:pic>
      <p:pic>
        <p:nvPicPr>
          <p:cNvPr descr="Frenaros - Villas2let" id="110" name="Google Shape;110;p19">
            <a:hlinkClick r:id="rId12"/>
          </p:cNvPr>
          <p:cNvPicPr preferRelativeResize="0"/>
          <p:nvPr/>
        </p:nvPicPr>
        <p:blipFill rotWithShape="1">
          <a:blip r:embed="rId13">
            <a:alphaModFix/>
          </a:blip>
          <a:srcRect b="0" l="0" r="0" t="0"/>
          <a:stretch/>
        </p:blipFill>
        <p:spPr>
          <a:xfrm>
            <a:off x="10364857" y="2294704"/>
            <a:ext cx="6902975" cy="4601983"/>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11" name="Google Shape;111;p19"/>
          <p:cNvSpPr txBox="1"/>
          <p:nvPr/>
        </p:nvSpPr>
        <p:spPr>
          <a:xfrm>
            <a:off x="10571747" y="7122695"/>
            <a:ext cx="6581804"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Picture1:</a:t>
            </a:r>
            <a:r>
              <a:rPr b="0" i="0" lang="en-US" sz="1400" u="none" cap="none" strike="noStrike">
                <a:solidFill>
                  <a:srgbClr val="000000"/>
                </a:solidFill>
                <a:latin typeface="Arial"/>
                <a:ea typeface="Arial"/>
                <a:cs typeface="Arial"/>
                <a:sym typeface="Arial"/>
              </a:rPr>
              <a:t> Hadjigiorkis Flourmill Museum (click to see VR tour of the museum)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369" name="Shape 369"/>
        <p:cNvGrpSpPr/>
        <p:nvPr/>
      </p:nvGrpSpPr>
      <p:grpSpPr>
        <a:xfrm>
          <a:off x="0" y="0"/>
          <a:ext cx="0" cy="0"/>
          <a:chOff x="0" y="0"/>
          <a:chExt cx="0" cy="0"/>
        </a:xfrm>
      </p:grpSpPr>
      <p:sp>
        <p:nvSpPr>
          <p:cNvPr id="370" name="Google Shape;370;p35"/>
          <p:cNvSpPr txBox="1"/>
          <p:nvPr/>
        </p:nvSpPr>
        <p:spPr>
          <a:xfrm>
            <a:off x="1028700" y="2303421"/>
            <a:ext cx="16230600" cy="64098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Transferability</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0" i="0" lang="en-US" sz="2150" u="none" cap="none" strike="noStrike">
                <a:solidFill>
                  <a:srgbClr val="000000"/>
                </a:solidFill>
                <a:latin typeface="Roboto"/>
                <a:ea typeface="Roboto"/>
                <a:cs typeface="Roboto"/>
                <a:sym typeface="Roboto"/>
              </a:rPr>
              <a:t>The Hadjigiorkis Flourmill Museum serves as a </a:t>
            </a:r>
            <a:r>
              <a:rPr b="1" i="0" lang="en-US" sz="2150" u="none" cap="none" strike="noStrike">
                <a:solidFill>
                  <a:srgbClr val="000000"/>
                </a:solidFill>
                <a:latin typeface="Roboto"/>
                <a:ea typeface="Roboto"/>
                <a:cs typeface="Roboto"/>
                <a:sym typeface="Roboto"/>
              </a:rPr>
              <a:t>replicable model for other heritage-based museums in Cyprus and internationally.</a:t>
            </a:r>
            <a:r>
              <a:rPr b="0" i="0" lang="en-US" sz="2150" u="none" cap="none" strike="noStrike">
                <a:solidFill>
                  <a:srgbClr val="000000"/>
                </a:solidFill>
                <a:latin typeface="Roboto"/>
                <a:ea typeface="Roboto"/>
                <a:cs typeface="Roboto"/>
                <a:sym typeface="Roboto"/>
              </a:rPr>
              <a:t> Its success demonstrates how traditional industries, such as milling and bread-making, can be transformed into engaging, sustainable tourism experiences.</a:t>
            </a:r>
            <a:endParaRPr b="0" i="0" sz="21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100"/>
              <a:buFont typeface="Arial"/>
              <a:buNone/>
            </a:pPr>
            <a:r>
              <a:t/>
            </a:r>
            <a:endParaRPr b="0" i="0" sz="21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1" i="0" lang="en-US" sz="2150" u="none" cap="none" strike="noStrike">
                <a:solidFill>
                  <a:srgbClr val="000000"/>
                </a:solidFill>
                <a:latin typeface="Roboto"/>
                <a:ea typeface="Roboto"/>
                <a:cs typeface="Roboto"/>
                <a:sym typeface="Roboto"/>
              </a:rPr>
              <a:t>Museums in other countries with strong agricultural, milling or other artisanal traditions could adapt this best practice by creating interactive visitor experiences, incorporating hands-on workshops as well as fostering strong community involvement.</a:t>
            </a:r>
            <a:r>
              <a:rPr b="0" i="0" lang="en-US" sz="2150" u="none" cap="none" strike="noStrike">
                <a:solidFill>
                  <a:srgbClr val="000000"/>
                </a:solidFill>
                <a:latin typeface="Roboto"/>
                <a:ea typeface="Roboto"/>
                <a:cs typeface="Roboto"/>
                <a:sym typeface="Roboto"/>
              </a:rPr>
              <a:t> European countries with rich rural food heritage could particularly benefit from adopting this cultural preservation model.</a:t>
            </a:r>
            <a:endParaRPr b="0" i="0" sz="21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100"/>
              <a:buFont typeface="Arial"/>
              <a:buNone/>
            </a:pPr>
            <a:r>
              <a:t/>
            </a:r>
            <a:endParaRPr b="0" i="0" sz="21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0" i="0" lang="en-US" sz="2150" u="none" cap="none" strike="noStrike">
                <a:solidFill>
                  <a:srgbClr val="000000"/>
                </a:solidFill>
                <a:latin typeface="Roboto"/>
                <a:ea typeface="Roboto"/>
                <a:cs typeface="Roboto"/>
                <a:sym typeface="Roboto"/>
              </a:rPr>
              <a:t>By </a:t>
            </a:r>
            <a:r>
              <a:rPr b="1" i="0" lang="en-US" sz="2150" u="none" cap="none" strike="noStrike">
                <a:solidFill>
                  <a:srgbClr val="000000"/>
                </a:solidFill>
                <a:latin typeface="Roboto"/>
                <a:ea typeface="Roboto"/>
                <a:cs typeface="Roboto"/>
                <a:sym typeface="Roboto"/>
              </a:rPr>
              <a:t>integrating education, sustainability and local entrepreneurship, museums and heritage sites beyond Cyprus can develop similar initiatives that not only protect their traditional crafts and food production methods </a:t>
            </a:r>
            <a:r>
              <a:rPr b="0" i="0" lang="en-US" sz="2150" u="none" cap="none" strike="noStrike">
                <a:solidFill>
                  <a:srgbClr val="000000"/>
                </a:solidFill>
                <a:latin typeface="Roboto"/>
                <a:ea typeface="Roboto"/>
                <a:cs typeface="Roboto"/>
                <a:sym typeface="Roboto"/>
              </a:rPr>
              <a:t>but also </a:t>
            </a:r>
            <a:r>
              <a:rPr b="1" i="0" lang="en-US" sz="2150" u="none" cap="none" strike="noStrike">
                <a:solidFill>
                  <a:srgbClr val="000000"/>
                </a:solidFill>
                <a:latin typeface="Roboto"/>
                <a:ea typeface="Roboto"/>
                <a:cs typeface="Roboto"/>
                <a:sym typeface="Roboto"/>
              </a:rPr>
              <a:t>generate economic opportunities for rural communities.</a:t>
            </a:r>
            <a:r>
              <a:rPr b="0" i="0" lang="en-US" sz="2150" u="none" cap="none" strike="noStrike">
                <a:solidFill>
                  <a:srgbClr val="000000"/>
                </a:solidFill>
                <a:latin typeface="Roboto"/>
                <a:ea typeface="Roboto"/>
                <a:cs typeface="Roboto"/>
                <a:sym typeface="Roboto"/>
              </a:rPr>
              <a:t> The Hadjigiorkis model proves that </a:t>
            </a:r>
            <a:r>
              <a:rPr b="1" i="0" lang="en-US" sz="2150" u="none" cap="none" strike="noStrike">
                <a:solidFill>
                  <a:srgbClr val="000000"/>
                </a:solidFill>
                <a:latin typeface="Roboto"/>
                <a:ea typeface="Roboto"/>
                <a:cs typeface="Roboto"/>
                <a:sym typeface="Roboto"/>
              </a:rPr>
              <a:t>small-scale cultural heritage projects can become financially viable tourism attractions while maintaining authenticity and sustainability.</a:t>
            </a:r>
            <a:endParaRPr b="0" i="0" sz="21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371" name="Google Shape;371;p3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5"/>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5"/>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5"/>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375" name="Google Shape;375;p35"/>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76" name="Google Shape;376;p35"/>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380" name="Shape 380"/>
        <p:cNvGrpSpPr/>
        <p:nvPr/>
      </p:nvGrpSpPr>
      <p:grpSpPr>
        <a:xfrm>
          <a:off x="0" y="0"/>
          <a:ext cx="0" cy="0"/>
          <a:chOff x="0" y="0"/>
          <a:chExt cx="0" cy="0"/>
        </a:xfrm>
      </p:grpSpPr>
      <p:sp>
        <p:nvSpPr>
          <p:cNvPr id="381" name="Google Shape;381;p36"/>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36"/>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6"/>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36"/>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385" name="Google Shape;385;p36"/>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86" name="Google Shape;386;p36"/>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aphicFrame>
        <p:nvGraphicFramePr>
          <p:cNvPr id="387" name="Google Shape;387;p36"/>
          <p:cNvGraphicFramePr/>
          <p:nvPr/>
        </p:nvGraphicFramePr>
        <p:xfrm>
          <a:off x="1028700" y="2737862"/>
          <a:ext cx="3000000" cy="3000000"/>
        </p:xfrm>
        <a:graphic>
          <a:graphicData uri="http://schemas.openxmlformats.org/drawingml/2006/table">
            <a:tbl>
              <a:tblPr>
                <a:noFill/>
                <a:tableStyleId>{FAB61F18-0335-4FD5-86EC-C52170FEFF61}</a:tableStyleId>
              </a:tblPr>
              <a:tblGrid>
                <a:gridCol w="2590400"/>
                <a:gridCol w="5236150"/>
                <a:gridCol w="8404050"/>
              </a:tblGrid>
              <a:tr h="35842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Challenge</a:t>
                      </a:r>
                      <a:endParaRPr sz="200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Barrier Faced</a:t>
                      </a:r>
                      <a:endParaRPr sz="200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Solution Implemented</a:t>
                      </a:r>
                      <a:endParaRPr sz="200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rPr>
                        <a:t>Preserving Traditional Milling Techniques</a:t>
                      </a:r>
                      <a:endParaRPr sz="200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Maintaining and showcasing traditional flour milling methods while integrating modern innovations.</a:t>
                      </a:r>
                      <a:endParaRPr sz="1600" u="none" cap="none" strike="noStrike"/>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Created an interactive museum experience where visitors can engage with both historic and modern milling techniques, ensuring authenticity while embracing technological advancements.</a:t>
                      </a:r>
                      <a:endParaRPr sz="1600" u="none" cap="none" strike="noStrike"/>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latin typeface="Roboto"/>
                          <a:ea typeface="Roboto"/>
                          <a:cs typeface="Roboto"/>
                          <a:sym typeface="Roboto"/>
                        </a:rPr>
                        <a:t>Attracting Visitors Beyond Locals</a:t>
                      </a:r>
                      <a:endParaRPr sz="1600" u="none" cap="none" strike="noStrike"/>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Limited awareness among international tourists and younger generations about the museum’s cultural significance.</a:t>
                      </a:r>
                      <a:endParaRPr sz="1600" u="none" cap="none" strike="noStrike"/>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Partnered with tourism boards and travel agencies, incorporated the museum into thematic routes like the "Heartland of Legends" and developed educational programs for schools.</a:t>
                      </a:r>
                      <a:endParaRPr sz="1600" u="none" cap="none" strike="noStrike"/>
                    </a:p>
                  </a:txBody>
                  <a:tcPr marT="32800" marB="32800" marR="65600" marL="65600" anchor="ctr"/>
                </a:tc>
              </a:tr>
              <a:tr h="1118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latin typeface="Roboto"/>
                          <a:ea typeface="Roboto"/>
                          <a:cs typeface="Roboto"/>
                          <a:sym typeface="Roboto"/>
                        </a:rPr>
                        <a:t>Financial Sustainability</a:t>
                      </a:r>
                      <a:endParaRPr sz="1600" u="none" cap="none" strike="noStrike"/>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Maintaining the museum’s operations and interactive experiences requires continuous funding.</a:t>
                      </a:r>
                      <a:endParaRPr sz="1600" u="none" cap="none" strike="noStrike"/>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Secured funding through Cyprus Millers, sponsorships and government grants while generating revenue through guided tours, educational programs and souvenir sales.</a:t>
                      </a:r>
                      <a:endParaRPr sz="1600" u="none" cap="none" strike="noStrike"/>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latin typeface="Roboto"/>
                          <a:ea typeface="Roboto"/>
                          <a:cs typeface="Roboto"/>
                          <a:sym typeface="Roboto"/>
                        </a:rPr>
                        <a:t>Balancing Commercial &amp; Cultural Integrity</a:t>
                      </a:r>
                      <a:endParaRPr sz="1600" u="none" cap="none" strike="noStrike"/>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Expanding visitor experiences while ensuring the museum remains an authentic cultural and educational space.</a:t>
                      </a:r>
                      <a:endParaRPr sz="1600" u="none" cap="none" strike="noStrike"/>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Maintained a strong educational focus by offering hands-on workshops, traditional bread-making sessions and storytelling events to deepen visitor engagement.</a:t>
                      </a:r>
                      <a:endParaRPr sz="1600" u="none" cap="none" strike="noStrike"/>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2000" u="none" cap="none" strike="noStrike">
                          <a:solidFill>
                            <a:schemeClr val="lt1"/>
                          </a:solidFill>
                          <a:latin typeface="Roboto"/>
                          <a:ea typeface="Roboto"/>
                          <a:cs typeface="Roboto"/>
                          <a:sym typeface="Roboto"/>
                        </a:rPr>
                        <a:t>Adapting to Modern Educational Trends</a:t>
                      </a:r>
                      <a:endParaRPr sz="1600" u="none" cap="none" strike="noStrike"/>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Engaging younger audiences in an era dominated by digital entertainment and short attention spans.</a:t>
                      </a:r>
                      <a:endParaRPr sz="1600" u="none" cap="none" strike="noStrike"/>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2000" u="none" cap="none" strike="noStrike">
                          <a:latin typeface="Roboto"/>
                          <a:ea typeface="Roboto"/>
                          <a:cs typeface="Roboto"/>
                          <a:sym typeface="Roboto"/>
                        </a:rPr>
                        <a:t>Introduced interactive digital displays, hands-on milling experiences and theatrical educational programs to make learning more engaging and immersive.</a:t>
                      </a:r>
                      <a:endParaRPr sz="1600" u="none" cap="none" strike="noStrike"/>
                    </a:p>
                  </a:txBody>
                  <a:tcPr marT="32800" marB="32800" marR="65600" marL="65600" anchor="ctr"/>
                </a:tc>
              </a:tr>
            </a:tbl>
          </a:graphicData>
        </a:graphic>
      </p:graphicFrame>
      <p:sp>
        <p:nvSpPr>
          <p:cNvPr id="388" name="Google Shape;388;p36"/>
          <p:cNvSpPr txBox="1"/>
          <p:nvPr/>
        </p:nvSpPr>
        <p:spPr>
          <a:xfrm>
            <a:off x="1004950" y="2154291"/>
            <a:ext cx="9144000" cy="4461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Challenges and Barriers</a:t>
            </a:r>
            <a:endParaRPr b="1" i="0" sz="2299" u="sng" cap="none" strike="noStrike">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392" name="Shape 392"/>
        <p:cNvGrpSpPr/>
        <p:nvPr/>
      </p:nvGrpSpPr>
      <p:grpSpPr>
        <a:xfrm>
          <a:off x="0" y="0"/>
          <a:ext cx="0" cy="0"/>
          <a:chOff x="0" y="0"/>
          <a:chExt cx="0" cy="0"/>
        </a:xfrm>
      </p:grpSpPr>
      <p:sp>
        <p:nvSpPr>
          <p:cNvPr id="393" name="Google Shape;393;p37"/>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7"/>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7"/>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7"/>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397" name="Google Shape;397;p37"/>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98" name="Google Shape;398;p37"/>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99" name="Google Shape;399;p37"/>
          <p:cNvSpPr txBox="1"/>
          <p:nvPr/>
        </p:nvSpPr>
        <p:spPr>
          <a:xfrm>
            <a:off x="1028700" y="2214521"/>
            <a:ext cx="16230600" cy="62070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100" u="sng" cap="none" strike="noStrike">
                <a:solidFill>
                  <a:srgbClr val="000000"/>
                </a:solidFill>
                <a:latin typeface="Roboto"/>
                <a:ea typeface="Roboto"/>
                <a:cs typeface="Roboto"/>
                <a:sym typeface="Roboto"/>
              </a:rPr>
              <a:t>Potential For Expansion</a:t>
            </a:r>
            <a:endParaRPr b="1" i="0" sz="2100"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The Hadjigiorkis Flourmill Museum has strong potential for further expansion, both within Cyprus and internationally. With its </a:t>
            </a:r>
            <a:r>
              <a:rPr b="1" i="0" lang="en-US" sz="2100" u="none" cap="none" strike="noStrike">
                <a:solidFill>
                  <a:srgbClr val="000000"/>
                </a:solidFill>
                <a:latin typeface="Roboto"/>
                <a:ea typeface="Roboto"/>
                <a:cs typeface="Roboto"/>
                <a:sym typeface="Roboto"/>
              </a:rPr>
              <a:t>existing Virtual Reality (VR) tours</a:t>
            </a:r>
            <a:r>
              <a:rPr b="0" i="0" lang="en-US" sz="2100" u="none" cap="none" strike="noStrike">
                <a:solidFill>
                  <a:srgbClr val="000000"/>
                </a:solidFill>
                <a:latin typeface="Roboto"/>
                <a:ea typeface="Roboto"/>
                <a:cs typeface="Roboto"/>
                <a:sym typeface="Roboto"/>
              </a:rPr>
              <a:t>, the museum can </a:t>
            </a:r>
            <a:r>
              <a:rPr b="1" i="0" lang="en-US" sz="2100" u="none" cap="none" strike="noStrike">
                <a:solidFill>
                  <a:srgbClr val="000000"/>
                </a:solidFill>
                <a:latin typeface="Roboto"/>
                <a:ea typeface="Roboto"/>
                <a:cs typeface="Roboto"/>
                <a:sym typeface="Roboto"/>
              </a:rPr>
              <a:t>enhance its digital presence by developing multilingual virtual experiences to attract a broader global audience.</a:t>
            </a:r>
            <a:r>
              <a:rPr b="0" i="0" lang="en-US" sz="2100" u="none" cap="none" strike="noStrike">
                <a:solidFill>
                  <a:srgbClr val="000000"/>
                </a:solidFill>
                <a:latin typeface="Roboto"/>
                <a:ea typeface="Roboto"/>
                <a:cs typeface="Roboto"/>
                <a:sym typeface="Roboto"/>
              </a:rPr>
              <a:t> Interactive </a:t>
            </a:r>
            <a:r>
              <a:rPr b="1" i="0" lang="en-US" sz="2100" u="none" cap="none" strike="noStrike">
                <a:solidFill>
                  <a:srgbClr val="000000"/>
                </a:solidFill>
                <a:latin typeface="Roboto"/>
                <a:ea typeface="Roboto"/>
                <a:cs typeface="Roboto"/>
                <a:sym typeface="Roboto"/>
              </a:rPr>
              <a:t>live-streamed workshops on traditional bread-making </a:t>
            </a:r>
            <a:r>
              <a:rPr b="0" i="0" lang="en-US" sz="2100" u="none" cap="none" strike="noStrike">
                <a:solidFill>
                  <a:srgbClr val="000000"/>
                </a:solidFill>
                <a:latin typeface="Roboto"/>
                <a:ea typeface="Roboto"/>
                <a:cs typeface="Roboto"/>
                <a:sym typeface="Roboto"/>
              </a:rPr>
              <a:t>could also connect international visitors with Cypriot heritage in real time.</a:t>
            </a:r>
            <a:endParaRPr b="0" i="0" sz="21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By forming international partnerships, Hadjigiorkis could also </a:t>
            </a:r>
            <a:r>
              <a:rPr b="1" i="0" lang="en-US" sz="2100" u="none" cap="none" strike="noStrike">
                <a:solidFill>
                  <a:srgbClr val="000000"/>
                </a:solidFill>
                <a:latin typeface="Roboto"/>
                <a:ea typeface="Roboto"/>
                <a:cs typeface="Roboto"/>
                <a:sym typeface="Roboto"/>
              </a:rPr>
              <a:t>collaborate with global food heritage museums</a:t>
            </a:r>
            <a:r>
              <a:rPr b="0" i="0" lang="en-US" sz="2100" u="none" cap="none" strike="noStrike">
                <a:solidFill>
                  <a:srgbClr val="000000"/>
                </a:solidFill>
                <a:latin typeface="Roboto"/>
                <a:ea typeface="Roboto"/>
                <a:cs typeface="Roboto"/>
                <a:sym typeface="Roboto"/>
              </a:rPr>
              <a:t> to create </a:t>
            </a:r>
            <a:r>
              <a:rPr b="1" i="0" lang="en-US" sz="2100" u="none" cap="none" strike="noStrike">
                <a:solidFill>
                  <a:srgbClr val="000000"/>
                </a:solidFill>
                <a:latin typeface="Roboto"/>
                <a:ea typeface="Roboto"/>
                <a:cs typeface="Roboto"/>
                <a:sym typeface="Roboto"/>
              </a:rPr>
              <a:t>joint exhibitions or knowledge-sharing initiatives.</a:t>
            </a:r>
            <a:r>
              <a:rPr b="0" i="0" lang="en-US" sz="2100" u="none" cap="none" strike="noStrike">
                <a:solidFill>
                  <a:srgbClr val="000000"/>
                </a:solidFill>
                <a:latin typeface="Roboto"/>
                <a:ea typeface="Roboto"/>
                <a:cs typeface="Roboto"/>
                <a:sym typeface="Roboto"/>
              </a:rPr>
              <a:t> Locally, the museum could </a:t>
            </a:r>
            <a:r>
              <a:rPr b="1" i="0" lang="en-US" sz="2100" u="none" cap="none" strike="noStrike">
                <a:solidFill>
                  <a:srgbClr val="000000"/>
                </a:solidFill>
                <a:latin typeface="Roboto"/>
                <a:ea typeface="Roboto"/>
                <a:cs typeface="Roboto"/>
                <a:sym typeface="Roboto"/>
              </a:rPr>
              <a:t>expand its impact by offering educational programs in schools and universities</a:t>
            </a:r>
            <a:r>
              <a:rPr b="0" i="0" lang="en-US" sz="2100" u="none" cap="none" strike="noStrike">
                <a:solidFill>
                  <a:srgbClr val="000000"/>
                </a:solidFill>
                <a:latin typeface="Roboto"/>
                <a:ea typeface="Roboto"/>
                <a:cs typeface="Roboto"/>
                <a:sym typeface="Roboto"/>
              </a:rPr>
              <a:t>, integrating traditional milling into history, food science and sustainability curricula. Seasonal festivals and culinary tourism events, focused on Cypriot bread-making traditions, could also boost visitor engagement while supporting the local economy.</a:t>
            </a:r>
            <a:endParaRPr b="0" i="0" sz="21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1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To ensure </a:t>
            </a:r>
            <a:r>
              <a:rPr b="1" i="0" lang="en-US" sz="2100" u="none" cap="none" strike="noStrike">
                <a:solidFill>
                  <a:srgbClr val="000000"/>
                </a:solidFill>
                <a:latin typeface="Roboto"/>
                <a:ea typeface="Roboto"/>
                <a:cs typeface="Roboto"/>
                <a:sym typeface="Roboto"/>
              </a:rPr>
              <a:t>long-term sustainability</a:t>
            </a:r>
            <a:r>
              <a:rPr b="0" i="0" lang="en-US" sz="2100" u="none" cap="none" strike="noStrike">
                <a:solidFill>
                  <a:srgbClr val="000000"/>
                </a:solidFill>
                <a:latin typeface="Roboto"/>
                <a:ea typeface="Roboto"/>
                <a:cs typeface="Roboto"/>
                <a:sym typeface="Roboto"/>
              </a:rPr>
              <a:t>, </a:t>
            </a:r>
            <a:r>
              <a:rPr b="1" i="0" lang="en-US" sz="2100" u="none" cap="none" strike="noStrike">
                <a:solidFill>
                  <a:srgbClr val="000000"/>
                </a:solidFill>
                <a:latin typeface="Roboto"/>
                <a:ea typeface="Roboto"/>
                <a:cs typeface="Roboto"/>
                <a:sym typeface="Roboto"/>
              </a:rPr>
              <a:t>collaborations with travel agencies, tourism boards and gastronomy networks could position the museum as a key stop on cultural and agro-tourism routes.</a:t>
            </a:r>
            <a:r>
              <a:rPr b="0" i="0" lang="en-US" sz="2100" u="none" cap="none" strike="noStrike">
                <a:solidFill>
                  <a:srgbClr val="000000"/>
                </a:solidFill>
                <a:latin typeface="Roboto"/>
                <a:ea typeface="Roboto"/>
                <a:cs typeface="Roboto"/>
                <a:sym typeface="Roboto"/>
              </a:rPr>
              <a:t> Corporate sponsorships and EU cultural heritage grants could also support new exhibit developments and outreach programs.</a:t>
            </a:r>
            <a:endParaRPr b="0" i="0" sz="2100" u="none" cap="none" strike="noStrike">
              <a:solidFill>
                <a:srgbClr val="000000"/>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403" name="Shape 403"/>
        <p:cNvGrpSpPr/>
        <p:nvPr/>
      </p:nvGrpSpPr>
      <p:grpSpPr>
        <a:xfrm>
          <a:off x="0" y="0"/>
          <a:ext cx="0" cy="0"/>
          <a:chOff x="0" y="0"/>
          <a:chExt cx="0" cy="0"/>
        </a:xfrm>
      </p:grpSpPr>
      <p:sp>
        <p:nvSpPr>
          <p:cNvPr id="404" name="Google Shape;404;p38"/>
          <p:cNvSpPr/>
          <p:nvPr/>
        </p:nvSpPr>
        <p:spPr>
          <a:xfrm>
            <a:off x="677335" y="1922280"/>
            <a:ext cx="17025000" cy="1173900"/>
          </a:xfrm>
          <a:prstGeom prst="roundRect">
            <a:avLst>
              <a:gd fmla="val 16667" name="adj"/>
            </a:avLst>
          </a:prstGeom>
          <a:solidFill>
            <a:srgbClr val="D1BAD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5" name="Google Shape;405;p38"/>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8"/>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07" name="Google Shape;407;p38"/>
          <p:cNvSpPr txBox="1"/>
          <p:nvPr/>
        </p:nvSpPr>
        <p:spPr>
          <a:xfrm>
            <a:off x="395725" y="3352700"/>
            <a:ext cx="17448600" cy="5301600"/>
          </a:xfrm>
          <a:prstGeom prst="rect">
            <a:avLst/>
          </a:prstGeom>
          <a:noFill/>
          <a:ln>
            <a:noFill/>
          </a:ln>
        </p:spPr>
        <p:txBody>
          <a:bodyPr anchorCtr="0" anchor="t" bIns="0" lIns="0" spcFirstLastPara="1" rIns="0" wrap="square" tIns="0">
            <a:spAutoFit/>
          </a:bodyPr>
          <a:lstStyle/>
          <a:p>
            <a:pPr indent="-349250" lvl="0" marL="342900" marR="0" rtl="0" algn="just">
              <a:lnSpc>
                <a:spcPct val="140017"/>
              </a:lnSpc>
              <a:spcBef>
                <a:spcPts val="0"/>
              </a:spcBef>
              <a:spcAft>
                <a:spcPts val="0"/>
              </a:spcAft>
              <a:buClr>
                <a:srgbClr val="000000"/>
              </a:buClr>
              <a:buSzPts val="2100"/>
              <a:buFont typeface="Arial"/>
              <a:buChar char="•"/>
            </a:pPr>
            <a:r>
              <a:rPr b="0" i="0" lang="en-US" sz="2100" u="none" cap="none" strike="noStrike">
                <a:solidFill>
                  <a:srgbClr val="000000"/>
                </a:solidFill>
                <a:latin typeface="Roboto"/>
                <a:ea typeface="Roboto"/>
                <a:cs typeface="Roboto"/>
                <a:sym typeface="Roboto"/>
              </a:rPr>
              <a:t>The museum effectively </a:t>
            </a:r>
            <a:r>
              <a:rPr b="1" i="0" lang="en-US" sz="2100" u="none" cap="none" strike="noStrike">
                <a:solidFill>
                  <a:srgbClr val="000000"/>
                </a:solidFill>
                <a:latin typeface="Roboto"/>
                <a:ea typeface="Roboto"/>
                <a:cs typeface="Roboto"/>
                <a:sym typeface="Roboto"/>
              </a:rPr>
              <a:t>blends heritage preservation with modern innovation</a:t>
            </a:r>
            <a:r>
              <a:rPr b="0" i="0" lang="en-US" sz="2100" u="none" cap="none" strike="noStrike">
                <a:solidFill>
                  <a:srgbClr val="000000"/>
                </a:solidFill>
                <a:latin typeface="Roboto"/>
                <a:ea typeface="Roboto"/>
                <a:cs typeface="Roboto"/>
                <a:sym typeface="Roboto"/>
              </a:rPr>
              <a:t>, offering hands-on activities and VR experiences to educate diverse audiences.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0000"/>
              </a:buClr>
              <a:buSzPts val="2100"/>
              <a:buFont typeface="Arial"/>
              <a:buChar char="•"/>
            </a:pPr>
            <a:r>
              <a:rPr b="1" i="0" lang="en-US" sz="2100" u="none" cap="none" strike="noStrike">
                <a:solidFill>
                  <a:srgbClr val="000000"/>
                </a:solidFill>
                <a:latin typeface="Roboto"/>
                <a:ea typeface="Roboto"/>
                <a:cs typeface="Roboto"/>
                <a:sym typeface="Roboto"/>
              </a:rPr>
              <a:t>Cultural sustainability</a:t>
            </a:r>
            <a:r>
              <a:rPr b="0" i="0" lang="en-US" sz="2100" u="none" cap="none" strike="noStrike">
                <a:solidFill>
                  <a:srgbClr val="000000"/>
                </a:solidFill>
                <a:latin typeface="Roboto"/>
                <a:ea typeface="Roboto"/>
                <a:cs typeface="Roboto"/>
                <a:sym typeface="Roboto"/>
              </a:rPr>
              <a:t> is at the core of the initiative, ensuring that </a:t>
            </a:r>
            <a:r>
              <a:rPr b="1" i="0" lang="en-US" sz="2100" u="none" cap="none" strike="noStrike">
                <a:solidFill>
                  <a:srgbClr val="000000"/>
                </a:solidFill>
                <a:latin typeface="Roboto"/>
                <a:ea typeface="Roboto"/>
                <a:cs typeface="Roboto"/>
                <a:sym typeface="Roboto"/>
              </a:rPr>
              <a:t>traditional bread-making and milling practices are passed down to future generations.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0000"/>
              </a:buClr>
              <a:buSzPts val="2100"/>
              <a:buFont typeface="Arial"/>
              <a:buChar char="•"/>
            </a:pPr>
            <a:r>
              <a:rPr b="1" i="0" lang="en-US" sz="2100" u="none" cap="none" strike="noStrike">
                <a:solidFill>
                  <a:srgbClr val="000000"/>
                </a:solidFill>
                <a:latin typeface="Roboto"/>
                <a:ea typeface="Roboto"/>
                <a:cs typeface="Roboto"/>
                <a:sym typeface="Roboto"/>
              </a:rPr>
              <a:t>Economic</a:t>
            </a:r>
            <a:r>
              <a:rPr b="0" i="0" lang="en-US" sz="2100" u="none" cap="none" strike="noStrike">
                <a:solidFill>
                  <a:srgbClr val="000000"/>
                </a:solidFill>
                <a:latin typeface="Roboto"/>
                <a:ea typeface="Roboto"/>
                <a:cs typeface="Roboto"/>
                <a:sym typeface="Roboto"/>
              </a:rPr>
              <a:t> and </a:t>
            </a:r>
            <a:r>
              <a:rPr b="1" i="0" lang="en-US" sz="2100" u="none" cap="none" strike="noStrike">
                <a:solidFill>
                  <a:srgbClr val="000000"/>
                </a:solidFill>
                <a:latin typeface="Roboto"/>
                <a:ea typeface="Roboto"/>
                <a:cs typeface="Roboto"/>
                <a:sym typeface="Roboto"/>
              </a:rPr>
              <a:t>social benefits</a:t>
            </a:r>
            <a:r>
              <a:rPr b="0" i="0" lang="en-US" sz="2100" u="none" cap="none" strike="noStrike">
                <a:solidFill>
                  <a:srgbClr val="000000"/>
                </a:solidFill>
                <a:latin typeface="Roboto"/>
                <a:ea typeface="Roboto"/>
                <a:cs typeface="Roboto"/>
                <a:sym typeface="Roboto"/>
              </a:rPr>
              <a:t> extend beyond tourism, supporting local businesses, educational programs and vocational training.</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0000"/>
              </a:buClr>
              <a:buSzPts val="2100"/>
              <a:buFont typeface="Arial"/>
              <a:buChar char="•"/>
            </a:pPr>
            <a:r>
              <a:rPr b="1" i="0" lang="en-US" sz="2100" u="none" cap="none" strike="noStrike">
                <a:solidFill>
                  <a:srgbClr val="000000"/>
                </a:solidFill>
                <a:latin typeface="Roboto"/>
                <a:ea typeface="Roboto"/>
                <a:cs typeface="Roboto"/>
                <a:sym typeface="Roboto"/>
              </a:rPr>
              <a:t>Digital expansion</a:t>
            </a:r>
            <a:r>
              <a:rPr b="0" i="0" lang="en-US" sz="2100" u="none" cap="none" strike="noStrike">
                <a:solidFill>
                  <a:srgbClr val="000000"/>
                </a:solidFill>
                <a:latin typeface="Roboto"/>
                <a:ea typeface="Roboto"/>
                <a:cs typeface="Roboto"/>
                <a:sym typeface="Roboto"/>
              </a:rPr>
              <a:t> through VR tours has broadened accessibility, allowing international audiences to engage with Cyprus’ milling history.</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0000"/>
              </a:buClr>
              <a:buSzPts val="2100"/>
              <a:buFont typeface="Arial"/>
              <a:buChar char="•"/>
            </a:pPr>
            <a:r>
              <a:rPr b="1" i="0" lang="en-US" sz="2100" u="none" cap="none" strike="noStrike">
                <a:solidFill>
                  <a:srgbClr val="000000"/>
                </a:solidFill>
                <a:latin typeface="Roboto"/>
                <a:ea typeface="Roboto"/>
                <a:cs typeface="Roboto"/>
                <a:sym typeface="Roboto"/>
              </a:rPr>
              <a:t>The replicability of this model</a:t>
            </a:r>
            <a:r>
              <a:rPr b="0" i="0" lang="en-US" sz="2100" u="none" cap="none" strike="noStrike">
                <a:solidFill>
                  <a:srgbClr val="000000"/>
                </a:solidFill>
                <a:latin typeface="Roboto"/>
                <a:ea typeface="Roboto"/>
                <a:cs typeface="Roboto"/>
                <a:sym typeface="Roboto"/>
              </a:rPr>
              <a:t> presents an opportunity for museums worldwide to adapt similar interactive and educational approaches to preserve their own food heritage.</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0000"/>
              </a:buClr>
              <a:buSzPts val="2100"/>
              <a:buFont typeface="Arial"/>
              <a:buChar char="•"/>
            </a:pPr>
            <a:r>
              <a:rPr b="1" i="0" lang="en-US" sz="2100" u="none" cap="none" strike="noStrike">
                <a:solidFill>
                  <a:srgbClr val="000000"/>
                </a:solidFill>
                <a:latin typeface="Roboto"/>
                <a:ea typeface="Roboto"/>
                <a:cs typeface="Roboto"/>
                <a:sym typeface="Roboto"/>
              </a:rPr>
              <a:t>Sustainable tourism strategies</a:t>
            </a:r>
            <a:r>
              <a:rPr b="0" i="0" lang="en-US" sz="2100" u="none" cap="none" strike="noStrike">
                <a:solidFill>
                  <a:srgbClr val="000000"/>
                </a:solidFill>
                <a:latin typeface="Roboto"/>
                <a:ea typeface="Roboto"/>
                <a:cs typeface="Roboto"/>
                <a:sym typeface="Roboto"/>
              </a:rPr>
              <a:t>, including community involvement, responsible visitor management and environmental practices, ensure the museum's long-term viability.</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0000"/>
              </a:buClr>
              <a:buSzPts val="2100"/>
              <a:buFont typeface="Arial"/>
              <a:buChar char="•"/>
            </a:pPr>
            <a:r>
              <a:rPr b="1" i="0" lang="en-US" sz="2100" u="none" cap="none" strike="noStrike">
                <a:solidFill>
                  <a:srgbClr val="000000"/>
                </a:solidFill>
                <a:latin typeface="Roboto"/>
                <a:ea typeface="Roboto"/>
                <a:cs typeface="Roboto"/>
                <a:sym typeface="Roboto"/>
              </a:rPr>
              <a:t>Future growth</a:t>
            </a:r>
            <a:r>
              <a:rPr b="0" i="0" lang="en-US" sz="2100" u="none" cap="none" strike="noStrike">
                <a:solidFill>
                  <a:srgbClr val="000000"/>
                </a:solidFill>
                <a:latin typeface="Roboto"/>
                <a:ea typeface="Roboto"/>
                <a:cs typeface="Roboto"/>
                <a:sym typeface="Roboto"/>
              </a:rPr>
              <a:t> could focus on expanding partnerships, integrating milling history into educational curriculums and enhancing international collaborations.</a:t>
            </a:r>
            <a:endParaRPr b="0" i="0" sz="2100" u="none" cap="none" strike="noStrike">
              <a:solidFill>
                <a:srgbClr val="000000"/>
              </a:solidFill>
              <a:latin typeface="Roboto"/>
              <a:ea typeface="Roboto"/>
              <a:cs typeface="Roboto"/>
              <a:sym typeface="Roboto"/>
            </a:endParaRPr>
          </a:p>
        </p:txBody>
      </p:sp>
      <p:sp>
        <p:nvSpPr>
          <p:cNvPr id="408" name="Google Shape;408;p38"/>
          <p:cNvSpPr txBox="1"/>
          <p:nvPr/>
        </p:nvSpPr>
        <p:spPr>
          <a:xfrm>
            <a:off x="1028700" y="571500"/>
            <a:ext cx="15833400" cy="107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Key Conclusions &amp; Takeaways</a:t>
            </a:r>
            <a:endParaRPr b="0" i="0" sz="1400" u="none" cap="none" strike="noStrike">
              <a:solidFill>
                <a:srgbClr val="000000"/>
              </a:solidFill>
              <a:latin typeface="Arial"/>
              <a:ea typeface="Arial"/>
              <a:cs typeface="Arial"/>
              <a:sym typeface="Arial"/>
            </a:endParaRPr>
          </a:p>
        </p:txBody>
      </p:sp>
      <p:sp>
        <p:nvSpPr>
          <p:cNvPr id="409" name="Google Shape;409;p38"/>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8"/>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8"/>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12" name="Google Shape;412;p38"/>
          <p:cNvSpPr txBox="1"/>
          <p:nvPr/>
        </p:nvSpPr>
        <p:spPr>
          <a:xfrm>
            <a:off x="612896" y="2080640"/>
            <a:ext cx="171555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Roboto"/>
                <a:ea typeface="Roboto"/>
                <a:cs typeface="Roboto"/>
                <a:sym typeface="Roboto"/>
              </a:rPr>
              <a:t>The Hadjigiorkis Flourmill Museum successfully preserves Cyprus’ milling heritage while engaging both local and global audiences through interactive experiences, digital innovation and community-driven sustainability.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416" name="Shape 416"/>
        <p:cNvGrpSpPr/>
        <p:nvPr/>
      </p:nvGrpSpPr>
      <p:grpSpPr>
        <a:xfrm>
          <a:off x="0" y="0"/>
          <a:ext cx="0" cy="0"/>
          <a:chOff x="0" y="0"/>
          <a:chExt cx="0" cy="0"/>
        </a:xfrm>
      </p:grpSpPr>
      <p:sp>
        <p:nvSpPr>
          <p:cNvPr id="417" name="Google Shape;417;p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
          <p:cNvSpPr txBox="1"/>
          <p:nvPr/>
        </p:nvSpPr>
        <p:spPr>
          <a:xfrm>
            <a:off x="3566240" y="3907425"/>
            <a:ext cx="11155519" cy="2406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13999"/>
              <a:buFont typeface="Arial"/>
              <a:buNone/>
            </a:pPr>
            <a:r>
              <a:rPr b="1" i="0" lang="en-US" sz="13999" u="none" cap="none" strike="noStrike">
                <a:solidFill>
                  <a:srgbClr val="6550A3"/>
                </a:solidFill>
                <a:latin typeface="Roboto"/>
                <a:ea typeface="Roboto"/>
                <a:cs typeface="Roboto"/>
                <a:sym typeface="Roboto"/>
              </a:rPr>
              <a:t>Thank You !</a:t>
            </a:r>
            <a:endParaRPr b="0" i="0" sz="1400" u="none" cap="none" strike="noStrike">
              <a:solidFill>
                <a:srgbClr val="000000"/>
              </a:solidFill>
              <a:latin typeface="Arial"/>
              <a:ea typeface="Arial"/>
              <a:cs typeface="Arial"/>
              <a:sym typeface="Arial"/>
            </a:endParaRPr>
          </a:p>
        </p:txBody>
      </p:sp>
      <p:sp>
        <p:nvSpPr>
          <p:cNvPr id="419" name="Google Shape;419;p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422" name="Google Shape;422;p5"/>
          <p:cNvPicPr preferRelativeResize="0"/>
          <p:nvPr/>
        </p:nvPicPr>
        <p:blipFill rotWithShape="1">
          <a:blip r:embed="rId6">
            <a:alphaModFix/>
          </a:blip>
          <a:srcRect b="0" l="0" r="0" t="0"/>
          <a:stretch/>
        </p:blipFill>
        <p:spPr>
          <a:xfrm>
            <a:off x="5411829" y="-1192539"/>
            <a:ext cx="7464339" cy="74643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15" name="Shape 115"/>
        <p:cNvGrpSpPr/>
        <p:nvPr/>
      </p:nvGrpSpPr>
      <p:grpSpPr>
        <a:xfrm>
          <a:off x="0" y="0"/>
          <a:ext cx="0" cy="0"/>
          <a:chOff x="0" y="0"/>
          <a:chExt cx="0" cy="0"/>
        </a:xfrm>
      </p:grpSpPr>
      <p:sp>
        <p:nvSpPr>
          <p:cNvPr id="116" name="Google Shape;116;p3"/>
          <p:cNvSpPr/>
          <p:nvPr/>
        </p:nvSpPr>
        <p:spPr>
          <a:xfrm>
            <a:off x="819397" y="2384405"/>
            <a:ext cx="8015845" cy="5822381"/>
          </a:xfrm>
          <a:prstGeom prst="rect">
            <a:avLst/>
          </a:prstGeom>
          <a:noFill/>
          <a:ln cap="flat" cmpd="sng" w="76200">
            <a:solidFill>
              <a:srgbClr val="0050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 name="Google Shape;117;p3"/>
          <p:cNvSpPr/>
          <p:nvPr/>
        </p:nvSpPr>
        <p:spPr>
          <a:xfrm>
            <a:off x="1425880" y="44379"/>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19" name="Google Shape;119;p3"/>
          <p:cNvSpPr txBox="1"/>
          <p:nvPr/>
        </p:nvSpPr>
        <p:spPr>
          <a:xfrm>
            <a:off x="1028700" y="2502571"/>
            <a:ext cx="7594634" cy="5601533"/>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The Hadjigiorkis Flourmill Museum’s </a:t>
            </a:r>
            <a:r>
              <a:rPr b="1" i="0" lang="en-US" sz="2000" u="sng" cap="none" strike="noStrike">
                <a:solidFill>
                  <a:srgbClr val="00507A"/>
                </a:solidFill>
                <a:latin typeface="Roboto"/>
                <a:ea typeface="Roboto"/>
                <a:cs typeface="Roboto"/>
                <a:sym typeface="Roboto"/>
              </a:rPr>
              <a:t>primary goals</a:t>
            </a:r>
            <a:r>
              <a:rPr b="0" i="0" lang="en-US" sz="2000" u="none" cap="none" strike="noStrike">
                <a:solidFill>
                  <a:srgbClr val="000000"/>
                </a:solidFill>
                <a:latin typeface="Roboto"/>
                <a:ea typeface="Roboto"/>
                <a:cs typeface="Roboto"/>
                <a:sym typeface="Roboto"/>
              </a:rPr>
              <a:t> are to:</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507A"/>
              </a:buClr>
              <a:buSzPts val="2000"/>
              <a:buFont typeface="Arial"/>
              <a:buChar char="•"/>
            </a:pPr>
            <a:r>
              <a:rPr b="1" i="0" lang="en-US" sz="2000" u="sng" cap="none" strike="noStrike">
                <a:solidFill>
                  <a:srgbClr val="000000"/>
                </a:solidFill>
                <a:latin typeface="Roboto"/>
                <a:ea typeface="Roboto"/>
                <a:cs typeface="Roboto"/>
                <a:sym typeface="Roboto"/>
              </a:rPr>
              <a:t>Preserve and Promote Cyprus' Milling &amp; Baking Heritage:</a:t>
            </a:r>
            <a:r>
              <a:rPr b="0" i="0" lang="en-US" sz="2000" u="none" cap="none" strike="noStrike">
                <a:solidFill>
                  <a:srgbClr val="000000"/>
                </a:solidFill>
                <a:latin typeface="Roboto"/>
                <a:ea typeface="Roboto"/>
                <a:cs typeface="Roboto"/>
                <a:sym typeface="Roboto"/>
              </a:rPr>
              <a:t> Showcasing the evolution of wheat production, flour milling and bread-making over the centuries.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507A"/>
              </a:buClr>
              <a:buSzPts val="2000"/>
              <a:buFont typeface="Arial"/>
              <a:buChar char="•"/>
            </a:pPr>
            <a:r>
              <a:rPr b="1" i="0" lang="en-US" sz="2000" u="sng" cap="none" strike="noStrike">
                <a:solidFill>
                  <a:srgbClr val="000000"/>
                </a:solidFill>
                <a:latin typeface="Roboto"/>
                <a:ea typeface="Roboto"/>
                <a:cs typeface="Roboto"/>
                <a:sym typeface="Roboto"/>
              </a:rPr>
              <a:t>Educate and Engage Visitors:</a:t>
            </a:r>
            <a:r>
              <a:rPr b="0" i="0" lang="en-US" sz="2000" u="none" cap="none" strike="noStrike">
                <a:solidFill>
                  <a:srgbClr val="000000"/>
                </a:solidFill>
                <a:latin typeface="Roboto"/>
                <a:ea typeface="Roboto"/>
                <a:cs typeface="Roboto"/>
                <a:sym typeface="Roboto"/>
              </a:rPr>
              <a:t> Offering interactive experiences where visitors grind wheat, feel fresh flour and bake traditional Cypriot sourdough bread.</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507A"/>
              </a:buClr>
              <a:buSzPts val="2000"/>
              <a:buFont typeface="Arial"/>
              <a:buChar char="•"/>
            </a:pPr>
            <a:r>
              <a:rPr b="1" i="0" lang="en-US" sz="2000" u="sng" cap="none" strike="noStrike">
                <a:solidFill>
                  <a:srgbClr val="000000"/>
                </a:solidFill>
                <a:latin typeface="Roboto"/>
                <a:ea typeface="Roboto"/>
                <a:cs typeface="Roboto"/>
                <a:sym typeface="Roboto"/>
              </a:rPr>
              <a:t>Bridge Past and Future:</a:t>
            </a:r>
            <a:r>
              <a:rPr b="0" i="0" lang="en-US" sz="2000" u="none" cap="none" strike="noStrike">
                <a:solidFill>
                  <a:srgbClr val="000000"/>
                </a:solidFill>
                <a:latin typeface="Roboto"/>
                <a:ea typeface="Roboto"/>
                <a:cs typeface="Roboto"/>
                <a:sym typeface="Roboto"/>
              </a:rPr>
              <a:t> Demonstrating how traditional milling techniques meet modern innovations while maintaining the same dedication to quality and craftsmanship.</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507A"/>
              </a:buClr>
              <a:buSzPts val="2000"/>
              <a:buFont typeface="Arial"/>
              <a:buChar char="•"/>
            </a:pPr>
            <a:r>
              <a:rPr b="1" i="0" lang="en-US" sz="2000" u="sng" cap="none" strike="noStrike">
                <a:solidFill>
                  <a:srgbClr val="000000"/>
                </a:solidFill>
                <a:latin typeface="Roboto"/>
                <a:ea typeface="Roboto"/>
                <a:cs typeface="Roboto"/>
                <a:sym typeface="Roboto"/>
              </a:rPr>
              <a:t>Support Sustainable Tourism:</a:t>
            </a:r>
            <a:r>
              <a:rPr b="0" i="0" lang="en-US" sz="2000" u="none" cap="none" strike="noStrike">
                <a:solidFill>
                  <a:srgbClr val="000000"/>
                </a:solidFill>
                <a:latin typeface="Roboto"/>
                <a:ea typeface="Roboto"/>
                <a:cs typeface="Roboto"/>
                <a:sym typeface="Roboto"/>
              </a:rPr>
              <a:t> Contributing to rural tourism, vocational learning and cultural heritage conservation through exhibitions, workshops and theatrical program.</a:t>
            </a:r>
            <a:endParaRPr b="0" i="0" sz="2000" u="none" cap="none" strike="noStrike">
              <a:solidFill>
                <a:srgbClr val="000000"/>
              </a:solidFill>
              <a:latin typeface="Roboto"/>
              <a:ea typeface="Roboto"/>
              <a:cs typeface="Roboto"/>
              <a:sym typeface="Roboto"/>
            </a:endParaRPr>
          </a:p>
        </p:txBody>
      </p:sp>
      <p:sp>
        <p:nvSpPr>
          <p:cNvPr id="120" name="Google Shape;120;p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24" name="Google Shape;124;p3"/>
          <p:cNvSpPr txBox="1"/>
          <p:nvPr/>
        </p:nvSpPr>
        <p:spPr>
          <a:xfrm>
            <a:off x="9696465" y="2605253"/>
            <a:ext cx="7818823" cy="5601533"/>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8A3219"/>
                </a:solidFill>
                <a:latin typeface="Roboto"/>
                <a:ea typeface="Roboto"/>
                <a:cs typeface="Roboto"/>
                <a:sym typeface="Roboto"/>
              </a:rPr>
              <a:t>Key Focus Areas: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6550A3"/>
              </a:buClr>
              <a:buSzPts val="2000"/>
              <a:buFont typeface="Arial"/>
              <a:buChar char="•"/>
            </a:pPr>
            <a:r>
              <a:rPr b="1" i="0" lang="en-US" sz="2000" u="sng" cap="none" strike="noStrike">
                <a:solidFill>
                  <a:srgbClr val="000000"/>
                </a:solidFill>
                <a:latin typeface="Roboto"/>
                <a:ea typeface="Roboto"/>
                <a:cs typeface="Roboto"/>
                <a:sym typeface="Roboto"/>
              </a:rPr>
              <a:t>Cultural Preservation:</a:t>
            </a:r>
            <a:r>
              <a:rPr b="0" i="0" lang="en-US" sz="2000" u="none" cap="none" strike="noStrike">
                <a:solidFill>
                  <a:srgbClr val="000000"/>
                </a:solidFill>
                <a:latin typeface="Roboto"/>
                <a:ea typeface="Roboto"/>
                <a:cs typeface="Roboto"/>
                <a:sym typeface="Roboto"/>
              </a:rPr>
              <a:t> Protecting traditional milling &amp; baking knowledge.</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6550A3"/>
              </a:buClr>
              <a:buSzPts val="2000"/>
              <a:buFont typeface="Arial"/>
              <a:buChar char="•"/>
            </a:pPr>
            <a:r>
              <a:rPr b="1" i="0" lang="en-US" sz="2000" u="sng" cap="none" strike="noStrike">
                <a:solidFill>
                  <a:srgbClr val="000000"/>
                </a:solidFill>
                <a:latin typeface="Roboto"/>
                <a:ea typeface="Roboto"/>
                <a:cs typeface="Roboto"/>
                <a:sym typeface="Roboto"/>
              </a:rPr>
              <a:t>Educational &amp; Vocational Learning:</a:t>
            </a:r>
            <a:r>
              <a:rPr b="0" i="0" lang="en-US" sz="2000" u="none" cap="none" strike="noStrike">
                <a:solidFill>
                  <a:srgbClr val="000000"/>
                </a:solidFill>
                <a:latin typeface="Roboto"/>
                <a:ea typeface="Roboto"/>
                <a:cs typeface="Roboto"/>
                <a:sym typeface="Roboto"/>
              </a:rPr>
              <a:t> Hosting school visits, theatrical plays and hands-on workshops approved by the Ministry of Education.</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6550A3"/>
              </a:buClr>
              <a:buSzPts val="2000"/>
              <a:buFont typeface="Arial"/>
              <a:buChar char="•"/>
            </a:pPr>
            <a:r>
              <a:rPr b="1" i="0" lang="en-US" sz="2000" u="sng" cap="none" strike="noStrike">
                <a:solidFill>
                  <a:srgbClr val="000000"/>
                </a:solidFill>
                <a:latin typeface="Roboto"/>
                <a:ea typeface="Roboto"/>
                <a:cs typeface="Roboto"/>
                <a:sym typeface="Roboto"/>
              </a:rPr>
              <a:t>Sustainable Rural Tourism:</a:t>
            </a:r>
            <a:r>
              <a:rPr b="0" i="0" lang="en-US" sz="2000" u="none" cap="none" strike="noStrike">
                <a:solidFill>
                  <a:srgbClr val="000000"/>
                </a:solidFill>
                <a:latin typeface="Roboto"/>
                <a:ea typeface="Roboto"/>
                <a:cs typeface="Roboto"/>
                <a:sym typeface="Roboto"/>
              </a:rPr>
              <a:t> Part of Heartland of Legends and Endless Sun initiative, Cyprus’ authentic tourism route that promotes experiential travel &amp; local heritage.</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6550A3"/>
              </a:buClr>
              <a:buSzPts val="2000"/>
              <a:buFont typeface="Arial"/>
              <a:buChar char="•"/>
            </a:pPr>
            <a:r>
              <a:rPr b="1" i="0" lang="en-US" sz="2000" u="sng" cap="none" strike="noStrike">
                <a:solidFill>
                  <a:srgbClr val="000000"/>
                </a:solidFill>
                <a:latin typeface="Roboto"/>
                <a:ea typeface="Roboto"/>
                <a:cs typeface="Roboto"/>
                <a:sym typeface="Roboto"/>
              </a:rPr>
              <a:t>Award-Winning Tourism Destination:</a:t>
            </a:r>
            <a:endParaRPr b="0" i="0" sz="1400" u="none" cap="none" strike="noStrike">
              <a:solidFill>
                <a:srgbClr val="000000"/>
              </a:solidFill>
              <a:latin typeface="Arial"/>
              <a:ea typeface="Arial"/>
              <a:cs typeface="Arial"/>
              <a:sym typeface="Arial"/>
            </a:endParaRPr>
          </a:p>
          <a:p>
            <a:pPr indent="0" lvl="8" marL="0" marR="0" rtl="0" algn="just">
              <a:lnSpc>
                <a:spcPct val="140017"/>
              </a:lnSpc>
              <a:spcBef>
                <a:spcPts val="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	- Cyprus Hotel Association – </a:t>
            </a:r>
            <a:r>
              <a:rPr b="1" i="0" lang="en-US" sz="2000" u="none" cap="none" strike="noStrike">
                <a:solidFill>
                  <a:srgbClr val="000000"/>
                </a:solidFill>
                <a:latin typeface="Roboto"/>
                <a:ea typeface="Roboto"/>
                <a:cs typeface="Roboto"/>
                <a:sym typeface="Roboto"/>
              </a:rPr>
              <a:t>Famagusta Recognition (2018) </a:t>
            </a:r>
            <a:endParaRPr b="0" i="0" sz="1400" u="none" cap="none" strike="noStrike">
              <a:solidFill>
                <a:srgbClr val="000000"/>
              </a:solidFill>
              <a:latin typeface="Arial"/>
              <a:ea typeface="Arial"/>
              <a:cs typeface="Arial"/>
              <a:sym typeface="Arial"/>
            </a:endParaRPr>
          </a:p>
          <a:p>
            <a:pPr indent="0" lvl="1" marL="0" marR="0" rtl="0" algn="just">
              <a:lnSpc>
                <a:spcPct val="140017"/>
              </a:lnSpc>
              <a:spcBef>
                <a:spcPts val="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	- Cyprus Tourism Award (2020) – </a:t>
            </a:r>
            <a:r>
              <a:rPr b="1" i="0" lang="en-US" sz="2000" u="none" cap="none" strike="noStrike">
                <a:solidFill>
                  <a:srgbClr val="000000"/>
                </a:solidFill>
                <a:latin typeface="Roboto"/>
                <a:ea typeface="Roboto"/>
                <a:cs typeface="Roboto"/>
                <a:sym typeface="Roboto"/>
              </a:rPr>
              <a:t>Gold Medal in 			Museums/Historical Sites, Cultural Sites, Events &amp; Routes </a:t>
            </a:r>
            <a:endParaRPr b="1" i="0" sz="2000" u="none" cap="none" strike="noStrike">
              <a:solidFill>
                <a:srgbClr val="000000"/>
              </a:solidFill>
              <a:latin typeface="Roboto"/>
              <a:ea typeface="Roboto"/>
              <a:cs typeface="Roboto"/>
              <a:sym typeface="Roboto"/>
            </a:endParaRPr>
          </a:p>
        </p:txBody>
      </p:sp>
      <p:sp>
        <p:nvSpPr>
          <p:cNvPr id="125" name="Google Shape;125;p3"/>
          <p:cNvSpPr/>
          <p:nvPr/>
        </p:nvSpPr>
        <p:spPr>
          <a:xfrm>
            <a:off x="9545428" y="2384404"/>
            <a:ext cx="8298899" cy="5822381"/>
          </a:xfrm>
          <a:prstGeom prst="rect">
            <a:avLst/>
          </a:prstGeom>
          <a:noFill/>
          <a:ln cap="flat" cmpd="sng" w="76200">
            <a:solidFill>
              <a:srgbClr val="8A3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29" name="Shape 129"/>
        <p:cNvGrpSpPr/>
        <p:nvPr/>
      </p:nvGrpSpPr>
      <p:grpSpPr>
        <a:xfrm>
          <a:off x="0" y="0"/>
          <a:ext cx="0" cy="0"/>
          <a:chOff x="0" y="0"/>
          <a:chExt cx="0" cy="0"/>
        </a:xfrm>
      </p:grpSpPr>
      <p:sp>
        <p:nvSpPr>
          <p:cNvPr id="130" name="Google Shape;130;p20"/>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0"/>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32" name="Google Shape;132;p20"/>
          <p:cNvSpPr txBox="1"/>
          <p:nvPr/>
        </p:nvSpPr>
        <p:spPr>
          <a:xfrm>
            <a:off x="1028700" y="2227221"/>
            <a:ext cx="16230600" cy="58914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0" i="0" lang="en-US" sz="2150" u="none" cap="none" strike="noStrike">
                <a:solidFill>
                  <a:srgbClr val="000000"/>
                </a:solidFill>
                <a:latin typeface="Roboto"/>
                <a:ea typeface="Roboto"/>
                <a:cs typeface="Roboto"/>
                <a:sym typeface="Roboto"/>
              </a:rPr>
              <a:t>The </a:t>
            </a:r>
            <a:r>
              <a:rPr b="1" i="0" lang="en-US" sz="2150" u="none" cap="none" strike="noStrike">
                <a:solidFill>
                  <a:srgbClr val="000000"/>
                </a:solidFill>
                <a:latin typeface="Roboto"/>
                <a:ea typeface="Roboto"/>
                <a:cs typeface="Roboto"/>
                <a:sym typeface="Roboto"/>
              </a:rPr>
              <a:t>Hadjigiorkis Flourmill Museum</a:t>
            </a:r>
            <a:r>
              <a:rPr b="0" i="0" lang="en-US" sz="2150" u="none" cap="none" strike="noStrike">
                <a:solidFill>
                  <a:srgbClr val="000000"/>
                </a:solidFill>
                <a:latin typeface="Roboto"/>
                <a:ea typeface="Roboto"/>
                <a:cs typeface="Roboto"/>
                <a:sym typeface="Roboto"/>
              </a:rPr>
              <a:t> preserves and promotes the heritage of milling, wheat production and bread-making in Cyprus, offering an interactive and educational experience for visitors. Established in </a:t>
            </a:r>
            <a:r>
              <a:rPr b="1" i="0" lang="en-US" sz="2150" u="none" cap="none" strike="noStrike">
                <a:solidFill>
                  <a:srgbClr val="000000"/>
                </a:solidFill>
                <a:latin typeface="Roboto"/>
                <a:ea typeface="Roboto"/>
                <a:cs typeface="Roboto"/>
                <a:sym typeface="Roboto"/>
              </a:rPr>
              <a:t>2010 </a:t>
            </a:r>
            <a:r>
              <a:rPr b="0" i="0" lang="en-US" sz="2150" u="none" cap="none" strike="noStrike">
                <a:solidFill>
                  <a:srgbClr val="000000"/>
                </a:solidFill>
                <a:latin typeface="Roboto"/>
                <a:ea typeface="Roboto"/>
                <a:cs typeface="Roboto"/>
                <a:sym typeface="Roboto"/>
              </a:rPr>
              <a:t>by </a:t>
            </a:r>
            <a:r>
              <a:rPr b="1" i="0" lang="en-US" sz="2150" u="none" cap="none" strike="noStrike">
                <a:solidFill>
                  <a:srgbClr val="000000"/>
                </a:solidFill>
                <a:latin typeface="Roboto"/>
                <a:ea typeface="Roboto"/>
                <a:cs typeface="Roboto"/>
                <a:sym typeface="Roboto"/>
              </a:rPr>
              <a:t>Cyprus Millers by Hadjigiorkis</a:t>
            </a:r>
            <a:r>
              <a:rPr b="0" i="0" lang="en-US" sz="2150" u="none" cap="none" strike="noStrike">
                <a:solidFill>
                  <a:srgbClr val="000000"/>
                </a:solidFill>
                <a:latin typeface="Roboto"/>
                <a:ea typeface="Roboto"/>
                <a:cs typeface="Roboto"/>
                <a:sym typeface="Roboto"/>
              </a:rPr>
              <a:t>, the museum was inspired by Costas Koshis, the eldest son of the founder, who saw a growing interest in traditional flour milling among students and visitors.</a:t>
            </a:r>
            <a:endParaRPr b="0" i="0" sz="21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1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50" u="none" cap="none" strike="noStrike">
                <a:solidFill>
                  <a:srgbClr val="000000"/>
                </a:solidFill>
                <a:latin typeface="Roboto"/>
                <a:ea typeface="Roboto"/>
                <a:cs typeface="Roboto"/>
                <a:sym typeface="Roboto"/>
              </a:rPr>
              <a:t>In 2016, the museum was renovated to create a more immersive experience, integrating hands-on workshops, live demonstrations and cultural storytelling to showcase both historical and modern milling techniques. The museum plays a key role in sustainable rural tourism, attracting visitors who seek authentic cultural experiences, while also engaging with local communities, schools and tourism initiatives.</a:t>
            </a:r>
            <a:endParaRPr b="0" i="0" sz="21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t/>
            </a:r>
            <a:endParaRPr b="0" i="0" sz="215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150" u="none" cap="none" strike="noStrike">
                <a:solidFill>
                  <a:srgbClr val="000000"/>
                </a:solidFill>
                <a:latin typeface="Roboto"/>
                <a:ea typeface="Roboto"/>
                <a:cs typeface="Roboto"/>
                <a:sym typeface="Roboto"/>
              </a:rPr>
              <a:t>Hadjigiorkis Flourmill Museum also supports educational initiatives in partnership with the Ministry of Education, integrating cultural heritage learning into school programs and adult vocational seminars. Its recognition in tourism and heritage awards further highlights its impact in cultural conservation and sustainable tourism development.</a:t>
            </a:r>
            <a:endParaRPr b="0" i="0" sz="2150" u="none" cap="none" strike="noStrike">
              <a:solidFill>
                <a:srgbClr val="000000"/>
              </a:solidFill>
              <a:latin typeface="Roboto"/>
              <a:ea typeface="Roboto"/>
              <a:cs typeface="Roboto"/>
              <a:sym typeface="Roboto"/>
            </a:endParaRPr>
          </a:p>
        </p:txBody>
      </p:sp>
      <p:sp>
        <p:nvSpPr>
          <p:cNvPr id="133" name="Google Shape;133;p20"/>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34" name="Google Shape;134;p20"/>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0"/>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0"/>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40" name="Shape 140"/>
        <p:cNvGrpSpPr/>
        <p:nvPr/>
      </p:nvGrpSpPr>
      <p:grpSpPr>
        <a:xfrm>
          <a:off x="0" y="0"/>
          <a:ext cx="0" cy="0"/>
          <a:chOff x="0" y="0"/>
          <a:chExt cx="0" cy="0"/>
        </a:xfrm>
      </p:grpSpPr>
      <p:sp>
        <p:nvSpPr>
          <p:cNvPr id="141" name="Google Shape;141;p21"/>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43" name="Google Shape;143;p21"/>
          <p:cNvSpPr txBox="1"/>
          <p:nvPr/>
        </p:nvSpPr>
        <p:spPr>
          <a:xfrm>
            <a:off x="1028700" y="2336427"/>
            <a:ext cx="16230600" cy="495328"/>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Activities involved</a:t>
            </a:r>
            <a:endParaRPr b="1" i="0" sz="2299" u="sng" cap="none" strike="noStrike">
              <a:solidFill>
                <a:srgbClr val="000000"/>
              </a:solidFill>
              <a:latin typeface="Roboto"/>
              <a:ea typeface="Roboto"/>
              <a:cs typeface="Roboto"/>
              <a:sym typeface="Roboto"/>
            </a:endParaRPr>
          </a:p>
        </p:txBody>
      </p:sp>
      <p:sp>
        <p:nvSpPr>
          <p:cNvPr id="144" name="Google Shape;144;p21"/>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45" name="Google Shape;145;p2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1"/>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48" name="Google Shape;148;p21"/>
          <p:cNvSpPr/>
          <p:nvPr/>
        </p:nvSpPr>
        <p:spPr>
          <a:xfrm>
            <a:off x="1119200" y="3327378"/>
            <a:ext cx="7644900" cy="2619900"/>
          </a:xfrm>
          <a:prstGeom prst="rect">
            <a:avLst/>
          </a:prstGeom>
          <a:noFill/>
          <a:ln cap="flat" cmpd="sng" w="76200">
            <a:solidFill>
              <a:srgbClr val="0050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p21"/>
          <p:cNvSpPr/>
          <p:nvPr/>
        </p:nvSpPr>
        <p:spPr>
          <a:xfrm>
            <a:off x="9249386" y="3327378"/>
            <a:ext cx="7644900" cy="2619900"/>
          </a:xfrm>
          <a:prstGeom prst="rect">
            <a:avLst/>
          </a:prstGeom>
          <a:noFill/>
          <a:ln cap="flat" cmpd="sng" w="76200">
            <a:solidFill>
              <a:srgbClr val="8A3219"/>
            </a:solidFill>
            <a:prstDash val="solid"/>
            <a:round/>
            <a:headEnd len="sm" w="sm" type="none"/>
            <a:tailEnd len="sm" w="sm" type="none"/>
          </a:ln>
        </p:spPr>
        <p:txBody>
          <a:bodyPr anchorCtr="0" anchor="ctr" bIns="45700" lIns="91425" spcFirstLastPara="1" rIns="91425" wrap="square" tIns="45700">
            <a:noAutofit/>
          </a:bodyPr>
          <a:lstStyle/>
          <a:p>
            <a:pPr indent="-196850" lvl="0" marL="285750" marR="0" rtl="0" algn="ctr">
              <a:lnSpc>
                <a:spcPct val="100000"/>
              </a:lnSpc>
              <a:spcBef>
                <a:spcPts val="0"/>
              </a:spcBef>
              <a:spcAft>
                <a:spcPts val="0"/>
              </a:spcAft>
              <a:buClr>
                <a:srgbClr val="8A3219"/>
              </a:buClr>
              <a:buSzPts val="1400"/>
              <a:buFont typeface="Noto Sans Symbols"/>
              <a:buNone/>
            </a:pPr>
            <a:r>
              <a:t/>
            </a:r>
            <a:endParaRPr b="0" i="0" sz="1400" u="none" cap="none" strike="noStrike">
              <a:solidFill>
                <a:schemeClr val="lt1"/>
              </a:solidFill>
              <a:latin typeface="Arial"/>
              <a:ea typeface="Arial"/>
              <a:cs typeface="Arial"/>
              <a:sym typeface="Arial"/>
            </a:endParaRPr>
          </a:p>
        </p:txBody>
      </p:sp>
      <p:sp>
        <p:nvSpPr>
          <p:cNvPr id="150" name="Google Shape;150;p21"/>
          <p:cNvSpPr/>
          <p:nvPr/>
        </p:nvSpPr>
        <p:spPr>
          <a:xfrm>
            <a:off x="1119197" y="6267115"/>
            <a:ext cx="7644900" cy="1933500"/>
          </a:xfrm>
          <a:prstGeom prst="rect">
            <a:avLst/>
          </a:prstGeom>
          <a:noFill/>
          <a:ln cap="flat" cmpd="sng" w="76200">
            <a:solidFill>
              <a:srgbClr val="AFD4B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1" name="Google Shape;151;p21"/>
          <p:cNvSpPr/>
          <p:nvPr/>
        </p:nvSpPr>
        <p:spPr>
          <a:xfrm>
            <a:off x="9249388" y="6267115"/>
            <a:ext cx="7644900" cy="1933500"/>
          </a:xfrm>
          <a:prstGeom prst="rect">
            <a:avLst/>
          </a:prstGeom>
          <a:noFill/>
          <a:ln cap="flat" cmpd="sng" w="76200">
            <a:solidFill>
              <a:srgbClr val="99DB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2" name="Google Shape;152;p21"/>
          <p:cNvSpPr txBox="1"/>
          <p:nvPr/>
        </p:nvSpPr>
        <p:spPr>
          <a:xfrm>
            <a:off x="1424293" y="3391395"/>
            <a:ext cx="71250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000" u="sng" cap="none" strike="noStrike">
                <a:solidFill>
                  <a:srgbClr val="000000"/>
                </a:solidFill>
                <a:latin typeface="Roboto"/>
                <a:ea typeface="Roboto"/>
                <a:cs typeface="Roboto"/>
                <a:sym typeface="Roboto"/>
              </a:rPr>
              <a:t>Interactive Milling &amp; Baking Experiences</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1" i="0" sz="2000" u="sng"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00507A"/>
              </a:buClr>
              <a:buSzPts val="2000"/>
              <a:buFont typeface="Noto Sans Symbols"/>
              <a:buChar char="⮚"/>
            </a:pPr>
            <a:r>
              <a:rPr b="0" i="0" lang="en-US" sz="2000" u="none" cap="none" strike="noStrike">
                <a:solidFill>
                  <a:srgbClr val="000000"/>
                </a:solidFill>
                <a:latin typeface="Roboto"/>
                <a:ea typeface="Roboto"/>
                <a:cs typeface="Roboto"/>
                <a:sym typeface="Roboto"/>
              </a:rPr>
              <a:t>Visitors grind wheat using hand mills like in Neolithic Cyprus.</a:t>
            </a:r>
            <a:endParaRPr b="0" i="0" sz="2000" u="none" cap="none" strike="noStrike">
              <a:solidFill>
                <a:srgbClr val="000000"/>
              </a:solidFill>
              <a:latin typeface="Arial"/>
              <a:ea typeface="Arial"/>
              <a:cs typeface="Arial"/>
              <a:sym typeface="Arial"/>
            </a:endParaRPr>
          </a:p>
          <a:p>
            <a:pPr indent="-298450" lvl="0" marL="285750" marR="0" rtl="0" algn="just">
              <a:lnSpc>
                <a:spcPct val="100000"/>
              </a:lnSpc>
              <a:spcBef>
                <a:spcPts val="0"/>
              </a:spcBef>
              <a:spcAft>
                <a:spcPts val="0"/>
              </a:spcAft>
              <a:buClr>
                <a:srgbClr val="00507A"/>
              </a:buClr>
              <a:buSzPts val="2000"/>
              <a:buFont typeface="Noto Sans Symbols"/>
              <a:buChar char="⮚"/>
            </a:pPr>
            <a:r>
              <a:rPr b="0" i="0" lang="en-US" sz="2000" u="none" cap="none" strike="noStrike">
                <a:solidFill>
                  <a:srgbClr val="000000"/>
                </a:solidFill>
                <a:latin typeface="Roboto"/>
                <a:ea typeface="Roboto"/>
                <a:cs typeface="Roboto"/>
                <a:sym typeface="Roboto"/>
              </a:rPr>
              <a:t>Experience freshly milled flour from the original 1940s stone mill.</a:t>
            </a:r>
            <a:endParaRPr b="0" i="0" sz="2000" u="none" cap="none" strike="noStrike">
              <a:solidFill>
                <a:srgbClr val="000000"/>
              </a:solidFill>
              <a:latin typeface="Arial"/>
              <a:ea typeface="Arial"/>
              <a:cs typeface="Arial"/>
              <a:sym typeface="Arial"/>
            </a:endParaRPr>
          </a:p>
          <a:p>
            <a:pPr indent="-298450" lvl="0" marL="285750" marR="0" rtl="0" algn="just">
              <a:lnSpc>
                <a:spcPct val="100000"/>
              </a:lnSpc>
              <a:spcBef>
                <a:spcPts val="0"/>
              </a:spcBef>
              <a:spcAft>
                <a:spcPts val="0"/>
              </a:spcAft>
              <a:buClr>
                <a:srgbClr val="00507A"/>
              </a:buClr>
              <a:buSzPts val="2000"/>
              <a:buFont typeface="Noto Sans Symbols"/>
              <a:buChar char="⮚"/>
            </a:pPr>
            <a:r>
              <a:rPr b="0" i="0" lang="en-US" sz="2000" u="none" cap="none" strike="noStrike">
                <a:solidFill>
                  <a:srgbClr val="000000"/>
                </a:solidFill>
                <a:latin typeface="Roboto"/>
                <a:ea typeface="Roboto"/>
                <a:cs typeface="Roboto"/>
                <a:sym typeface="Roboto"/>
              </a:rPr>
              <a:t>Bake traditional sourdough Cypriot bread, using age-old techniques.</a:t>
            </a:r>
            <a:endParaRPr b="0" i="0" sz="2000" u="none" cap="none" strike="noStrike">
              <a:solidFill>
                <a:srgbClr val="000000"/>
              </a:solidFill>
              <a:latin typeface="Arial"/>
              <a:ea typeface="Arial"/>
              <a:cs typeface="Arial"/>
              <a:sym typeface="Arial"/>
            </a:endParaRPr>
          </a:p>
        </p:txBody>
      </p:sp>
      <p:sp>
        <p:nvSpPr>
          <p:cNvPr id="153" name="Google Shape;153;p21"/>
          <p:cNvSpPr txBox="1"/>
          <p:nvPr/>
        </p:nvSpPr>
        <p:spPr>
          <a:xfrm>
            <a:off x="9325588" y="3434744"/>
            <a:ext cx="76128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000" u="sng" cap="none" strike="noStrike">
                <a:solidFill>
                  <a:srgbClr val="000000"/>
                </a:solidFill>
                <a:latin typeface="Roboto"/>
                <a:ea typeface="Roboto"/>
                <a:cs typeface="Roboto"/>
                <a:sym typeface="Roboto"/>
              </a:rPr>
              <a:t>Thematic Exhibitions &amp; Educational Programs</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2000" u="sng" cap="none" strike="noStrike">
              <a:solidFill>
                <a:srgbClr val="000000"/>
              </a:solidFill>
              <a:latin typeface="Roboto"/>
              <a:ea typeface="Roboto"/>
              <a:cs typeface="Roboto"/>
              <a:sym typeface="Roboto"/>
            </a:endParaRPr>
          </a:p>
          <a:p>
            <a:pPr indent="-298450" lvl="0" marL="285750" marR="0" rtl="0" algn="just">
              <a:lnSpc>
                <a:spcPct val="100000"/>
              </a:lnSpc>
              <a:spcBef>
                <a:spcPts val="0"/>
              </a:spcBef>
              <a:spcAft>
                <a:spcPts val="0"/>
              </a:spcAft>
              <a:buClr>
                <a:srgbClr val="8A3219"/>
              </a:buClr>
              <a:buSzPts val="2000"/>
              <a:buFont typeface="Noto Sans Symbols"/>
              <a:buChar char="⮚"/>
            </a:pPr>
            <a:r>
              <a:rPr b="0" i="0" lang="en-US" sz="2000" u="none" cap="none" strike="noStrike">
                <a:solidFill>
                  <a:srgbClr val="000000"/>
                </a:solidFill>
                <a:latin typeface="Roboto"/>
                <a:ea typeface="Roboto"/>
                <a:cs typeface="Roboto"/>
                <a:sym typeface="Roboto"/>
              </a:rPr>
              <a:t>Museum displays artefacts, photographs and historical tools related to wheat production and milling.</a:t>
            </a:r>
            <a:endParaRPr b="0" i="0" sz="2000" u="none" cap="none" strike="noStrike">
              <a:solidFill>
                <a:srgbClr val="000000"/>
              </a:solidFill>
              <a:latin typeface="Arial"/>
              <a:ea typeface="Arial"/>
              <a:cs typeface="Arial"/>
              <a:sym typeface="Arial"/>
            </a:endParaRPr>
          </a:p>
          <a:p>
            <a:pPr indent="-298450" lvl="0" marL="285750" marR="0" rtl="0" algn="just">
              <a:lnSpc>
                <a:spcPct val="100000"/>
              </a:lnSpc>
              <a:spcBef>
                <a:spcPts val="0"/>
              </a:spcBef>
              <a:spcAft>
                <a:spcPts val="0"/>
              </a:spcAft>
              <a:buClr>
                <a:srgbClr val="8A3219"/>
              </a:buClr>
              <a:buSzPts val="2000"/>
              <a:buFont typeface="Noto Sans Symbols"/>
              <a:buChar char="⮚"/>
            </a:pPr>
            <a:r>
              <a:rPr b="0" i="0" lang="en-US" sz="2000" u="none" cap="none" strike="noStrike">
                <a:solidFill>
                  <a:srgbClr val="000000"/>
                </a:solidFill>
                <a:latin typeface="Roboto"/>
                <a:ea typeface="Roboto"/>
                <a:cs typeface="Roboto"/>
                <a:sym typeface="Roboto"/>
              </a:rPr>
              <a:t>Annual themed calendars with Cypriot proverbs about wheat and flour.</a:t>
            </a:r>
            <a:endParaRPr b="0" i="0" sz="2000" u="none" cap="none" strike="noStrike">
              <a:solidFill>
                <a:srgbClr val="000000"/>
              </a:solidFill>
              <a:latin typeface="Arial"/>
              <a:ea typeface="Arial"/>
              <a:cs typeface="Arial"/>
              <a:sym typeface="Arial"/>
            </a:endParaRPr>
          </a:p>
          <a:p>
            <a:pPr indent="-298450" lvl="0" marL="285750" marR="0" rtl="0" algn="just">
              <a:lnSpc>
                <a:spcPct val="100000"/>
              </a:lnSpc>
              <a:spcBef>
                <a:spcPts val="0"/>
              </a:spcBef>
              <a:spcAft>
                <a:spcPts val="0"/>
              </a:spcAft>
              <a:buClr>
                <a:srgbClr val="8A3219"/>
              </a:buClr>
              <a:buSzPts val="2000"/>
              <a:buFont typeface="Noto Sans Symbols"/>
              <a:buChar char="⮚"/>
            </a:pPr>
            <a:r>
              <a:rPr b="0" i="0" lang="en-US" sz="2000" u="none" cap="none" strike="noStrike">
                <a:solidFill>
                  <a:srgbClr val="000000"/>
                </a:solidFill>
                <a:latin typeface="Roboto"/>
                <a:ea typeface="Roboto"/>
                <a:cs typeface="Roboto"/>
                <a:sym typeface="Roboto"/>
              </a:rPr>
              <a:t>Vocational learning seminars on traditional food production.</a:t>
            </a:r>
            <a:endParaRPr b="0" i="0" sz="2000" u="none" cap="none" strike="noStrike">
              <a:solidFill>
                <a:srgbClr val="000000"/>
              </a:solidFill>
              <a:latin typeface="Arial"/>
              <a:ea typeface="Arial"/>
              <a:cs typeface="Arial"/>
              <a:sym typeface="Arial"/>
            </a:endParaRPr>
          </a:p>
        </p:txBody>
      </p:sp>
      <p:sp>
        <p:nvSpPr>
          <p:cNvPr id="154" name="Google Shape;154;p21"/>
          <p:cNvSpPr txBox="1"/>
          <p:nvPr/>
        </p:nvSpPr>
        <p:spPr>
          <a:xfrm>
            <a:off x="1180501" y="6233195"/>
            <a:ext cx="7612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000" u="sng" cap="none" strike="noStrike">
                <a:solidFill>
                  <a:srgbClr val="000000"/>
                </a:solidFill>
                <a:latin typeface="Roboto"/>
                <a:ea typeface="Roboto"/>
                <a:cs typeface="Roboto"/>
                <a:sym typeface="Roboto"/>
              </a:rPr>
              <a:t>Theatrical &amp; Storytelling Workshops</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2000" u="none" cap="none" strike="noStrike">
              <a:solidFill>
                <a:srgbClr val="000000"/>
              </a:solidFill>
              <a:latin typeface="Roboto"/>
              <a:ea typeface="Roboto"/>
              <a:cs typeface="Roboto"/>
              <a:sym typeface="Roboto"/>
            </a:endParaRPr>
          </a:p>
          <a:p>
            <a:pPr indent="-298450" lvl="0" marL="285750" marR="0" rtl="0" algn="ctr">
              <a:lnSpc>
                <a:spcPct val="100000"/>
              </a:lnSpc>
              <a:spcBef>
                <a:spcPts val="0"/>
              </a:spcBef>
              <a:spcAft>
                <a:spcPts val="0"/>
              </a:spcAft>
              <a:buClr>
                <a:srgbClr val="AFD4B7"/>
              </a:buClr>
              <a:buSzPts val="2000"/>
              <a:buFont typeface="Noto Sans Symbols"/>
              <a:buChar char="⮚"/>
            </a:pPr>
            <a:r>
              <a:rPr b="0" i="0" lang="en-US" sz="2000" u="none" cap="none" strike="noStrike">
                <a:solidFill>
                  <a:srgbClr val="000000"/>
                </a:solidFill>
                <a:latin typeface="Roboto"/>
                <a:ea typeface="Roboto"/>
                <a:cs typeface="Roboto"/>
                <a:sym typeface="Roboto"/>
              </a:rPr>
              <a:t>Collaborations with Pocket Theatre, featuring traditional fairy tales about agriculture &amp; bread-making.</a:t>
            </a:r>
            <a:endParaRPr b="0" i="0" sz="2000" u="none" cap="none" strike="noStrike">
              <a:solidFill>
                <a:srgbClr val="000000"/>
              </a:solidFill>
              <a:latin typeface="Arial"/>
              <a:ea typeface="Arial"/>
              <a:cs typeface="Arial"/>
              <a:sym typeface="Arial"/>
            </a:endParaRPr>
          </a:p>
          <a:p>
            <a:pPr indent="-298450" lvl="0" marL="285750" marR="0" rtl="0" algn="ctr">
              <a:lnSpc>
                <a:spcPct val="100000"/>
              </a:lnSpc>
              <a:spcBef>
                <a:spcPts val="0"/>
              </a:spcBef>
              <a:spcAft>
                <a:spcPts val="0"/>
              </a:spcAft>
              <a:buClr>
                <a:srgbClr val="AFD4B7"/>
              </a:buClr>
              <a:buSzPts val="2000"/>
              <a:buFont typeface="Noto Sans Symbols"/>
              <a:buChar char="⮚"/>
            </a:pPr>
            <a:r>
              <a:rPr b="0" i="0" lang="en-US" sz="2000" u="none" cap="none" strike="noStrike">
                <a:solidFill>
                  <a:srgbClr val="000000"/>
                </a:solidFill>
                <a:latin typeface="Roboto"/>
                <a:ea typeface="Roboto"/>
                <a:cs typeface="Roboto"/>
                <a:sym typeface="Roboto"/>
              </a:rPr>
              <a:t>Educational performances approved by the Ministry of Education.</a:t>
            </a:r>
            <a:endParaRPr b="0" i="0" sz="2000" u="none" cap="none" strike="noStrike">
              <a:solidFill>
                <a:srgbClr val="000000"/>
              </a:solidFill>
              <a:latin typeface="Arial"/>
              <a:ea typeface="Arial"/>
              <a:cs typeface="Arial"/>
              <a:sym typeface="Arial"/>
            </a:endParaRPr>
          </a:p>
        </p:txBody>
      </p:sp>
      <p:sp>
        <p:nvSpPr>
          <p:cNvPr id="155" name="Google Shape;155;p21"/>
          <p:cNvSpPr txBox="1"/>
          <p:nvPr/>
        </p:nvSpPr>
        <p:spPr>
          <a:xfrm>
            <a:off x="9272561" y="6328268"/>
            <a:ext cx="76128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000" u="sng" cap="none" strike="noStrike">
                <a:solidFill>
                  <a:srgbClr val="000000"/>
                </a:solidFill>
                <a:latin typeface="Roboto"/>
                <a:ea typeface="Roboto"/>
                <a:cs typeface="Roboto"/>
                <a:sym typeface="Roboto"/>
              </a:rPr>
              <a:t> Sustainable Tourism &amp; Rural Development</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2000" u="sng" cap="none" strike="noStrike">
              <a:solidFill>
                <a:srgbClr val="000000"/>
              </a:solidFill>
              <a:latin typeface="Roboto"/>
              <a:ea typeface="Roboto"/>
              <a:cs typeface="Roboto"/>
              <a:sym typeface="Roboto"/>
            </a:endParaRPr>
          </a:p>
          <a:p>
            <a:pPr indent="-298450" lvl="0" marL="285750" marR="0" rtl="0" algn="ctr">
              <a:lnSpc>
                <a:spcPct val="100000"/>
              </a:lnSpc>
              <a:spcBef>
                <a:spcPts val="0"/>
              </a:spcBef>
              <a:spcAft>
                <a:spcPts val="0"/>
              </a:spcAft>
              <a:buClr>
                <a:srgbClr val="99DBFF"/>
              </a:buClr>
              <a:buSzPts val="2000"/>
              <a:buFont typeface="Noto Sans Symbols"/>
              <a:buChar char="⮚"/>
            </a:pPr>
            <a:r>
              <a:rPr b="0" i="0" lang="en-US" sz="2000" u="none" cap="none" strike="noStrike">
                <a:solidFill>
                  <a:srgbClr val="000000"/>
                </a:solidFill>
                <a:latin typeface="Roboto"/>
                <a:ea typeface="Roboto"/>
                <a:cs typeface="Roboto"/>
                <a:sym typeface="Roboto"/>
              </a:rPr>
              <a:t>Participates in “Heartland of Legends”, an initiative promoting authentic rural tourism.</a:t>
            </a:r>
            <a:endParaRPr b="0" i="0" sz="2000" u="none" cap="none" strike="noStrike">
              <a:solidFill>
                <a:srgbClr val="000000"/>
              </a:solidFill>
              <a:latin typeface="Arial"/>
              <a:ea typeface="Arial"/>
              <a:cs typeface="Arial"/>
              <a:sym typeface="Arial"/>
            </a:endParaRPr>
          </a:p>
          <a:p>
            <a:pPr indent="-298450" lvl="0" marL="285750" marR="0" rtl="0" algn="ctr">
              <a:lnSpc>
                <a:spcPct val="100000"/>
              </a:lnSpc>
              <a:spcBef>
                <a:spcPts val="0"/>
              </a:spcBef>
              <a:spcAft>
                <a:spcPts val="0"/>
              </a:spcAft>
              <a:buClr>
                <a:srgbClr val="99DBFF"/>
              </a:buClr>
              <a:buSzPts val="2000"/>
              <a:buFont typeface="Noto Sans Symbols"/>
              <a:buChar char="⮚"/>
            </a:pPr>
            <a:r>
              <a:rPr b="0" i="0" lang="en-US" sz="2000" u="none" cap="none" strike="noStrike">
                <a:solidFill>
                  <a:srgbClr val="000000"/>
                </a:solidFill>
                <a:latin typeface="Roboto"/>
                <a:ea typeface="Roboto"/>
                <a:cs typeface="Roboto"/>
                <a:sym typeface="Roboto"/>
              </a:rPr>
              <a:t>Hosts school visits, guided tours and heritage tourism programs.</a:t>
            </a:r>
            <a:endParaRPr b="0" i="0" sz="2000" u="none" cap="none" strike="noStrike">
              <a:solidFill>
                <a:srgbClr val="000000"/>
              </a:solidFill>
              <a:latin typeface="Arial"/>
              <a:ea typeface="Arial"/>
              <a:cs typeface="Arial"/>
              <a:sym typeface="Arial"/>
            </a:endParaRPr>
          </a:p>
        </p:txBody>
      </p:sp>
      <p:sp>
        <p:nvSpPr>
          <p:cNvPr id="156" name="Google Shape;156;p21"/>
          <p:cNvSpPr txBox="1"/>
          <p:nvPr/>
        </p:nvSpPr>
        <p:spPr>
          <a:xfrm>
            <a:off x="1006407" y="2845381"/>
            <a:ext cx="16162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2000" u="none" cap="none" strike="noStrike">
                <a:solidFill>
                  <a:srgbClr val="000000"/>
                </a:solidFill>
                <a:latin typeface="Arial"/>
                <a:ea typeface="Arial"/>
                <a:cs typeface="Arial"/>
                <a:sym typeface="Arial"/>
              </a:rPr>
              <a:t>The museum offers </a:t>
            </a:r>
            <a:r>
              <a:rPr b="1" i="0" lang="en-US" sz="2000" u="none" cap="none" strike="noStrike">
                <a:solidFill>
                  <a:srgbClr val="000000"/>
                </a:solidFill>
                <a:latin typeface="Arial"/>
                <a:ea typeface="Arial"/>
                <a:cs typeface="Arial"/>
                <a:sym typeface="Arial"/>
              </a:rPr>
              <a:t>hands-on, educational and cultural activities</a:t>
            </a:r>
            <a:r>
              <a:rPr b="0" i="0" lang="en-US" sz="2000" u="none" cap="none" strike="noStrike">
                <a:solidFill>
                  <a:srgbClr val="000000"/>
                </a:solidFill>
                <a:latin typeface="Arial"/>
                <a:ea typeface="Arial"/>
                <a:cs typeface="Arial"/>
                <a:sym typeface="Arial"/>
              </a:rPr>
              <a:t> that connect visitors with Cyprus’ </a:t>
            </a:r>
            <a:r>
              <a:rPr b="1" i="0" lang="en-US" sz="2000" u="none" cap="none" strike="noStrike">
                <a:solidFill>
                  <a:srgbClr val="000000"/>
                </a:solidFill>
                <a:latin typeface="Arial"/>
                <a:ea typeface="Arial"/>
                <a:cs typeface="Arial"/>
                <a:sym typeface="Arial"/>
              </a:rPr>
              <a:t>agricultural and culinary heritage</a:t>
            </a:r>
            <a:r>
              <a:rPr b="0" i="0" lang="en-US" sz="20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60" name="Shape 160"/>
        <p:cNvGrpSpPr/>
        <p:nvPr/>
      </p:nvGrpSpPr>
      <p:grpSpPr>
        <a:xfrm>
          <a:off x="0" y="0"/>
          <a:ext cx="0" cy="0"/>
          <a:chOff x="0" y="0"/>
          <a:chExt cx="0" cy="0"/>
        </a:xfrm>
      </p:grpSpPr>
      <p:sp>
        <p:nvSpPr>
          <p:cNvPr id="161" name="Google Shape;161;p2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63" name="Google Shape;163;p22"/>
          <p:cNvSpPr txBox="1"/>
          <p:nvPr/>
        </p:nvSpPr>
        <p:spPr>
          <a:xfrm>
            <a:off x="1028700" y="2608221"/>
            <a:ext cx="16230600" cy="990656"/>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Hadjigiorkis Flourmill Museum engages a diverse audience, from students and tourists to local businesses and policymakers, fostering a collaborative approach to cultural preservation and sustainable tourism.</a:t>
            </a:r>
            <a:endParaRPr b="0" i="0" sz="1400" u="none" cap="none" strike="noStrike">
              <a:solidFill>
                <a:srgbClr val="000000"/>
              </a:solidFill>
              <a:latin typeface="Arial"/>
              <a:ea typeface="Arial"/>
              <a:cs typeface="Arial"/>
              <a:sym typeface="Arial"/>
            </a:endParaRPr>
          </a:p>
        </p:txBody>
      </p:sp>
      <p:sp>
        <p:nvSpPr>
          <p:cNvPr id="164" name="Google Shape;164;p22"/>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65" name="Google Shape;165;p2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68" name="Google Shape;168;p22"/>
          <p:cNvSpPr txBox="1"/>
          <p:nvPr/>
        </p:nvSpPr>
        <p:spPr>
          <a:xfrm>
            <a:off x="1468086" y="3822693"/>
            <a:ext cx="7675914" cy="430887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Key Target Groups</a:t>
            </a:r>
            <a:endParaRPr b="0" i="0" sz="1400" u="none" cap="none" strike="noStrike">
              <a:solidFill>
                <a:srgbClr val="000000"/>
              </a:solidFill>
              <a:latin typeface="Arial"/>
              <a:ea typeface="Arial"/>
              <a:cs typeface="Arial"/>
              <a:sym typeface="Arial"/>
            </a:endParaRPr>
          </a:p>
          <a:p>
            <a:pPr indent="0" lvl="0" marL="0" marR="0" rtl="0" algn="ctr">
              <a:lnSpc>
                <a:spcPct val="140017"/>
              </a:lnSpc>
              <a:spcBef>
                <a:spcPts val="0"/>
              </a:spcBef>
              <a:spcAft>
                <a:spcPts val="0"/>
              </a:spcAft>
              <a:buClr>
                <a:srgbClr val="000000"/>
              </a:buClr>
              <a:buSzPts val="2000"/>
              <a:buFont typeface="Arial"/>
              <a:buNone/>
            </a:pPr>
            <a:r>
              <a:t/>
            </a:r>
            <a:endParaRPr b="1" i="0" sz="2000"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Tourists &amp; Cultural Travelers:</a:t>
            </a:r>
            <a:r>
              <a:rPr b="0" i="0" lang="en-US" sz="2000" u="none" cap="none" strike="noStrike">
                <a:solidFill>
                  <a:srgbClr val="000000"/>
                </a:solidFill>
                <a:latin typeface="Roboto"/>
                <a:ea typeface="Roboto"/>
                <a:cs typeface="Roboto"/>
                <a:sym typeface="Roboto"/>
              </a:rPr>
              <a:t> Seeking authentic experiences in Cyprus' rural heritage and culinary traditions.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Local Communities &amp; Farmers:</a:t>
            </a:r>
            <a:r>
              <a:rPr b="0" i="0" lang="en-US" sz="2000" u="none" cap="none" strike="noStrike">
                <a:solidFill>
                  <a:srgbClr val="000000"/>
                </a:solidFill>
                <a:latin typeface="Roboto"/>
                <a:ea typeface="Roboto"/>
                <a:cs typeface="Roboto"/>
                <a:sym typeface="Roboto"/>
              </a:rPr>
              <a:t> Benefiting from heritage conservation and increased rural tourism.</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Students &amp; Educators: </a:t>
            </a:r>
            <a:r>
              <a:rPr b="0" i="0" lang="en-US" sz="2000" u="none" cap="none" strike="noStrike">
                <a:solidFill>
                  <a:srgbClr val="000000"/>
                </a:solidFill>
                <a:latin typeface="Roboto"/>
                <a:ea typeface="Roboto"/>
                <a:cs typeface="Roboto"/>
                <a:sym typeface="Roboto"/>
              </a:rPr>
              <a:t>Learning about traditional Cypriot agriculture through educational workshops &amp; performances.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Sustainability &amp; Tourism Advocates:</a:t>
            </a:r>
            <a:r>
              <a:rPr b="0" i="0" lang="en-US" sz="2000" u="none" cap="none" strike="noStrike">
                <a:solidFill>
                  <a:srgbClr val="000000"/>
                </a:solidFill>
                <a:latin typeface="Roboto"/>
                <a:ea typeface="Roboto"/>
                <a:cs typeface="Roboto"/>
                <a:sym typeface="Roboto"/>
              </a:rPr>
              <a:t> Engaged in heritage-based tourism models that promote rural cultural preservation.</a:t>
            </a:r>
            <a:endParaRPr b="0" i="0" sz="1400" u="none" cap="none" strike="noStrike">
              <a:solidFill>
                <a:srgbClr val="000000"/>
              </a:solidFill>
              <a:latin typeface="Arial"/>
              <a:ea typeface="Arial"/>
              <a:cs typeface="Arial"/>
              <a:sym typeface="Arial"/>
            </a:endParaRPr>
          </a:p>
        </p:txBody>
      </p:sp>
      <p:pic>
        <p:nvPicPr>
          <p:cNvPr descr="Users with solid fill" id="169" name="Google Shape;169;p22"/>
          <p:cNvPicPr preferRelativeResize="0"/>
          <p:nvPr/>
        </p:nvPicPr>
        <p:blipFill rotWithShape="1">
          <a:blip r:embed="rId6">
            <a:alphaModFix/>
          </a:blip>
          <a:srcRect b="0" l="0" r="0" t="0"/>
          <a:stretch/>
        </p:blipFill>
        <p:spPr>
          <a:xfrm>
            <a:off x="538206" y="4607625"/>
            <a:ext cx="643339" cy="643339"/>
          </a:xfrm>
          <a:prstGeom prst="rect">
            <a:avLst/>
          </a:prstGeom>
          <a:noFill/>
          <a:ln>
            <a:noFill/>
          </a:ln>
        </p:spPr>
      </p:pic>
      <p:pic>
        <p:nvPicPr>
          <p:cNvPr descr="Users with solid fill" id="170" name="Google Shape;170;p22"/>
          <p:cNvPicPr preferRelativeResize="0"/>
          <p:nvPr/>
        </p:nvPicPr>
        <p:blipFill rotWithShape="1">
          <a:blip r:embed="rId6">
            <a:alphaModFix/>
          </a:blip>
          <a:srcRect b="0" l="0" r="0" t="0"/>
          <a:stretch/>
        </p:blipFill>
        <p:spPr>
          <a:xfrm>
            <a:off x="536155" y="5479209"/>
            <a:ext cx="643339" cy="643339"/>
          </a:xfrm>
          <a:prstGeom prst="rect">
            <a:avLst/>
          </a:prstGeom>
          <a:noFill/>
          <a:ln>
            <a:noFill/>
          </a:ln>
        </p:spPr>
      </p:pic>
      <p:pic>
        <p:nvPicPr>
          <p:cNvPr descr="Users with solid fill" id="171" name="Google Shape;171;p22"/>
          <p:cNvPicPr preferRelativeResize="0"/>
          <p:nvPr/>
        </p:nvPicPr>
        <p:blipFill rotWithShape="1">
          <a:blip r:embed="rId6">
            <a:alphaModFix/>
          </a:blip>
          <a:srcRect b="0" l="0" r="0" t="0"/>
          <a:stretch/>
        </p:blipFill>
        <p:spPr>
          <a:xfrm>
            <a:off x="536154" y="6283383"/>
            <a:ext cx="643339" cy="643339"/>
          </a:xfrm>
          <a:prstGeom prst="rect">
            <a:avLst/>
          </a:prstGeom>
          <a:noFill/>
          <a:ln>
            <a:noFill/>
          </a:ln>
        </p:spPr>
      </p:pic>
      <p:pic>
        <p:nvPicPr>
          <p:cNvPr descr="Users with solid fill" id="172" name="Google Shape;172;p22"/>
          <p:cNvPicPr preferRelativeResize="0"/>
          <p:nvPr/>
        </p:nvPicPr>
        <p:blipFill rotWithShape="1">
          <a:blip r:embed="rId6">
            <a:alphaModFix/>
          </a:blip>
          <a:srcRect b="0" l="0" r="0" t="0"/>
          <a:stretch/>
        </p:blipFill>
        <p:spPr>
          <a:xfrm>
            <a:off x="536153" y="7273717"/>
            <a:ext cx="643339" cy="643339"/>
          </a:xfrm>
          <a:prstGeom prst="rect">
            <a:avLst/>
          </a:prstGeom>
          <a:noFill/>
          <a:ln>
            <a:noFill/>
          </a:ln>
        </p:spPr>
      </p:pic>
      <p:sp>
        <p:nvSpPr>
          <p:cNvPr id="173" name="Google Shape;173;p22"/>
          <p:cNvSpPr txBox="1"/>
          <p:nvPr/>
        </p:nvSpPr>
        <p:spPr>
          <a:xfrm>
            <a:off x="10255224" y="3837904"/>
            <a:ext cx="7004075" cy="430887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Stakeholder Involvement</a:t>
            </a:r>
            <a:endParaRPr b="1" i="0" sz="2000" u="sng" cap="none" strike="noStrike">
              <a:solidFill>
                <a:srgbClr val="000000"/>
              </a:solidFill>
              <a:latin typeface="Roboto"/>
              <a:ea typeface="Roboto"/>
              <a:cs typeface="Roboto"/>
              <a:sym typeface="Roboto"/>
            </a:endParaRPr>
          </a:p>
          <a:p>
            <a:pPr indent="0" lvl="0" marL="0" marR="0" rtl="0" algn="ctr">
              <a:lnSpc>
                <a:spcPct val="140017"/>
              </a:lnSpc>
              <a:spcBef>
                <a:spcPts val="0"/>
              </a:spcBef>
              <a:spcAft>
                <a:spcPts val="0"/>
              </a:spcAft>
              <a:buClr>
                <a:srgbClr val="000000"/>
              </a:buClr>
              <a:buSzPts val="2000"/>
              <a:buFont typeface="Arial"/>
              <a:buNone/>
            </a:pPr>
            <a:r>
              <a:t/>
            </a:r>
            <a:endParaRPr b="1" i="0" sz="2000"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Cyprus Millers by Hadjigiorkis:</a:t>
            </a:r>
            <a:r>
              <a:rPr b="0" i="0" lang="en-US" sz="2000" u="none" cap="none" strike="noStrike">
                <a:solidFill>
                  <a:srgbClr val="000000"/>
                </a:solidFill>
                <a:latin typeface="Roboto"/>
                <a:ea typeface="Roboto"/>
                <a:cs typeface="Roboto"/>
                <a:sym typeface="Roboto"/>
              </a:rPr>
              <a:t> Founder and primary operator, ensuring historical continuity and industry expertise.</a:t>
            </a:r>
            <a:endParaRPr b="0" i="0" sz="20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Ministry of Education:</a:t>
            </a:r>
            <a:r>
              <a:rPr b="0" i="0" lang="en-US" sz="2000" u="none" cap="none" strike="noStrike">
                <a:solidFill>
                  <a:srgbClr val="000000"/>
                </a:solidFill>
                <a:latin typeface="Roboto"/>
                <a:ea typeface="Roboto"/>
                <a:cs typeface="Roboto"/>
                <a:sym typeface="Roboto"/>
              </a:rPr>
              <a:t> Supporting educational programs and integrating them into school curricula. </a:t>
            </a:r>
            <a:endParaRPr b="0" i="0" sz="20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Theatre (i.e. Pocket Theatre):</a:t>
            </a:r>
            <a:r>
              <a:rPr b="0" i="0" lang="en-US" sz="2000" u="none" cap="none" strike="noStrike">
                <a:solidFill>
                  <a:srgbClr val="000000"/>
                </a:solidFill>
                <a:latin typeface="Roboto"/>
                <a:ea typeface="Roboto"/>
                <a:cs typeface="Roboto"/>
                <a:sym typeface="Roboto"/>
              </a:rPr>
              <a:t> Partnering on storytelling and theatrical workshops for cultural education.</a:t>
            </a:r>
            <a:endParaRPr b="0" i="0" sz="20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1" i="0" lang="en-US" sz="2000" u="sng" cap="none" strike="noStrike">
                <a:solidFill>
                  <a:srgbClr val="000000"/>
                </a:solidFill>
                <a:latin typeface="Roboto"/>
                <a:ea typeface="Roboto"/>
                <a:cs typeface="Roboto"/>
                <a:sym typeface="Roboto"/>
              </a:rPr>
              <a:t>Local Tourism Networks (Heartland of Legends):</a:t>
            </a:r>
            <a:r>
              <a:rPr b="0" i="0" lang="en-US" sz="2000" u="none" cap="none" strike="noStrike">
                <a:solidFill>
                  <a:srgbClr val="000000"/>
                </a:solidFill>
                <a:latin typeface="Roboto"/>
                <a:ea typeface="Roboto"/>
                <a:cs typeface="Roboto"/>
                <a:sym typeface="Roboto"/>
              </a:rPr>
              <a:t> Promoting the museum as part of authentic rural tourism routes.</a:t>
            </a:r>
            <a:endParaRPr b="0" i="0" sz="1400" u="none" cap="none" strike="noStrike">
              <a:solidFill>
                <a:srgbClr val="000000"/>
              </a:solidFill>
              <a:latin typeface="Arial"/>
              <a:ea typeface="Arial"/>
              <a:cs typeface="Arial"/>
              <a:sym typeface="Arial"/>
            </a:endParaRPr>
          </a:p>
        </p:txBody>
      </p:sp>
      <p:pic>
        <p:nvPicPr>
          <p:cNvPr descr="User with solid fill" id="174" name="Google Shape;174;p22"/>
          <p:cNvPicPr preferRelativeResize="0"/>
          <p:nvPr/>
        </p:nvPicPr>
        <p:blipFill rotWithShape="1">
          <a:blip r:embed="rId7">
            <a:alphaModFix/>
          </a:blip>
          <a:srcRect b="0" l="0" r="0" t="0"/>
          <a:stretch/>
        </p:blipFill>
        <p:spPr>
          <a:xfrm>
            <a:off x="9555277" y="4660022"/>
            <a:ext cx="568676" cy="568676"/>
          </a:xfrm>
          <a:prstGeom prst="rect">
            <a:avLst/>
          </a:prstGeom>
          <a:noFill/>
          <a:ln>
            <a:noFill/>
          </a:ln>
        </p:spPr>
      </p:pic>
      <p:pic>
        <p:nvPicPr>
          <p:cNvPr descr="User with solid fill" id="175" name="Google Shape;175;p22"/>
          <p:cNvPicPr preferRelativeResize="0"/>
          <p:nvPr/>
        </p:nvPicPr>
        <p:blipFill rotWithShape="1">
          <a:blip r:embed="rId7">
            <a:alphaModFix/>
          </a:blip>
          <a:srcRect b="0" l="0" r="0" t="0"/>
          <a:stretch/>
        </p:blipFill>
        <p:spPr>
          <a:xfrm>
            <a:off x="9555277" y="5528415"/>
            <a:ext cx="568676" cy="568676"/>
          </a:xfrm>
          <a:prstGeom prst="rect">
            <a:avLst/>
          </a:prstGeom>
          <a:noFill/>
          <a:ln>
            <a:noFill/>
          </a:ln>
        </p:spPr>
      </p:pic>
      <p:pic>
        <p:nvPicPr>
          <p:cNvPr descr="User with solid fill" id="176" name="Google Shape;176;p22"/>
          <p:cNvPicPr preferRelativeResize="0"/>
          <p:nvPr/>
        </p:nvPicPr>
        <p:blipFill rotWithShape="1">
          <a:blip r:embed="rId7">
            <a:alphaModFix/>
          </a:blip>
          <a:srcRect b="0" l="0" r="0" t="0"/>
          <a:stretch/>
        </p:blipFill>
        <p:spPr>
          <a:xfrm>
            <a:off x="9554803" y="6346813"/>
            <a:ext cx="568676" cy="568676"/>
          </a:xfrm>
          <a:prstGeom prst="rect">
            <a:avLst/>
          </a:prstGeom>
          <a:noFill/>
          <a:ln>
            <a:noFill/>
          </a:ln>
        </p:spPr>
      </p:pic>
      <p:pic>
        <p:nvPicPr>
          <p:cNvPr descr="User with solid fill" id="177" name="Google Shape;177;p22"/>
          <p:cNvPicPr preferRelativeResize="0"/>
          <p:nvPr/>
        </p:nvPicPr>
        <p:blipFill rotWithShape="1">
          <a:blip r:embed="rId7">
            <a:alphaModFix/>
          </a:blip>
          <a:srcRect b="0" l="0" r="0" t="0"/>
          <a:stretch/>
        </p:blipFill>
        <p:spPr>
          <a:xfrm>
            <a:off x="9554803" y="7165211"/>
            <a:ext cx="568676" cy="568676"/>
          </a:xfrm>
          <a:prstGeom prst="rect">
            <a:avLst/>
          </a:prstGeom>
          <a:noFill/>
          <a:ln>
            <a:noFill/>
          </a:ln>
        </p:spPr>
      </p:pic>
      <p:cxnSp>
        <p:nvCxnSpPr>
          <p:cNvPr id="178" name="Google Shape;178;p22"/>
          <p:cNvCxnSpPr/>
          <p:nvPr/>
        </p:nvCxnSpPr>
        <p:spPr>
          <a:xfrm>
            <a:off x="9364798" y="3956655"/>
            <a:ext cx="0" cy="4335810"/>
          </a:xfrm>
          <a:prstGeom prst="straightConnector1">
            <a:avLst/>
          </a:prstGeom>
          <a:noFill/>
          <a:ln cap="flat" cmpd="sng" w="76200">
            <a:solidFill>
              <a:srgbClr val="4A7DBA"/>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82" name="Shape 182"/>
        <p:cNvGrpSpPr/>
        <p:nvPr/>
      </p:nvGrpSpPr>
      <p:grpSpPr>
        <a:xfrm>
          <a:off x="0" y="0"/>
          <a:ext cx="0" cy="0"/>
          <a:chOff x="0" y="0"/>
          <a:chExt cx="0" cy="0"/>
        </a:xfrm>
      </p:grpSpPr>
      <p:sp>
        <p:nvSpPr>
          <p:cNvPr id="183" name="Google Shape;183;p23"/>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3"/>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3"/>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3"/>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87" name="Google Shape;187;p23"/>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88" name="Google Shape;188;p23"/>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89" name="Google Shape;189;p23"/>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190" name="Google Shape;190;p23"/>
          <p:cNvGrpSpPr/>
          <p:nvPr/>
        </p:nvGrpSpPr>
        <p:grpSpPr>
          <a:xfrm>
            <a:off x="1028700" y="2567500"/>
            <a:ext cx="16024266" cy="5537701"/>
            <a:chOff x="0" y="376713"/>
            <a:chExt cx="16024266" cy="5537701"/>
          </a:xfrm>
        </p:grpSpPr>
        <p:sp>
          <p:nvSpPr>
            <p:cNvPr id="191" name="Google Shape;191;p23"/>
            <p:cNvSpPr/>
            <p:nvPr/>
          </p:nvSpPr>
          <p:spPr>
            <a:xfrm>
              <a:off x="0" y="795664"/>
              <a:ext cx="16024266" cy="511875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3"/>
            <p:cNvSpPr txBox="1"/>
            <p:nvPr/>
          </p:nvSpPr>
          <p:spPr>
            <a:xfrm>
              <a:off x="0" y="795664"/>
              <a:ext cx="16024266" cy="5118750"/>
            </a:xfrm>
            <a:prstGeom prst="rect">
              <a:avLst/>
            </a:prstGeom>
            <a:noFill/>
            <a:ln>
              <a:noFill/>
            </a:ln>
          </p:spPr>
          <p:txBody>
            <a:bodyPr anchorCtr="0" anchor="t" bIns="170675" lIns="1243650" spcFirstLastPara="1" rIns="1243650" wrap="square" tIns="1353800">
              <a:noAutofit/>
            </a:bodyPr>
            <a:lstStyle/>
            <a:p>
              <a:pPr indent="-228600" lvl="1" marL="228600" marR="0" rtl="0" algn="just">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Roboto"/>
                  <a:ea typeface="Roboto"/>
                  <a:cs typeface="Roboto"/>
                  <a:sym typeface="Roboto"/>
                </a:rPr>
                <a:t>	The museum directly and indirectly supports the local economy by generating opportunities for businesses, artisans and tourism-related services:</a:t>
              </a:r>
              <a:endParaRPr b="0" i="0" sz="1400" u="none" cap="none" strike="noStrike">
                <a:solidFill>
                  <a:srgbClr val="000000"/>
                </a:solidFill>
                <a:latin typeface="Arial"/>
                <a:ea typeface="Arial"/>
                <a:cs typeface="Arial"/>
                <a:sym typeface="Arial"/>
              </a:endParaRPr>
            </a:p>
            <a:p>
              <a:pPr indent="-228600" lvl="1" marL="228600" marR="0" rtl="0" algn="just">
                <a:lnSpc>
                  <a:spcPct val="90000"/>
                </a:lnSpc>
                <a:spcBef>
                  <a:spcPts val="360"/>
                </a:spcBef>
                <a:spcAft>
                  <a:spcPts val="0"/>
                </a:spcAft>
                <a:buClr>
                  <a:srgbClr val="00507A"/>
                </a:buClr>
                <a:buSzPts val="2400"/>
                <a:buFont typeface="Arial"/>
                <a:buChar char="•"/>
              </a:pPr>
              <a:r>
                <a:rPr b="1" i="0" lang="en-US" sz="2400" u="sng" cap="none" strike="noStrike">
                  <a:solidFill>
                    <a:srgbClr val="000000"/>
                  </a:solidFill>
                  <a:latin typeface="Roboto"/>
                  <a:ea typeface="Roboto"/>
                  <a:cs typeface="Roboto"/>
                  <a:sym typeface="Roboto"/>
                </a:rPr>
                <a:t>Job Creation &amp; Local Employment</a:t>
              </a:r>
              <a:r>
                <a:rPr b="0" i="0" lang="en-US" sz="2400" u="none" cap="none" strike="noStrike">
                  <a:solidFill>
                    <a:srgbClr val="000000"/>
                  </a:solidFill>
                  <a:latin typeface="Roboto"/>
                  <a:ea typeface="Roboto"/>
                  <a:cs typeface="Roboto"/>
                  <a:sym typeface="Roboto"/>
                </a:rPr>
                <a:t>: The museum supports local guides, educators and artisans, creating jobs in heritage tourism and cultural education.</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Increased Visitor Spending:</a:t>
              </a:r>
              <a:r>
                <a:rPr b="0" i="0" lang="en-US" sz="2400" u="none" cap="none" strike="noStrike">
                  <a:solidFill>
                    <a:srgbClr val="000000"/>
                  </a:solidFill>
                  <a:latin typeface="Roboto"/>
                  <a:ea typeface="Roboto"/>
                  <a:cs typeface="Roboto"/>
                  <a:sym typeface="Roboto"/>
                </a:rPr>
                <a:t> Tourists visiting the museum contribute to local businesses, including nearby bakeries, restaurants and craft shops.</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Stronger Links with Local Producers</a:t>
              </a:r>
              <a:r>
                <a:rPr b="0" i="0" lang="en-US" sz="2400" u="none" cap="none" strike="noStrike">
                  <a:solidFill>
                    <a:srgbClr val="000000"/>
                  </a:solidFill>
                  <a:latin typeface="Roboto"/>
                  <a:ea typeface="Roboto"/>
                  <a:cs typeface="Roboto"/>
                  <a:sym typeface="Roboto"/>
                </a:rPr>
                <a:t>: The museum’s focus on traditional bread-making and milling helps promote local grain farmers and bakers, strengthening Cyprus’ rural economy.</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Sustainable Tourism Growth</a:t>
              </a:r>
              <a:r>
                <a:rPr b="0" i="0" lang="en-US" sz="2400" u="none" cap="none" strike="noStrike">
                  <a:solidFill>
                    <a:srgbClr val="000000"/>
                  </a:solidFill>
                  <a:latin typeface="Roboto"/>
                  <a:ea typeface="Roboto"/>
                  <a:cs typeface="Roboto"/>
                  <a:sym typeface="Roboto"/>
                </a:rPr>
                <a:t>: As part of the "Heartland of Legends" tourism route, the museum attracts heritage-focused visitors, contributing to regional tourism revenue.</a:t>
              </a:r>
              <a:endParaRPr b="0" i="0" sz="1400" u="none" cap="none" strike="noStrike">
                <a:solidFill>
                  <a:srgbClr val="000000"/>
                </a:solidFill>
                <a:latin typeface="Arial"/>
                <a:ea typeface="Arial"/>
                <a:cs typeface="Arial"/>
                <a:sym typeface="Arial"/>
              </a:endParaRPr>
            </a:p>
          </p:txBody>
        </p:sp>
        <p:sp>
          <p:nvSpPr>
            <p:cNvPr id="193" name="Google Shape;193;p23"/>
            <p:cNvSpPr/>
            <p:nvPr/>
          </p:nvSpPr>
          <p:spPr>
            <a:xfrm>
              <a:off x="801213" y="376713"/>
              <a:ext cx="11216986" cy="1378350"/>
            </a:xfrm>
            <a:prstGeom prst="roundRect">
              <a:avLst>
                <a:gd fmla="val 16667" name="adj"/>
              </a:avLst>
            </a:prstGeom>
            <a:solidFill>
              <a:srgbClr val="0050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3"/>
            <p:cNvSpPr txBox="1"/>
            <p:nvPr/>
          </p:nvSpPr>
          <p:spPr>
            <a:xfrm>
              <a:off x="868499" y="443999"/>
              <a:ext cx="11082414" cy="1243778"/>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rgbClr val="FFFFFF"/>
                  </a:solidFill>
                  <a:latin typeface="Roboto"/>
                  <a:ea typeface="Roboto"/>
                  <a:cs typeface="Roboto"/>
                  <a:sym typeface="Roboto"/>
                </a:rPr>
                <a:t>Economic Impact</a:t>
              </a:r>
              <a:endParaRPr b="1" i="0" sz="2400" u="sng" cap="none" strike="noStrike">
                <a:solidFill>
                  <a:srgbClr val="FFFFFF"/>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98" name="Shape 198"/>
        <p:cNvGrpSpPr/>
        <p:nvPr/>
      </p:nvGrpSpPr>
      <p:grpSpPr>
        <a:xfrm>
          <a:off x="0" y="0"/>
          <a:ext cx="0" cy="0"/>
          <a:chOff x="0" y="0"/>
          <a:chExt cx="0" cy="0"/>
        </a:xfrm>
      </p:grpSpPr>
      <p:sp>
        <p:nvSpPr>
          <p:cNvPr id="199" name="Google Shape;199;p24"/>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03" name="Google Shape;203;p2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04" name="Google Shape;204;p24"/>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05" name="Google Shape;205;p24"/>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06" name="Google Shape;206;p24"/>
          <p:cNvGrpSpPr/>
          <p:nvPr/>
        </p:nvGrpSpPr>
        <p:grpSpPr>
          <a:xfrm>
            <a:off x="1028700" y="2203820"/>
            <a:ext cx="16024266" cy="6178458"/>
            <a:chOff x="0" y="13033"/>
            <a:chExt cx="16024266" cy="6178458"/>
          </a:xfrm>
        </p:grpSpPr>
        <p:sp>
          <p:nvSpPr>
            <p:cNvPr id="207" name="Google Shape;207;p24"/>
            <p:cNvSpPr/>
            <p:nvPr/>
          </p:nvSpPr>
          <p:spPr>
            <a:xfrm>
              <a:off x="0" y="542667"/>
              <a:ext cx="16024266" cy="5648824"/>
            </a:xfrm>
            <a:prstGeom prst="rect">
              <a:avLst/>
            </a:prstGeom>
            <a:solidFill>
              <a:schemeClr val="lt1">
                <a:alpha val="89411"/>
              </a:schemeClr>
            </a:solidFill>
            <a:ln cap="flat" cmpd="sng" w="25400">
              <a:solidFill>
                <a:srgbClr val="8A321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4"/>
            <p:cNvSpPr txBox="1"/>
            <p:nvPr/>
          </p:nvSpPr>
          <p:spPr>
            <a:xfrm>
              <a:off x="0" y="542667"/>
              <a:ext cx="16024266" cy="5648824"/>
            </a:xfrm>
            <a:prstGeom prst="rect">
              <a:avLst/>
            </a:prstGeom>
            <a:noFill/>
            <a:ln>
              <a:noFill/>
            </a:ln>
          </p:spPr>
          <p:txBody>
            <a:bodyPr anchorCtr="0" anchor="t" bIns="170675" lIns="1243650" spcFirstLastPara="1" rIns="1243650" wrap="square" tIns="728975">
              <a:noAutofit/>
            </a:bodyPr>
            <a:lstStyle/>
            <a:p>
              <a:pPr indent="-228600" lvl="1" marL="228600" marR="0" rtl="0" algn="just">
                <a:lnSpc>
                  <a:spcPct val="90000"/>
                </a:lnSpc>
                <a:spcBef>
                  <a:spcPts val="0"/>
                </a:spcBef>
                <a:spcAft>
                  <a:spcPts val="0"/>
                </a:spcAft>
                <a:buClr>
                  <a:srgbClr val="8A3219"/>
                </a:buClr>
                <a:buSzPts val="2400"/>
                <a:buFont typeface="Arial"/>
                <a:buNone/>
              </a:pPr>
              <a:r>
                <a:rPr b="0" i="0" lang="en-US" sz="2400" u="none" cap="none" strike="noStrike">
                  <a:solidFill>
                    <a:srgbClr val="000000"/>
                  </a:solidFill>
                  <a:latin typeface="Roboto"/>
                  <a:ea typeface="Roboto"/>
                  <a:cs typeface="Roboto"/>
                  <a:sym typeface="Roboto"/>
                </a:rPr>
                <a:t>	The Hadjigiorkis Flourmill Museum is a living testament to Cyprus’ milling and bread-making traditions, ensuring that these practices are not lost to modernization. Through interactive experiences and educational programs, the museum plays a crucial role in:</a:t>
              </a:r>
              <a:endParaRPr b="0" i="0" sz="2400" u="none" cap="none" strike="noStrike">
                <a:solidFill>
                  <a:srgbClr val="000000"/>
                </a:solidFill>
                <a:latin typeface="Arial"/>
                <a:ea typeface="Arial"/>
                <a:cs typeface="Arial"/>
                <a:sym typeface="Arial"/>
              </a:endParaRPr>
            </a:p>
            <a:p>
              <a:pPr indent="-228600" lvl="1" marL="228600" marR="0" rtl="0" algn="just">
                <a:lnSpc>
                  <a:spcPct val="90000"/>
                </a:lnSpc>
                <a:spcBef>
                  <a:spcPts val="360"/>
                </a:spcBef>
                <a:spcAft>
                  <a:spcPts val="0"/>
                </a:spcAft>
                <a:buClr>
                  <a:srgbClr val="8A3219"/>
                </a:buClr>
                <a:buSzPts val="2400"/>
                <a:buFont typeface="Arial"/>
                <a:buChar char="•"/>
              </a:pPr>
              <a:r>
                <a:rPr b="1" i="0" lang="en-US" sz="2400" u="sng" cap="none" strike="noStrike">
                  <a:solidFill>
                    <a:srgbClr val="000000"/>
                  </a:solidFill>
                  <a:latin typeface="Roboto"/>
                  <a:ea typeface="Roboto"/>
                  <a:cs typeface="Roboto"/>
                  <a:sym typeface="Roboto"/>
                </a:rPr>
                <a:t>Preserving Traditional Milling &amp; Baking Practices:</a:t>
              </a:r>
              <a:r>
                <a:rPr b="0" i="0" lang="en-US" sz="2400" u="none" cap="none" strike="noStrike">
                  <a:solidFill>
                    <a:srgbClr val="000000"/>
                  </a:solidFill>
                  <a:latin typeface="Roboto"/>
                  <a:ea typeface="Roboto"/>
                  <a:cs typeface="Roboto"/>
                  <a:sym typeface="Roboto"/>
                </a:rPr>
                <a:t> By allowing visitors to grind wheat using hand mills, bake sourdough bread and experience old milling techniques, the museum safeguards centuries-old knowledge.</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Educating Future Generations</a:t>
              </a:r>
              <a:r>
                <a:rPr b="0" i="0" lang="en-US" sz="2400" u="none" cap="none" strike="noStrike">
                  <a:solidFill>
                    <a:srgbClr val="000000"/>
                  </a:solidFill>
                  <a:latin typeface="Roboto"/>
                  <a:ea typeface="Roboto"/>
                  <a:cs typeface="Roboto"/>
                  <a:sym typeface="Roboto"/>
                </a:rPr>
                <a:t>: Collaborations with the Ministry of Education ensure that students, teachers and researchers learn about Cyprus’ agricultural and food heritage.</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Promoting Cultural Narratives</a:t>
              </a:r>
              <a:r>
                <a:rPr b="0" i="0" lang="en-US" sz="2400" u="none" cap="none" strike="noStrike">
                  <a:solidFill>
                    <a:srgbClr val="000000"/>
                  </a:solidFill>
                  <a:latin typeface="Roboto"/>
                  <a:ea typeface="Roboto"/>
                  <a:cs typeface="Roboto"/>
                  <a:sym typeface="Roboto"/>
                </a:rPr>
                <a:t>: Annual themed calendars with Cypriot proverbs, along with theatrical performances on agricultural folklore, keep oral traditions alive.</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Recognition as a Cultural Heritage Hub</a:t>
              </a:r>
              <a:r>
                <a:rPr b="0" i="0" lang="en-US" sz="2400" u="none" cap="none" strike="noStrike">
                  <a:solidFill>
                    <a:srgbClr val="000000"/>
                  </a:solidFill>
                  <a:latin typeface="Roboto"/>
                  <a:ea typeface="Roboto"/>
                  <a:cs typeface="Roboto"/>
                  <a:sym typeface="Roboto"/>
                </a:rPr>
                <a:t>: The museum’s awards and certifications, including the 2020 Cyprus Tourism Award (Gold Medal), highlight its role in safeguarding cultural identity.</a:t>
              </a:r>
              <a:endParaRPr b="0" i="0" sz="2400" u="none" cap="none" strike="noStrike">
                <a:solidFill>
                  <a:srgbClr val="000000"/>
                </a:solidFill>
                <a:latin typeface="Arial"/>
                <a:ea typeface="Arial"/>
                <a:cs typeface="Arial"/>
                <a:sym typeface="Arial"/>
              </a:endParaRPr>
            </a:p>
            <a:p>
              <a:pPr indent="-76200" lvl="1" marL="228600" marR="0" rtl="0" algn="just">
                <a:lnSpc>
                  <a:spcPct val="90000"/>
                </a:lnSpc>
                <a:spcBef>
                  <a:spcPts val="360"/>
                </a:spcBef>
                <a:spcAft>
                  <a:spcPts val="0"/>
                </a:spcAft>
                <a:buClr>
                  <a:srgbClr val="8A3219"/>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9" name="Google Shape;209;p24"/>
            <p:cNvSpPr/>
            <p:nvPr/>
          </p:nvSpPr>
          <p:spPr>
            <a:xfrm>
              <a:off x="801213" y="13033"/>
              <a:ext cx="11216986" cy="1033200"/>
            </a:xfrm>
            <a:prstGeom prst="roundRect">
              <a:avLst>
                <a:gd fmla="val 16667" name="adj"/>
              </a:avLst>
            </a:pr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4"/>
            <p:cNvSpPr txBox="1"/>
            <p:nvPr/>
          </p:nvSpPr>
          <p:spPr>
            <a:xfrm>
              <a:off x="851650" y="63470"/>
              <a:ext cx="11116112" cy="932326"/>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chemeClr val="lt1"/>
                  </a:solidFill>
                  <a:latin typeface="Roboto"/>
                  <a:ea typeface="Roboto"/>
                  <a:cs typeface="Roboto"/>
                  <a:sym typeface="Roboto"/>
                </a:rPr>
                <a:t>Cultural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14" name="Shape 214"/>
        <p:cNvGrpSpPr/>
        <p:nvPr/>
      </p:nvGrpSpPr>
      <p:grpSpPr>
        <a:xfrm>
          <a:off x="0" y="0"/>
          <a:ext cx="0" cy="0"/>
          <a:chOff x="0" y="0"/>
          <a:chExt cx="0" cy="0"/>
        </a:xfrm>
      </p:grpSpPr>
      <p:sp>
        <p:nvSpPr>
          <p:cNvPr id="215" name="Google Shape;215;p25"/>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5"/>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5"/>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5"/>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19" name="Google Shape;219;p25"/>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20" name="Google Shape;220;p25"/>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21" name="Google Shape;221;p25"/>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22" name="Google Shape;222;p25"/>
          <p:cNvGrpSpPr/>
          <p:nvPr/>
        </p:nvGrpSpPr>
        <p:grpSpPr>
          <a:xfrm>
            <a:off x="1028700" y="2414437"/>
            <a:ext cx="16024266" cy="6014923"/>
            <a:chOff x="0" y="71250"/>
            <a:chExt cx="16024266" cy="6014923"/>
          </a:xfrm>
        </p:grpSpPr>
        <p:sp>
          <p:nvSpPr>
            <p:cNvPr id="223" name="Google Shape;223;p25"/>
            <p:cNvSpPr/>
            <p:nvPr/>
          </p:nvSpPr>
          <p:spPr>
            <a:xfrm>
              <a:off x="0" y="883360"/>
              <a:ext cx="16024266" cy="5202813"/>
            </a:xfrm>
            <a:prstGeom prst="rect">
              <a:avLst/>
            </a:prstGeom>
            <a:solidFill>
              <a:schemeClr val="lt1">
                <a:alpha val="89411"/>
              </a:schemeClr>
            </a:solidFill>
            <a:ln cap="flat" cmpd="sng" w="25400">
              <a:solidFill>
                <a:srgbClr val="89BE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5"/>
            <p:cNvSpPr txBox="1"/>
            <p:nvPr/>
          </p:nvSpPr>
          <p:spPr>
            <a:xfrm>
              <a:off x="0" y="883360"/>
              <a:ext cx="16024266" cy="5202813"/>
            </a:xfrm>
            <a:prstGeom prst="rect">
              <a:avLst/>
            </a:prstGeom>
            <a:noFill/>
            <a:ln>
              <a:noFill/>
            </a:ln>
          </p:spPr>
          <p:txBody>
            <a:bodyPr anchorCtr="0" anchor="t" bIns="142225" lIns="1243650" spcFirstLastPara="1" rIns="1243650" wrap="square" tIns="153450">
              <a:noAutofit/>
            </a:bodyPr>
            <a:lstStyle/>
            <a:p>
              <a:pPr indent="-228600" lvl="1" marL="228600" marR="0" rtl="0" algn="just">
                <a:lnSpc>
                  <a:spcPct val="90000"/>
                </a:lnSpc>
                <a:spcBef>
                  <a:spcPts val="0"/>
                </a:spcBef>
                <a:spcAft>
                  <a:spcPts val="0"/>
                </a:spcAft>
                <a:buClr>
                  <a:srgbClr val="89BE93"/>
                </a:buClr>
                <a:buSzPts val="2000"/>
                <a:buFont typeface="Arial"/>
                <a:buNone/>
              </a:pPr>
              <a:r>
                <a:rPr b="0" i="0" lang="en-US" sz="2000" u="none" cap="none" strike="noStrike">
                  <a:solidFill>
                    <a:srgbClr val="000000"/>
                  </a:solidFill>
                  <a:latin typeface="Roboto"/>
                  <a:ea typeface="Roboto"/>
                  <a:cs typeface="Roboto"/>
                  <a:sym typeface="Roboto"/>
                </a:rPr>
                <a:t>	</a:t>
              </a:r>
              <a:r>
                <a:rPr b="0" i="0" lang="en-US" sz="2200" u="none" cap="none" strike="noStrike">
                  <a:solidFill>
                    <a:srgbClr val="000000"/>
                  </a:solidFill>
                  <a:latin typeface="Roboto"/>
                  <a:ea typeface="Roboto"/>
                  <a:cs typeface="Roboto"/>
                  <a:sym typeface="Roboto"/>
                </a:rPr>
                <a:t>The museum is committed to sustainability and resource conservation, incorporating eco-friendly practices into its operations:</a:t>
              </a:r>
              <a:endParaRPr b="0" i="0" sz="2200" u="none" cap="none" strike="noStrike">
                <a:solidFill>
                  <a:srgbClr val="000000"/>
                </a:solidFill>
                <a:latin typeface="Arial"/>
                <a:ea typeface="Arial"/>
                <a:cs typeface="Arial"/>
                <a:sym typeface="Arial"/>
              </a:endParaRPr>
            </a:p>
            <a:p>
              <a:pPr indent="-228600" lvl="1" marL="228600" marR="0" rtl="0" algn="just">
                <a:lnSpc>
                  <a:spcPct val="90000"/>
                </a:lnSpc>
                <a:spcBef>
                  <a:spcPts val="330"/>
                </a:spcBef>
                <a:spcAft>
                  <a:spcPts val="0"/>
                </a:spcAft>
                <a:buClr>
                  <a:srgbClr val="89BE93"/>
                </a:buClr>
                <a:buSzPts val="2200"/>
                <a:buFont typeface="Arial"/>
                <a:buChar char="•"/>
              </a:pPr>
              <a:r>
                <a:rPr b="1" i="0" lang="en-US" sz="2200" u="sng" cap="none" strike="noStrike">
                  <a:solidFill>
                    <a:srgbClr val="000000"/>
                  </a:solidFill>
                  <a:latin typeface="Roboto"/>
                  <a:ea typeface="Roboto"/>
                  <a:cs typeface="Roboto"/>
                  <a:sym typeface="Roboto"/>
                </a:rPr>
                <a:t>Sustainable Restoration &amp; Energy Efficiency</a:t>
              </a:r>
              <a:r>
                <a:rPr b="0" i="0" lang="en-US" sz="2200" u="none" cap="none" strike="noStrike">
                  <a:solidFill>
                    <a:srgbClr val="000000"/>
                  </a:solidFill>
                  <a:latin typeface="Roboto"/>
                  <a:ea typeface="Roboto"/>
                  <a:cs typeface="Roboto"/>
                  <a:sym typeface="Roboto"/>
                </a:rPr>
                <a:t>: The museum's 2016 renovation preserved historical structures while incorporating modern, energy-efficient features.</a:t>
              </a:r>
              <a:br>
                <a:rPr b="0" i="0" lang="en-US" sz="2200" u="none" cap="none" strike="noStrike">
                  <a:solidFill>
                    <a:srgbClr val="000000"/>
                  </a:solidFill>
                  <a:latin typeface="Roboto"/>
                  <a:ea typeface="Roboto"/>
                  <a:cs typeface="Roboto"/>
                  <a:sym typeface="Roboto"/>
                </a:rPr>
              </a:br>
              <a:r>
                <a:rPr b="1" i="0" lang="en-US" sz="2200" u="sng" cap="none" strike="noStrike">
                  <a:solidFill>
                    <a:srgbClr val="000000"/>
                  </a:solidFill>
                  <a:latin typeface="Roboto"/>
                  <a:ea typeface="Roboto"/>
                  <a:cs typeface="Roboto"/>
                  <a:sym typeface="Roboto"/>
                </a:rPr>
                <a:t>Waste Reduction &amp; Sustainable Packaging</a:t>
              </a:r>
              <a:r>
                <a:rPr b="0" i="0" lang="en-US" sz="2200" u="none" cap="none" strike="noStrike">
                  <a:solidFill>
                    <a:srgbClr val="000000"/>
                  </a:solidFill>
                  <a:latin typeface="Roboto"/>
                  <a:ea typeface="Roboto"/>
                  <a:cs typeface="Roboto"/>
                  <a:sym typeface="Roboto"/>
                </a:rPr>
                <a:t>: Workshops promote minimal-waste food production and local suppliers are encouraged to use sustainable materials</a:t>
              </a:r>
              <a:br>
                <a:rPr b="0" i="0" lang="en-US" sz="2200" u="none" cap="none" strike="noStrike">
                  <a:solidFill>
                    <a:srgbClr val="000000"/>
                  </a:solidFill>
                  <a:latin typeface="Roboto"/>
                  <a:ea typeface="Roboto"/>
                  <a:cs typeface="Roboto"/>
                  <a:sym typeface="Roboto"/>
                </a:rPr>
              </a:br>
              <a:r>
                <a:rPr b="1" i="0" lang="en-US" sz="2200" u="sng" cap="none" strike="noStrike">
                  <a:solidFill>
                    <a:srgbClr val="000000"/>
                  </a:solidFill>
                  <a:latin typeface="Roboto"/>
                  <a:ea typeface="Roboto"/>
                  <a:cs typeface="Roboto"/>
                  <a:sym typeface="Roboto"/>
                </a:rPr>
                <a:t>Eco-Friendly Tourism Practices</a:t>
              </a:r>
              <a:r>
                <a:rPr b="0" i="0" lang="en-US" sz="2200" u="none" cap="none" strike="noStrike">
                  <a:solidFill>
                    <a:srgbClr val="000000"/>
                  </a:solidFill>
                  <a:latin typeface="Roboto"/>
                  <a:ea typeface="Roboto"/>
                  <a:cs typeface="Roboto"/>
                  <a:sym typeface="Roboto"/>
                </a:rPr>
                <a:t>: As part of "Heartland of Legends“ and Endless Sun initiative, the museum supports low-impact, rural tourism that encourages visitors to explore in an environmentally responsible manner, while maintaining EMAS-compliant environmental practices.</a:t>
              </a:r>
              <a:br>
                <a:rPr b="0" i="0" lang="en-US" sz="2200" u="none" cap="none" strike="noStrike">
                  <a:solidFill>
                    <a:srgbClr val="000000"/>
                  </a:solidFill>
                  <a:latin typeface="Roboto"/>
                  <a:ea typeface="Roboto"/>
                  <a:cs typeface="Roboto"/>
                  <a:sym typeface="Roboto"/>
                </a:rPr>
              </a:br>
              <a:r>
                <a:rPr b="1" i="0" lang="en-US" sz="2200" u="sng" cap="none" strike="noStrike">
                  <a:solidFill>
                    <a:srgbClr val="000000"/>
                  </a:solidFill>
                  <a:latin typeface="Roboto"/>
                  <a:ea typeface="Roboto"/>
                  <a:cs typeface="Roboto"/>
                  <a:sym typeface="Roboto"/>
                </a:rPr>
                <a:t>Local Sourcing &amp; Agricultural Conservation</a:t>
              </a:r>
              <a:r>
                <a:rPr b="0" i="0" lang="en-US" sz="2200" u="none" cap="none" strike="noStrike">
                  <a:solidFill>
                    <a:srgbClr val="000000"/>
                  </a:solidFill>
                  <a:latin typeface="Roboto"/>
                  <a:ea typeface="Roboto"/>
                  <a:cs typeface="Roboto"/>
                  <a:sym typeface="Roboto"/>
                </a:rPr>
                <a:t>:  The museum’s focus on traditional grain milling promotes sustainable farming methods and responsible agricultural practices, preserving Cyprus' rural heritage while supporting local producers. The company’s ISO 14001 framework ensures responsible resource management.</a:t>
              </a:r>
              <a:endParaRPr b="0" i="0" sz="2200" u="none" cap="none" strike="noStrike">
                <a:solidFill>
                  <a:srgbClr val="000000"/>
                </a:solidFill>
                <a:latin typeface="Arial"/>
                <a:ea typeface="Arial"/>
                <a:cs typeface="Arial"/>
                <a:sym typeface="Arial"/>
              </a:endParaRPr>
            </a:p>
            <a:p>
              <a:pPr indent="-228600" lvl="1" marL="228600" marR="0" rtl="0" algn="just">
                <a:lnSpc>
                  <a:spcPct val="90000"/>
                </a:lnSpc>
                <a:spcBef>
                  <a:spcPts val="330"/>
                </a:spcBef>
                <a:spcAft>
                  <a:spcPts val="0"/>
                </a:spcAft>
                <a:buClr>
                  <a:srgbClr val="89BE93"/>
                </a:buClr>
                <a:buSzPts val="2200"/>
                <a:buFont typeface="Arial"/>
                <a:buChar char="•"/>
              </a:pPr>
              <a:r>
                <a:rPr b="1" i="0" lang="en-US" sz="2200" u="sng" cap="none" strike="noStrike">
                  <a:solidFill>
                    <a:srgbClr val="000000"/>
                  </a:solidFill>
                  <a:latin typeface="Roboto"/>
                  <a:ea typeface="Roboto"/>
                  <a:cs typeface="Roboto"/>
                  <a:sym typeface="Roboto"/>
                </a:rPr>
                <a:t>Additional Initiatives:</a:t>
              </a:r>
              <a:r>
                <a:rPr b="0" i="0" lang="en-US" sz="2200" u="none" cap="none" strike="noStrike">
                  <a:solidFill>
                    <a:srgbClr val="000000"/>
                  </a:solidFill>
                  <a:latin typeface="Roboto"/>
                  <a:ea typeface="Roboto"/>
                  <a:cs typeface="Roboto"/>
                  <a:sym typeface="Roboto"/>
                </a:rPr>
                <a:t> The museum encourages the use of reusable water bottles and mugs and it avoids plastic in its workshops. It also provides filtered water in glass bottles, further promoting eco-friendly practices.</a:t>
              </a:r>
              <a:endParaRPr b="0" i="0" sz="1400" u="none" cap="none" strike="noStrike">
                <a:solidFill>
                  <a:srgbClr val="000000"/>
                </a:solidFill>
                <a:latin typeface="Arial"/>
                <a:ea typeface="Arial"/>
                <a:cs typeface="Arial"/>
                <a:sym typeface="Arial"/>
              </a:endParaRPr>
            </a:p>
          </p:txBody>
        </p:sp>
        <p:sp>
          <p:nvSpPr>
            <p:cNvPr id="225" name="Google Shape;225;p25"/>
            <p:cNvSpPr/>
            <p:nvPr/>
          </p:nvSpPr>
          <p:spPr>
            <a:xfrm>
              <a:off x="812293" y="71250"/>
              <a:ext cx="11206032" cy="941832"/>
            </a:xfrm>
            <a:prstGeom prst="roundRect">
              <a:avLst>
                <a:gd fmla="val 16667" name="adj"/>
              </a:avLst>
            </a:prstGeom>
            <a:solidFill>
              <a:srgbClr val="89B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5"/>
            <p:cNvSpPr txBox="1"/>
            <p:nvPr/>
          </p:nvSpPr>
          <p:spPr>
            <a:xfrm>
              <a:off x="858269" y="117226"/>
              <a:ext cx="11114080" cy="849880"/>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rgbClr val="FFFFFF"/>
                  </a:solidFill>
                  <a:latin typeface="Roboto"/>
                  <a:ea typeface="Roboto"/>
                  <a:cs typeface="Roboto"/>
                  <a:sym typeface="Roboto"/>
                </a:rPr>
                <a:t>Environmental Impact</a:t>
              </a:r>
              <a:endParaRPr b="1" i="0" sz="2400" u="sng" cap="none" strike="noStrike">
                <a:solidFill>
                  <a:srgbClr val="FFFFFF"/>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43A122-D4B5-45FC-9C0E-998A8D1459BC}"/>
</file>

<file path=customXml/itemProps2.xml><?xml version="1.0" encoding="utf-8"?>
<ds:datastoreItem xmlns:ds="http://schemas.openxmlformats.org/officeDocument/2006/customXml" ds:itemID="{0D3D7BE6-27CC-499F-8578-D1CCC920D6D6}"/>
</file>

<file path=customXml/itemProps3.xml><?xml version="1.0" encoding="utf-8"?>
<ds:datastoreItem xmlns:ds="http://schemas.openxmlformats.org/officeDocument/2006/customXml" ds:itemID="{A938C41A-DAB4-4C92-A794-B6CAB634B0B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