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10287000" cx="18288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0" roundtripDataSignature="AMtx7miiHlue6tbimz/TgQUX0n+SueoQ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573081-949E-4C96-ABE7-5B02C6E04F2A}">
  <a:tblStyle styleId="{4E573081-949E-4C96-ABE7-5B02C6E04F2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EB30436-9B40-4833-88B0-172FA1686302}" styleName="Table_1">
    <a:wholeTbl>
      <a:tcTxStyle b="off" i="off">
        <a:font>
          <a:latin typeface="Arial"/>
          <a:ea typeface="Arial"/>
          <a:cs typeface="Arial"/>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2">
              <a:alpha val="20000"/>
            </a:schemeClr>
          </a:solidFill>
        </a:fill>
      </a:tcStyle>
    </a:band1H>
    <a:band2H>
      <a:tcTxStyle b="off" i="off"/>
    </a:band2H>
    <a:band1V>
      <a:tcTxStyle b="off" i="off"/>
      <a:tcStyle>
        <a:fill>
          <a:solidFill>
            <a:schemeClr val="accent2">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font" Target="fonts/Roboto-boldItalic.fntdata"/><Relationship Id="rId18" Type="http://schemas.openxmlformats.org/officeDocument/2006/relationships/slide" Target="slides/slide1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2.xml"/><Relationship Id="rId7" Type="http://schemas.openxmlformats.org/officeDocument/2006/relationships/slide" Target="slides/slide1.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1" Type="http://schemas.openxmlformats.org/officeDocument/2006/relationships/customXml" Target="../customXml/item1.xml"/><Relationship Id="rId40" Type="http://customschemas.google.com/relationships/presentationmetadata" Target="metadata"/><Relationship Id="rId24" Type="http://schemas.openxmlformats.org/officeDocument/2006/relationships/slide" Target="slides/slide18.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font" Target="fonts/Roboto-bold.fntdata"/><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font" Target="fonts/Roboto-regular.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3"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 name="Google Shape;43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 name="Google Shape;4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14.jpg"/><Relationship Id="rId8"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6.png"/><Relationship Id="rId11" Type="http://schemas.openxmlformats.org/officeDocument/2006/relationships/image" Target="../media/image12.png"/><Relationship Id="rId10" Type="http://schemas.openxmlformats.org/officeDocument/2006/relationships/image" Target="../media/image18.png"/><Relationship Id="rId12" Type="http://schemas.openxmlformats.org/officeDocument/2006/relationships/image" Target="../media/image17.png"/><Relationship Id="rId9"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20.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83" name="Shape 83"/>
        <p:cNvGrpSpPr/>
        <p:nvPr/>
      </p:nvGrpSpPr>
      <p:grpSpPr>
        <a:xfrm>
          <a:off x="0" y="0"/>
          <a:ext cx="0" cy="0"/>
          <a:chOff x="0" y="0"/>
          <a:chExt cx="0" cy="0"/>
        </a:xfrm>
      </p:grpSpPr>
      <p:sp>
        <p:nvSpPr>
          <p:cNvPr id="84" name="Google Shape;84;p1"/>
          <p:cNvSpPr/>
          <p:nvPr/>
        </p:nvSpPr>
        <p:spPr>
          <a:xfrm>
            <a:off x="2124240" y="516674"/>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6331482" y="8139421"/>
            <a:ext cx="5359807" cy="644409"/>
          </a:xfrm>
          <a:custGeom>
            <a:rect b="b" l="l" r="r" t="t"/>
            <a:pathLst>
              <a:path extrusionOk="0" h="1107440" w="910987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6034180" y="8201648"/>
            <a:ext cx="57411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1" lang="en-US" sz="2200" u="none" cap="none" strike="noStrike">
                <a:solidFill>
                  <a:srgbClr val="000000"/>
                </a:solidFill>
                <a:latin typeface="Roboto"/>
                <a:ea typeface="Roboto"/>
                <a:cs typeface="Roboto"/>
                <a:sym typeface="Roboto"/>
              </a:rPr>
              <a:t>Subtitle: Kalopanayiotis and Villages</a:t>
            </a:r>
            <a:endParaRPr b="0" i="0" sz="1600" u="none" cap="none" strike="noStrike">
              <a:solidFill>
                <a:srgbClr val="000000"/>
              </a:solidFill>
              <a:latin typeface="Arial"/>
              <a:ea typeface="Arial"/>
              <a:cs typeface="Arial"/>
              <a:sym typeface="Arial"/>
            </a:endParaRPr>
          </a:p>
        </p:txBody>
      </p:sp>
      <p:sp>
        <p:nvSpPr>
          <p:cNvPr id="89" name="Google Shape;89;p1"/>
          <p:cNvSpPr txBox="1"/>
          <p:nvPr/>
        </p:nvSpPr>
        <p:spPr>
          <a:xfrm>
            <a:off x="16031146"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4597401" y="1442104"/>
            <a:ext cx="7699500" cy="11079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799"/>
              <a:buFont typeface="Arial"/>
              <a:buNone/>
            </a:pPr>
            <a:r>
              <a:rPr b="1" i="0" lang="en-US" sz="2999" u="none" cap="none" strike="noStrike">
                <a:solidFill>
                  <a:srgbClr val="000000"/>
                </a:solidFill>
                <a:latin typeface="Roboto"/>
                <a:ea typeface="Roboto"/>
                <a:cs typeface="Roboto"/>
                <a:sym typeface="Roboto"/>
              </a:rPr>
              <a:t>Kalopanayiotis: A model village for Sustainable Cultural Tourism in Cyprus</a:t>
            </a:r>
            <a:endParaRPr b="0" i="0" sz="1600" u="none" cap="none" strike="noStrike">
              <a:solidFill>
                <a:srgbClr val="000000"/>
              </a:solidFill>
              <a:latin typeface="Arial"/>
              <a:ea typeface="Arial"/>
              <a:cs typeface="Arial"/>
              <a:sym typeface="Arial"/>
            </a:endParaRPr>
          </a:p>
        </p:txBody>
      </p:sp>
      <p:pic>
        <p:nvPicPr>
          <p:cNvPr descr="Kalopanayiotis | Agrotourism" id="91" name="Google Shape;91;p1"/>
          <p:cNvPicPr preferRelativeResize="0"/>
          <p:nvPr/>
        </p:nvPicPr>
        <p:blipFill rotWithShape="1">
          <a:blip r:embed="rId6">
            <a:alphaModFix/>
          </a:blip>
          <a:srcRect b="0" l="0" r="0" t="0"/>
          <a:stretch/>
        </p:blipFill>
        <p:spPr>
          <a:xfrm>
            <a:off x="4786500" y="2787393"/>
            <a:ext cx="7699528" cy="5123424"/>
          </a:xfrm>
          <a:prstGeom prst="rect">
            <a:avLst/>
          </a:prstGeom>
          <a:noFill/>
          <a:ln>
            <a:noFill/>
          </a:ln>
        </p:spPr>
      </p:pic>
      <p:pic>
        <p:nvPicPr>
          <p:cNvPr id="92" name="Google Shape;92;p1"/>
          <p:cNvPicPr preferRelativeResize="0"/>
          <p:nvPr/>
        </p:nvPicPr>
        <p:blipFill rotWithShape="1">
          <a:blip r:embed="rId7">
            <a:alphaModFix/>
          </a:blip>
          <a:srcRect b="0" l="0" r="0" t="0"/>
          <a:stretch/>
        </p:blipFill>
        <p:spPr>
          <a:xfrm>
            <a:off x="10538287" y="-2915406"/>
            <a:ext cx="7464339" cy="74643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28" name="Shape 228"/>
        <p:cNvGrpSpPr/>
        <p:nvPr/>
      </p:nvGrpSpPr>
      <p:grpSpPr>
        <a:xfrm>
          <a:off x="0" y="0"/>
          <a:ext cx="0" cy="0"/>
          <a:chOff x="0" y="0"/>
          <a:chExt cx="0" cy="0"/>
        </a:xfrm>
      </p:grpSpPr>
      <p:sp>
        <p:nvSpPr>
          <p:cNvPr id="229" name="Google Shape;229;p27"/>
          <p:cNvSpPr/>
          <p:nvPr/>
        </p:nvSpPr>
        <p:spPr>
          <a:xfrm>
            <a:off x="1436168"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7"/>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31" name="Google Shape;231;p27"/>
          <p:cNvSpPr txBox="1"/>
          <p:nvPr/>
        </p:nvSpPr>
        <p:spPr>
          <a:xfrm>
            <a:off x="1028700" y="1972896"/>
            <a:ext cx="16230600" cy="8034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Stakeholders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000" u="none" cap="none" strike="noStrike">
              <a:solidFill>
                <a:srgbClr val="000000"/>
              </a:solidFill>
              <a:latin typeface="Roboto"/>
              <a:ea typeface="Roboto"/>
              <a:cs typeface="Roboto"/>
              <a:sym typeface="Roboto"/>
            </a:endParaRPr>
          </a:p>
        </p:txBody>
      </p:sp>
      <p:sp>
        <p:nvSpPr>
          <p:cNvPr id="232" name="Google Shape;232;p27"/>
          <p:cNvSpPr txBox="1"/>
          <p:nvPr/>
        </p:nvSpPr>
        <p:spPr>
          <a:xfrm>
            <a:off x="1028700" y="876300"/>
            <a:ext cx="15833400" cy="1508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233" name="Google Shape;233;p27"/>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7"/>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7"/>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36" name="Google Shape;236;p27"/>
          <p:cNvSpPr txBox="1"/>
          <p:nvPr/>
        </p:nvSpPr>
        <p:spPr>
          <a:xfrm>
            <a:off x="995262" y="2384393"/>
            <a:ext cx="16297500" cy="5718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100"/>
              <a:buFont typeface="Arial"/>
              <a:buNone/>
            </a:pPr>
            <a:r>
              <a:rPr b="0" i="0" lang="en-US" sz="2150" u="none" cap="none" strike="noStrike">
                <a:solidFill>
                  <a:srgbClr val="000000"/>
                </a:solidFill>
                <a:latin typeface="Roboto"/>
                <a:ea typeface="Roboto"/>
                <a:cs typeface="Roboto"/>
                <a:sym typeface="Roboto"/>
              </a:rPr>
              <a:t>The success of Kalopanayiotis' revitalization and sustainable tourism model relies on the collaboration of various public and private entities:</a:t>
            </a:r>
            <a:endParaRPr b="1" i="0" sz="2150" u="none" cap="none" strike="noStrike">
              <a:solidFill>
                <a:srgbClr val="000000"/>
              </a:solidFill>
              <a:latin typeface="Roboto"/>
              <a:ea typeface="Roboto"/>
              <a:cs typeface="Roboto"/>
              <a:sym typeface="Roboto"/>
            </a:endParaRPr>
          </a:p>
          <a:p>
            <a:pPr indent="-346075" lvl="0" marL="342900" marR="0" rtl="0" algn="just">
              <a:lnSpc>
                <a:spcPct val="100000"/>
              </a:lnSpc>
              <a:spcBef>
                <a:spcPts val="0"/>
              </a:spcBef>
              <a:spcAft>
                <a:spcPts val="0"/>
              </a:spcAft>
              <a:buClr>
                <a:srgbClr val="000000"/>
              </a:buClr>
              <a:buSzPts val="2150"/>
              <a:buFont typeface="Arial"/>
              <a:buChar char="•"/>
            </a:pPr>
            <a:r>
              <a:rPr b="1" i="0" lang="en-US" sz="2150" u="none" cap="none" strike="noStrike">
                <a:solidFill>
                  <a:srgbClr val="000000"/>
                </a:solidFill>
                <a:latin typeface="Roboto"/>
                <a:ea typeface="Roboto"/>
                <a:cs typeface="Roboto"/>
                <a:sym typeface="Roboto"/>
              </a:rPr>
              <a:t>Local Community Organizations:</a:t>
            </a:r>
            <a:r>
              <a:rPr b="0" i="0" lang="en-US" sz="2150" u="none" cap="none" strike="noStrike">
                <a:solidFill>
                  <a:srgbClr val="000000"/>
                </a:solidFill>
                <a:latin typeface="Roboto"/>
                <a:ea typeface="Roboto"/>
                <a:cs typeface="Roboto"/>
                <a:sym typeface="Roboto"/>
              </a:rPr>
              <a:t> Kalopanayiotis community council and local associations ensure that tourism development aligns with community needs and long-term sustainability goals.</a:t>
            </a:r>
            <a:endParaRPr b="0" i="0" sz="2150" u="none" cap="none" strike="noStrike">
              <a:solidFill>
                <a:srgbClr val="000000"/>
              </a:solidFill>
              <a:latin typeface="Arial"/>
              <a:ea typeface="Arial"/>
              <a:cs typeface="Arial"/>
              <a:sym typeface="Arial"/>
            </a:endParaRPr>
          </a:p>
          <a:p>
            <a:pPr indent="-346075" lvl="0" marL="342900" marR="0" rtl="0" algn="just">
              <a:lnSpc>
                <a:spcPct val="100000"/>
              </a:lnSpc>
              <a:spcBef>
                <a:spcPts val="0"/>
              </a:spcBef>
              <a:spcAft>
                <a:spcPts val="0"/>
              </a:spcAft>
              <a:buClr>
                <a:srgbClr val="000000"/>
              </a:buClr>
              <a:buSzPts val="2150"/>
              <a:buFont typeface="Arial"/>
              <a:buChar char="•"/>
            </a:pPr>
            <a:r>
              <a:rPr b="1" i="0" lang="en-US" sz="2150" u="none" cap="none" strike="noStrike">
                <a:solidFill>
                  <a:srgbClr val="000000"/>
                </a:solidFill>
                <a:latin typeface="Roboto"/>
                <a:ea typeface="Roboto"/>
                <a:cs typeface="Roboto"/>
                <a:sym typeface="Roboto"/>
              </a:rPr>
              <a:t>Private Entrepreneurs and Local Business Owners:</a:t>
            </a:r>
            <a:r>
              <a:rPr b="0" i="0" lang="en-US" sz="2150" u="none" cap="none" strike="noStrike">
                <a:solidFill>
                  <a:srgbClr val="000000"/>
                </a:solidFill>
                <a:latin typeface="Roboto"/>
                <a:ea typeface="Roboto"/>
                <a:cs typeface="Roboto"/>
                <a:sym typeface="Roboto"/>
              </a:rPr>
              <a:t> Investors in boutique hotels (e.g., Casale Panayiotis), restaurants, spas and cultural enterprises contribute to economic growth while maintaining a commitment to sustainability.</a:t>
            </a:r>
            <a:endParaRPr b="0" i="0" sz="2150" u="none" cap="none" strike="noStrike">
              <a:solidFill>
                <a:srgbClr val="000000"/>
              </a:solidFill>
              <a:latin typeface="Arial"/>
              <a:ea typeface="Arial"/>
              <a:cs typeface="Arial"/>
              <a:sym typeface="Arial"/>
            </a:endParaRPr>
          </a:p>
          <a:p>
            <a:pPr indent="-346075" lvl="0" marL="342900" marR="0" rtl="0" algn="just">
              <a:lnSpc>
                <a:spcPct val="100000"/>
              </a:lnSpc>
              <a:spcBef>
                <a:spcPts val="0"/>
              </a:spcBef>
              <a:spcAft>
                <a:spcPts val="0"/>
              </a:spcAft>
              <a:buClr>
                <a:srgbClr val="000000"/>
              </a:buClr>
              <a:buSzPts val="2150"/>
              <a:buFont typeface="Arial"/>
              <a:buChar char="•"/>
            </a:pPr>
            <a:r>
              <a:rPr b="1" i="0" lang="en-US" sz="2150" u="none" cap="none" strike="noStrike">
                <a:solidFill>
                  <a:srgbClr val="000000"/>
                </a:solidFill>
                <a:latin typeface="Roboto"/>
                <a:ea typeface="Roboto"/>
                <a:cs typeface="Roboto"/>
                <a:sym typeface="Roboto"/>
              </a:rPr>
              <a:t>EU and Governmental Funding Bodies:</a:t>
            </a:r>
            <a:r>
              <a:rPr b="0" i="0" lang="en-US" sz="2150" u="none" cap="none" strike="noStrike">
                <a:solidFill>
                  <a:srgbClr val="000000"/>
                </a:solidFill>
                <a:latin typeface="Roboto"/>
                <a:ea typeface="Roboto"/>
                <a:cs typeface="Roboto"/>
                <a:sym typeface="Roboto"/>
              </a:rPr>
              <a:t> Support from EU rural development programs, the EDEN Award initiative and national tourism authorities provides financial and strategic assistance for infrastructure improvements, conservation efforts and cultural projects.</a:t>
            </a:r>
            <a:endParaRPr b="0" i="0" sz="2150" u="none" cap="none" strike="noStrike">
              <a:solidFill>
                <a:srgbClr val="000000"/>
              </a:solidFill>
              <a:latin typeface="Arial"/>
              <a:ea typeface="Arial"/>
              <a:cs typeface="Arial"/>
              <a:sym typeface="Arial"/>
            </a:endParaRPr>
          </a:p>
          <a:p>
            <a:pPr indent="-346075" lvl="0" marL="342900" marR="0" rtl="0" algn="just">
              <a:lnSpc>
                <a:spcPct val="100000"/>
              </a:lnSpc>
              <a:spcBef>
                <a:spcPts val="0"/>
              </a:spcBef>
              <a:spcAft>
                <a:spcPts val="0"/>
              </a:spcAft>
              <a:buClr>
                <a:srgbClr val="000000"/>
              </a:buClr>
              <a:buSzPts val="2150"/>
              <a:buFont typeface="Arial"/>
              <a:buChar char="•"/>
            </a:pPr>
            <a:r>
              <a:rPr b="1" i="0" lang="en-US" sz="2150" u="none" cap="none" strike="noStrike">
                <a:solidFill>
                  <a:srgbClr val="000000"/>
                </a:solidFill>
                <a:latin typeface="Roboto"/>
                <a:ea typeface="Roboto"/>
                <a:cs typeface="Roboto"/>
                <a:sym typeface="Roboto"/>
              </a:rPr>
              <a:t>Cultural Heritage and Conservation Experts:</a:t>
            </a:r>
            <a:r>
              <a:rPr b="0" i="0" lang="en-US" sz="2150" u="none" cap="none" strike="noStrike">
                <a:solidFill>
                  <a:srgbClr val="000000"/>
                </a:solidFill>
                <a:latin typeface="Roboto"/>
                <a:ea typeface="Roboto"/>
                <a:cs typeface="Roboto"/>
                <a:sym typeface="Roboto"/>
              </a:rPr>
              <a:t> Specialists in historical restoration, sustainable architecture and UNESCO site preservation contribute to maintaining the authenticity and integrity of heritage landmarks.</a:t>
            </a:r>
            <a:endParaRPr b="0" i="0" sz="2150" u="none" cap="none" strike="noStrike">
              <a:solidFill>
                <a:srgbClr val="000000"/>
              </a:solidFill>
              <a:latin typeface="Arial"/>
              <a:ea typeface="Arial"/>
              <a:cs typeface="Arial"/>
              <a:sym typeface="Arial"/>
            </a:endParaRPr>
          </a:p>
          <a:p>
            <a:pPr indent="-346075" lvl="0" marL="342900" marR="0" rtl="0" algn="just">
              <a:lnSpc>
                <a:spcPct val="100000"/>
              </a:lnSpc>
              <a:spcBef>
                <a:spcPts val="0"/>
              </a:spcBef>
              <a:spcAft>
                <a:spcPts val="0"/>
              </a:spcAft>
              <a:buClr>
                <a:srgbClr val="000000"/>
              </a:buClr>
              <a:buSzPts val="2150"/>
              <a:buFont typeface="Arial"/>
              <a:buChar char="•"/>
            </a:pPr>
            <a:r>
              <a:rPr b="1" i="0" lang="en-US" sz="2150" u="none" cap="none" strike="noStrike">
                <a:solidFill>
                  <a:srgbClr val="000000"/>
                </a:solidFill>
                <a:latin typeface="Roboto"/>
                <a:ea typeface="Roboto"/>
                <a:cs typeface="Roboto"/>
                <a:sym typeface="Roboto"/>
              </a:rPr>
              <a:t>Educational Institutions and Research Bodies:</a:t>
            </a:r>
            <a:r>
              <a:rPr b="0" i="0" lang="en-US" sz="2150" u="none" cap="none" strike="noStrike">
                <a:solidFill>
                  <a:srgbClr val="000000"/>
                </a:solidFill>
                <a:latin typeface="Roboto"/>
                <a:ea typeface="Roboto"/>
                <a:cs typeface="Roboto"/>
                <a:sym typeface="Roboto"/>
              </a:rPr>
              <a:t> Universities, scholars and tourism professionals use Kalopanayiotis as a best-practice model for rural sustainability and cultural tourism.</a:t>
            </a:r>
            <a:endParaRPr b="0" i="0" sz="2150" u="none" cap="none" strike="noStrike">
              <a:solidFill>
                <a:srgbClr val="000000"/>
              </a:solidFill>
              <a:latin typeface="Arial"/>
              <a:ea typeface="Arial"/>
              <a:cs typeface="Arial"/>
              <a:sym typeface="Arial"/>
            </a:endParaRPr>
          </a:p>
          <a:p>
            <a:pPr indent="-346075" lvl="0" marL="342900" marR="0" rtl="0" algn="just">
              <a:lnSpc>
                <a:spcPct val="100000"/>
              </a:lnSpc>
              <a:spcBef>
                <a:spcPts val="0"/>
              </a:spcBef>
              <a:spcAft>
                <a:spcPts val="0"/>
              </a:spcAft>
              <a:buClr>
                <a:srgbClr val="000000"/>
              </a:buClr>
              <a:buSzPts val="2150"/>
              <a:buFont typeface="Arial"/>
              <a:buChar char="•"/>
            </a:pPr>
            <a:r>
              <a:rPr b="1" i="0" lang="en-US" sz="2150" u="none" cap="none" strike="noStrike">
                <a:solidFill>
                  <a:srgbClr val="000000"/>
                </a:solidFill>
                <a:latin typeface="Roboto"/>
                <a:ea typeface="Roboto"/>
                <a:cs typeface="Roboto"/>
                <a:sym typeface="Roboto"/>
              </a:rPr>
              <a:t>Tourism Boards and International Recognition Bodies:</a:t>
            </a:r>
            <a:r>
              <a:rPr b="0" i="0" lang="en-US" sz="2150" u="none" cap="none" strike="noStrike">
                <a:solidFill>
                  <a:srgbClr val="000000"/>
                </a:solidFill>
                <a:latin typeface="Roboto"/>
                <a:ea typeface="Roboto"/>
                <a:cs typeface="Roboto"/>
                <a:sym typeface="Roboto"/>
              </a:rPr>
              <a:t> Organizations like UN Tourism, the Cyprus Deputy Ministry of Tourism and the Colourful Villages of Cyprus Initiative promote the village internationally and advocate for responsible tourism development.</a:t>
            </a:r>
            <a:endParaRPr b="0" i="0" sz="2150" u="none" cap="none" strike="noStrike">
              <a:solidFill>
                <a:srgbClr val="000000"/>
              </a:solidFill>
              <a:latin typeface="Arial"/>
              <a:ea typeface="Arial"/>
              <a:cs typeface="Arial"/>
              <a:sym typeface="Arial"/>
            </a:endParaRPr>
          </a:p>
          <a:p>
            <a:pPr indent="-346075" lvl="0" marL="342900" marR="0" rtl="0" algn="just">
              <a:lnSpc>
                <a:spcPct val="100000"/>
              </a:lnSpc>
              <a:spcBef>
                <a:spcPts val="0"/>
              </a:spcBef>
              <a:spcAft>
                <a:spcPts val="0"/>
              </a:spcAft>
              <a:buClr>
                <a:srgbClr val="000000"/>
              </a:buClr>
              <a:buSzPts val="2150"/>
              <a:buFont typeface="Arial"/>
              <a:buChar char="•"/>
            </a:pPr>
            <a:r>
              <a:rPr b="1" i="0" lang="en-US" sz="2150" u="none" cap="none" strike="noStrike">
                <a:solidFill>
                  <a:srgbClr val="000000"/>
                </a:solidFill>
                <a:latin typeface="Roboto"/>
                <a:ea typeface="Roboto"/>
                <a:cs typeface="Roboto"/>
                <a:sym typeface="Roboto"/>
              </a:rPr>
              <a:t>Local Farmers and Artisans:</a:t>
            </a:r>
            <a:r>
              <a:rPr b="0" i="0" lang="en-US" sz="2150" u="none" cap="none" strike="noStrike">
                <a:solidFill>
                  <a:srgbClr val="000000"/>
                </a:solidFill>
                <a:latin typeface="Roboto"/>
                <a:ea typeface="Roboto"/>
                <a:cs typeface="Roboto"/>
                <a:sym typeface="Roboto"/>
              </a:rPr>
              <a:t> The agriculture and craft sectors play a crucial role in maintaining Kalopanayiotis’ traditional identity through handmade products, organic farming and local food experiences.</a:t>
            </a:r>
            <a:endParaRPr b="0" i="0" sz="215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40" name="Shape 240"/>
        <p:cNvGrpSpPr/>
        <p:nvPr/>
      </p:nvGrpSpPr>
      <p:grpSpPr>
        <a:xfrm>
          <a:off x="0" y="0"/>
          <a:ext cx="0" cy="0"/>
          <a:chOff x="0" y="0"/>
          <a:chExt cx="0" cy="0"/>
        </a:xfrm>
      </p:grpSpPr>
      <p:sp>
        <p:nvSpPr>
          <p:cNvPr id="241" name="Google Shape;241;p2"/>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3">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44" name="Google Shape;244;p2"/>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45" name="Google Shape;245;p2"/>
          <p:cNvSpPr txBox="1"/>
          <p:nvPr/>
        </p:nvSpPr>
        <p:spPr>
          <a:xfrm>
            <a:off x="7929613" y="8635802"/>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46" name="Google Shape;246;p2"/>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47" name="Google Shape;247;p2"/>
          <p:cNvGrpSpPr/>
          <p:nvPr/>
        </p:nvGrpSpPr>
        <p:grpSpPr>
          <a:xfrm>
            <a:off x="1028700" y="2286381"/>
            <a:ext cx="16024266" cy="6243346"/>
            <a:chOff x="0" y="95595"/>
            <a:chExt cx="16024266" cy="6243346"/>
          </a:xfrm>
        </p:grpSpPr>
        <p:sp>
          <p:nvSpPr>
            <p:cNvPr id="248" name="Google Shape;248;p2"/>
            <p:cNvSpPr/>
            <p:nvPr/>
          </p:nvSpPr>
          <p:spPr>
            <a:xfrm>
              <a:off x="0" y="449835"/>
              <a:ext cx="16024266" cy="5889106"/>
            </a:xfrm>
            <a:prstGeom prst="rect">
              <a:avLst/>
            </a:prstGeom>
            <a:solidFill>
              <a:schemeClr val="lt1">
                <a:alpha val="89411"/>
              </a:schemeClr>
            </a:solidFill>
            <a:ln cap="flat" cmpd="sng" w="25400">
              <a:solidFill>
                <a:srgbClr val="00507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
            <p:cNvSpPr txBox="1"/>
            <p:nvPr/>
          </p:nvSpPr>
          <p:spPr>
            <a:xfrm>
              <a:off x="0" y="449835"/>
              <a:ext cx="16024266" cy="5889106"/>
            </a:xfrm>
            <a:prstGeom prst="rect">
              <a:avLst/>
            </a:prstGeom>
            <a:noFill/>
            <a:ln>
              <a:noFill/>
            </a:ln>
          </p:spPr>
          <p:txBody>
            <a:bodyPr anchorCtr="0" anchor="t" bIns="149350" lIns="1243650" spcFirstLastPara="1" rIns="1243650" wrap="square" tIns="437375">
              <a:noAutofit/>
            </a:bodyPr>
            <a:lstStyle/>
            <a:p>
              <a:pPr indent="-228600" lvl="1" marL="228600" marR="0" rtl="0" algn="just">
                <a:lnSpc>
                  <a:spcPct val="90000"/>
                </a:lnSpc>
                <a:spcBef>
                  <a:spcPts val="0"/>
                </a:spcBef>
                <a:spcAft>
                  <a:spcPts val="0"/>
                </a:spcAft>
                <a:buClr>
                  <a:srgbClr val="000000"/>
                </a:buClr>
                <a:buSzPts val="2100"/>
                <a:buFont typeface="Arial"/>
                <a:buNone/>
              </a:pPr>
              <a:r>
                <a:rPr b="0" i="0" lang="en-US" sz="2200" u="none" cap="none" strike="noStrike">
                  <a:solidFill>
                    <a:srgbClr val="000000"/>
                  </a:solidFill>
                  <a:latin typeface="Roboto"/>
                  <a:ea typeface="Roboto"/>
                  <a:cs typeface="Roboto"/>
                  <a:sym typeface="Roboto"/>
                </a:rPr>
                <a:t>	Kalopanayiotis has become a model for economic revitalization through responsible tourism, proving that rural areas can thrive without mass tourism. By focusing on heritage-driven and eco-friendly tourism, the village has created sustainable income opportunities for locals, encouraged entrepreneurship and attracted long-term investment. Tourism revenue is reinvested into restoration projects, community infrastructure as well as cultural initiatives, ensuring continuous growth without compromising authenticity. </a:t>
              </a:r>
              <a:endParaRPr b="0" i="0" sz="2200" u="none" cap="none" strike="noStrike">
                <a:solidFill>
                  <a:srgbClr val="000000"/>
                </a:solidFill>
                <a:latin typeface="Arial"/>
                <a:ea typeface="Arial"/>
                <a:cs typeface="Arial"/>
                <a:sym typeface="Arial"/>
              </a:endParaRPr>
            </a:p>
            <a:p>
              <a:pPr indent="-228600" lvl="1" marL="228600" marR="0" rtl="0" algn="just">
                <a:lnSpc>
                  <a:spcPct val="90000"/>
                </a:lnSpc>
                <a:spcBef>
                  <a:spcPts val="315"/>
                </a:spcBef>
                <a:spcAft>
                  <a:spcPts val="0"/>
                </a:spcAft>
                <a:buClr>
                  <a:srgbClr val="000000"/>
                </a:buClr>
                <a:buSzPts val="2100"/>
                <a:buFont typeface="Arial"/>
                <a:buNone/>
              </a:pPr>
              <a:r>
                <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00507A"/>
                </a:buClr>
                <a:buSzPts val="2200"/>
                <a:buFont typeface="Arial"/>
                <a:buChar char="•"/>
              </a:pPr>
              <a:r>
                <a:rPr b="1" i="0" lang="en-US" sz="2200" u="sng" cap="none" strike="noStrike">
                  <a:solidFill>
                    <a:srgbClr val="000000"/>
                  </a:solidFill>
                  <a:latin typeface="Roboto"/>
                  <a:ea typeface="Roboto"/>
                  <a:cs typeface="Roboto"/>
                  <a:sym typeface="Roboto"/>
                </a:rPr>
                <a:t>Job Creation:</a:t>
              </a:r>
              <a:r>
                <a:rPr b="0" i="0" lang="en-US" sz="2200" u="none" cap="none" strike="noStrike">
                  <a:solidFill>
                    <a:srgbClr val="000000"/>
                  </a:solidFill>
                  <a:latin typeface="Roboto"/>
                  <a:ea typeface="Roboto"/>
                  <a:cs typeface="Roboto"/>
                  <a:sym typeface="Roboto"/>
                </a:rPr>
                <a:t> Growth in employment in hospitality, heritage conservation, agro-tourism and eco-tourism services. </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00507A"/>
                </a:buClr>
                <a:buSzPts val="2200"/>
                <a:buFont typeface="Arial"/>
                <a:buChar char="•"/>
              </a:pPr>
              <a:r>
                <a:rPr b="1" i="0" lang="en-US" sz="2200" u="sng" cap="none" strike="noStrike">
                  <a:solidFill>
                    <a:srgbClr val="000000"/>
                  </a:solidFill>
                  <a:latin typeface="Roboto"/>
                  <a:ea typeface="Roboto"/>
                  <a:cs typeface="Roboto"/>
                  <a:sym typeface="Roboto"/>
                </a:rPr>
                <a:t>Locally Owned Businesses:</a:t>
              </a:r>
              <a:r>
                <a:rPr b="0" i="0" lang="en-US" sz="2200" u="none" cap="none" strike="noStrike">
                  <a:solidFill>
                    <a:srgbClr val="000000"/>
                  </a:solidFill>
                  <a:latin typeface="Roboto"/>
                  <a:ea typeface="Roboto"/>
                  <a:cs typeface="Roboto"/>
                  <a:sym typeface="Roboto"/>
                </a:rPr>
                <a:t> Casale Panayiotis and restaurants, wellness spas and artisanal shops ensure profits within the community.</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00507A"/>
                </a:buClr>
                <a:buSzPts val="2200"/>
                <a:buFont typeface="Arial"/>
                <a:buChar char="•"/>
              </a:pPr>
              <a:r>
                <a:rPr b="1" i="0" lang="en-US" sz="2200" u="sng" cap="none" strike="noStrike">
                  <a:solidFill>
                    <a:srgbClr val="000000"/>
                  </a:solidFill>
                  <a:latin typeface="Roboto"/>
                  <a:ea typeface="Roboto"/>
                  <a:cs typeface="Roboto"/>
                  <a:sym typeface="Roboto"/>
                </a:rPr>
                <a:t>Diversified Economy:</a:t>
              </a:r>
              <a:r>
                <a:rPr b="0" i="0" lang="en-US" sz="2200" u="none" cap="none" strike="noStrike">
                  <a:solidFill>
                    <a:srgbClr val="000000"/>
                  </a:solidFill>
                  <a:latin typeface="Roboto"/>
                  <a:ea typeface="Roboto"/>
                  <a:cs typeface="Roboto"/>
                  <a:sym typeface="Roboto"/>
                </a:rPr>
                <a:t> Income is generated from cultural tourism, wellness tourism (i.e. thermal spas), traditional craftsmanship and organic farming, reducing dependence on a single industry.</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00507A"/>
                </a:buClr>
                <a:buSzPts val="2200"/>
                <a:buFont typeface="Arial"/>
                <a:buChar char="•"/>
              </a:pPr>
              <a:r>
                <a:rPr b="1" i="0" lang="en-US" sz="2200" u="sng" cap="none" strike="noStrike">
                  <a:solidFill>
                    <a:srgbClr val="000000"/>
                  </a:solidFill>
                  <a:latin typeface="Roboto"/>
                  <a:ea typeface="Roboto"/>
                  <a:cs typeface="Roboto"/>
                  <a:sym typeface="Roboto"/>
                </a:rPr>
                <a:t>Tourism-Driven Investment:</a:t>
              </a:r>
              <a:r>
                <a:rPr b="0" i="0" lang="en-US" sz="2200" u="none" cap="none" strike="noStrike">
                  <a:solidFill>
                    <a:srgbClr val="000000"/>
                  </a:solidFill>
                  <a:latin typeface="Roboto"/>
                  <a:ea typeface="Roboto"/>
                  <a:cs typeface="Roboto"/>
                  <a:sym typeface="Roboto"/>
                </a:rPr>
                <a:t> The restoration of historical buildings, hiking trails and infrastructure upgrades have been funded through a combination of tourism revenue, EU support (e.g., EDEN Award) and private investments (e.g., Casale Panayiotis).</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00507A"/>
                </a:buClr>
                <a:buSzPts val="2200"/>
                <a:buFont typeface="Arial"/>
                <a:buChar char="•"/>
              </a:pPr>
              <a:r>
                <a:rPr b="1" i="0" lang="en-US" sz="2200" u="sng" cap="none" strike="noStrike">
                  <a:solidFill>
                    <a:srgbClr val="000000"/>
                  </a:solidFill>
                  <a:latin typeface="Roboto"/>
                  <a:ea typeface="Roboto"/>
                  <a:cs typeface="Roboto"/>
                  <a:sym typeface="Roboto"/>
                </a:rPr>
                <a:t>Sustainable Business Models:</a:t>
              </a:r>
              <a:r>
                <a:rPr b="0" i="0" lang="en-US" sz="2200" u="none" cap="none" strike="noStrike">
                  <a:solidFill>
                    <a:srgbClr val="000000"/>
                  </a:solidFill>
                  <a:latin typeface="Roboto"/>
                  <a:ea typeface="Roboto"/>
                  <a:cs typeface="Roboto"/>
                  <a:sym typeface="Roboto"/>
                </a:rPr>
                <a:t> Tourism growth is managed to avoid mass tourism, ensuring long-term financial sustainability while maintaining authenticity.</a:t>
              </a:r>
              <a:endParaRPr b="0" i="0" sz="2200" u="none" cap="none" strike="noStrike">
                <a:solidFill>
                  <a:srgbClr val="000000"/>
                </a:solidFill>
                <a:latin typeface="Arial"/>
                <a:ea typeface="Arial"/>
                <a:cs typeface="Arial"/>
                <a:sym typeface="Arial"/>
              </a:endParaRPr>
            </a:p>
          </p:txBody>
        </p:sp>
        <p:sp>
          <p:nvSpPr>
            <p:cNvPr id="250" name="Google Shape;250;p2"/>
            <p:cNvSpPr/>
            <p:nvPr/>
          </p:nvSpPr>
          <p:spPr>
            <a:xfrm>
              <a:off x="801213" y="95595"/>
              <a:ext cx="11216986" cy="708480"/>
            </a:xfrm>
            <a:prstGeom prst="roundRect">
              <a:avLst>
                <a:gd fmla="val 16667" name="adj"/>
              </a:avLst>
            </a:prstGeom>
            <a:solidFill>
              <a:srgbClr val="0050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
            <p:cNvSpPr txBox="1"/>
            <p:nvPr/>
          </p:nvSpPr>
          <p:spPr>
            <a:xfrm>
              <a:off x="835798" y="130180"/>
              <a:ext cx="11147816" cy="639310"/>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100"/>
                <a:buFont typeface="Arial"/>
                <a:buNone/>
              </a:pPr>
              <a:r>
                <a:rPr b="1" i="0" lang="en-US" sz="2400" u="sng" cap="none" strike="noStrike">
                  <a:solidFill>
                    <a:schemeClr val="lt1"/>
                  </a:solidFill>
                  <a:latin typeface="Roboto"/>
                  <a:ea typeface="Roboto"/>
                  <a:cs typeface="Roboto"/>
                  <a:sym typeface="Roboto"/>
                </a:rPr>
                <a:t>Economic Impact</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55" name="Shape 255"/>
        <p:cNvGrpSpPr/>
        <p:nvPr/>
      </p:nvGrpSpPr>
      <p:grpSpPr>
        <a:xfrm>
          <a:off x="0" y="0"/>
          <a:ext cx="0" cy="0"/>
          <a:chOff x="0" y="0"/>
          <a:chExt cx="0" cy="0"/>
        </a:xfrm>
      </p:grpSpPr>
      <p:sp>
        <p:nvSpPr>
          <p:cNvPr id="256" name="Google Shape;256;p28"/>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8"/>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8"/>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8"/>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60" name="Google Shape;260;p28"/>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61" name="Google Shape;261;p28"/>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62" name="Google Shape;262;p28"/>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63" name="Google Shape;263;p28"/>
          <p:cNvGrpSpPr/>
          <p:nvPr/>
        </p:nvGrpSpPr>
        <p:grpSpPr>
          <a:xfrm>
            <a:off x="1028700" y="2360875"/>
            <a:ext cx="16024266" cy="6121049"/>
            <a:chOff x="0" y="170093"/>
            <a:chExt cx="16024266" cy="5851304"/>
          </a:xfrm>
        </p:grpSpPr>
        <p:sp>
          <p:nvSpPr>
            <p:cNvPr id="264" name="Google Shape;264;p28"/>
            <p:cNvSpPr/>
            <p:nvPr/>
          </p:nvSpPr>
          <p:spPr>
            <a:xfrm>
              <a:off x="0" y="494813"/>
              <a:ext cx="16024266" cy="5526584"/>
            </a:xfrm>
            <a:prstGeom prst="rect">
              <a:avLst/>
            </a:prstGeom>
            <a:solidFill>
              <a:schemeClr val="lt1">
                <a:alpha val="89411"/>
              </a:schemeClr>
            </a:solidFill>
            <a:ln cap="flat" cmpd="sng" w="25400">
              <a:solidFill>
                <a:srgbClr val="8A321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8"/>
            <p:cNvSpPr txBox="1"/>
            <p:nvPr/>
          </p:nvSpPr>
          <p:spPr>
            <a:xfrm>
              <a:off x="0" y="494813"/>
              <a:ext cx="16024266" cy="5526584"/>
            </a:xfrm>
            <a:prstGeom prst="rect">
              <a:avLst/>
            </a:prstGeom>
            <a:noFill/>
            <a:ln>
              <a:noFill/>
            </a:ln>
          </p:spPr>
          <p:txBody>
            <a:bodyPr anchorCtr="0" anchor="t" bIns="135125" lIns="1243650" spcFirstLastPara="1" rIns="1243650" wrap="square" tIns="395725">
              <a:noAutofit/>
            </a:bodyPr>
            <a:lstStyle/>
            <a:p>
              <a:pPr indent="-171450" lvl="1" marL="171450" marR="0" rtl="0" algn="just">
                <a:lnSpc>
                  <a:spcPct val="90000"/>
                </a:lnSpc>
                <a:spcBef>
                  <a:spcPts val="0"/>
                </a:spcBef>
                <a:spcAft>
                  <a:spcPts val="0"/>
                </a:spcAft>
                <a:buClr>
                  <a:srgbClr val="8A3219"/>
                </a:buClr>
                <a:buSzPts val="1900"/>
                <a:buFont typeface="Arial"/>
                <a:buNone/>
              </a:pPr>
              <a:r>
                <a:rPr b="0" i="0" lang="en-US" sz="2000" u="none" cap="none" strike="noStrike">
                  <a:solidFill>
                    <a:srgbClr val="000000"/>
                  </a:solidFill>
                  <a:latin typeface="Roboto"/>
                  <a:ea typeface="Roboto"/>
                  <a:cs typeface="Roboto"/>
                  <a:sym typeface="Roboto"/>
                </a:rPr>
                <a:t>	A key goal of Kalopanayiotis' transformation has been to preserve and celebrate its cultural identity, ensuring that its rich traditions, historic sites and local craftsmanship continue to thrive. Unlike many rural areas where cultural heritage is often lost due to urbanization, Kalopanayiotis has successfully integrated tourism with cultural conservation, creating an immersive experience for visitors while strengthening community pride. Its recognition as part of Cyprus’ Colourful Villages initiative and the 2024 Best Tourism Villages by UN Tourism reflects its outstanding commitment to cultural preservation.</a:t>
              </a:r>
              <a:endParaRPr b="0" i="0" sz="2000" u="none" cap="none" strike="noStrike">
                <a:solidFill>
                  <a:srgbClr val="000000"/>
                </a:solidFill>
                <a:latin typeface="Arial"/>
                <a:ea typeface="Arial"/>
                <a:cs typeface="Arial"/>
                <a:sym typeface="Arial"/>
              </a:endParaRPr>
            </a:p>
            <a:p>
              <a:pPr indent="-171450" lvl="1" marL="171450" marR="0" rtl="0" algn="just">
                <a:lnSpc>
                  <a:spcPct val="90000"/>
                </a:lnSpc>
                <a:spcBef>
                  <a:spcPts val="285"/>
                </a:spcBef>
                <a:spcAft>
                  <a:spcPts val="0"/>
                </a:spcAft>
                <a:buClr>
                  <a:srgbClr val="8A3219"/>
                </a:buClr>
                <a:buSzPts val="1900"/>
                <a:buFont typeface="Arial"/>
                <a:buNone/>
              </a:pPr>
              <a:r>
                <a:t/>
              </a:r>
              <a:endParaRPr b="0" i="0" sz="2000" u="none" cap="none" strike="noStrike">
                <a:solidFill>
                  <a:srgbClr val="000000"/>
                </a:solidFill>
                <a:latin typeface="Arial"/>
                <a:ea typeface="Arial"/>
                <a:cs typeface="Arial"/>
                <a:sym typeface="Arial"/>
              </a:endParaRPr>
            </a:p>
            <a:p>
              <a:pPr indent="-177800" lvl="1" marL="171450" marR="0" rtl="0" algn="just">
                <a:lnSpc>
                  <a:spcPct val="90000"/>
                </a:lnSpc>
                <a:spcBef>
                  <a:spcPts val="285"/>
                </a:spcBef>
                <a:spcAft>
                  <a:spcPts val="0"/>
                </a:spcAft>
                <a:buClr>
                  <a:srgbClr val="8A3219"/>
                </a:buClr>
                <a:buSzPts val="2000"/>
                <a:buFont typeface="Arial"/>
                <a:buChar char="•"/>
              </a:pPr>
              <a:r>
                <a:rPr b="1" i="0" lang="en-US" sz="2000" u="sng" cap="none" strike="noStrike">
                  <a:solidFill>
                    <a:srgbClr val="000000"/>
                  </a:solidFill>
                  <a:latin typeface="Roboto"/>
                  <a:ea typeface="Roboto"/>
                  <a:cs typeface="Roboto"/>
                  <a:sym typeface="Roboto"/>
                </a:rPr>
                <a:t>Preservation of Heritage Sites:</a:t>
              </a:r>
              <a:r>
                <a:rPr b="0" i="0" lang="en-US" sz="2000" u="none" cap="none" strike="noStrike">
                  <a:solidFill>
                    <a:srgbClr val="000000"/>
                  </a:solidFill>
                  <a:latin typeface="Roboto"/>
                  <a:ea typeface="Roboto"/>
                  <a:cs typeface="Roboto"/>
                  <a:sym typeface="Roboto"/>
                </a:rPr>
                <a:t> The Byzantine Monastery of Saint John Lampadistis (UNESCO-listed site) has undergone restoration and conservation, maintaining its historical and religious significance.</a:t>
              </a:r>
              <a:br>
                <a:rPr b="0" i="0" lang="en-US" sz="2000" u="none" cap="none" strike="noStrike">
                  <a:solidFill>
                    <a:srgbClr val="000000"/>
                  </a:solidFill>
                  <a:latin typeface="Roboto"/>
                  <a:ea typeface="Roboto"/>
                  <a:cs typeface="Roboto"/>
                  <a:sym typeface="Roboto"/>
                </a:rPr>
              </a:br>
              <a:r>
                <a:rPr b="1" i="0" lang="en-US" sz="2000" u="sng" cap="none" strike="noStrike">
                  <a:solidFill>
                    <a:srgbClr val="000000"/>
                  </a:solidFill>
                  <a:latin typeface="Roboto"/>
                  <a:ea typeface="Roboto"/>
                  <a:cs typeface="Roboto"/>
                  <a:sym typeface="Roboto"/>
                </a:rPr>
                <a:t>Adaptive Reuse of Traditional Architecture:</a:t>
              </a:r>
              <a:r>
                <a:rPr b="0" i="0" lang="en-US" sz="2000" u="none" cap="none" strike="noStrike">
                  <a:solidFill>
                    <a:srgbClr val="000000"/>
                  </a:solidFill>
                  <a:latin typeface="Roboto"/>
                  <a:ea typeface="Roboto"/>
                  <a:cs typeface="Roboto"/>
                  <a:sym typeface="Roboto"/>
                </a:rPr>
                <a:t> Stone-built houses, old chapels and historic bridges have been transformed into boutique hotels, museums and cultural centers, ensuring their longevity while integrating them into modern tourism.</a:t>
              </a:r>
              <a:br>
                <a:rPr b="0" i="0" lang="en-US" sz="2000" u="none" cap="none" strike="noStrike">
                  <a:solidFill>
                    <a:srgbClr val="000000"/>
                  </a:solidFill>
                  <a:latin typeface="Roboto"/>
                  <a:ea typeface="Roboto"/>
                  <a:cs typeface="Roboto"/>
                  <a:sym typeface="Roboto"/>
                </a:rPr>
              </a:br>
              <a:r>
                <a:rPr b="1" i="0" lang="en-US" sz="2000" u="sng" cap="none" strike="noStrike">
                  <a:solidFill>
                    <a:srgbClr val="000000"/>
                  </a:solidFill>
                  <a:latin typeface="Roboto"/>
                  <a:ea typeface="Roboto"/>
                  <a:cs typeface="Roboto"/>
                  <a:sym typeface="Roboto"/>
                </a:rPr>
                <a:t>Promotion of Traditional Crafts and Local Artisans:</a:t>
              </a:r>
              <a:r>
                <a:rPr b="0" i="0" lang="en-US" sz="2000" u="none" cap="none" strike="noStrike">
                  <a:solidFill>
                    <a:srgbClr val="000000"/>
                  </a:solidFill>
                  <a:latin typeface="Roboto"/>
                  <a:ea typeface="Roboto"/>
                  <a:cs typeface="Roboto"/>
                  <a:sym typeface="Roboto"/>
                </a:rPr>
                <a:t> Visitors engage in weaving, pottery-making and winemaking workshops, helping to sustain and revive endangered Cypriot traditions.</a:t>
              </a:r>
              <a:br>
                <a:rPr b="0" i="0" lang="en-US" sz="2000" u="none" cap="none" strike="noStrike">
                  <a:solidFill>
                    <a:srgbClr val="000000"/>
                  </a:solidFill>
                  <a:latin typeface="Roboto"/>
                  <a:ea typeface="Roboto"/>
                  <a:cs typeface="Roboto"/>
                  <a:sym typeface="Roboto"/>
                </a:rPr>
              </a:br>
              <a:r>
                <a:rPr b="1" i="0" lang="en-US" sz="2000" u="sng" cap="none" strike="noStrike">
                  <a:solidFill>
                    <a:srgbClr val="000000"/>
                  </a:solidFill>
                  <a:latin typeface="Roboto"/>
                  <a:ea typeface="Roboto"/>
                  <a:cs typeface="Roboto"/>
                  <a:sym typeface="Roboto"/>
                </a:rPr>
                <a:t>Cultural Festivals and Events:</a:t>
              </a:r>
              <a:r>
                <a:rPr b="0" i="0" lang="en-US" sz="2000" u="none" cap="none" strike="noStrike">
                  <a:solidFill>
                    <a:srgbClr val="000000"/>
                  </a:solidFill>
                  <a:latin typeface="Roboto"/>
                  <a:ea typeface="Roboto"/>
                  <a:cs typeface="Roboto"/>
                  <a:sym typeface="Roboto"/>
                </a:rPr>
                <a:t> The village hosts seasonal festivals, religious celebrations and storytelling events, reinforcing community identity while attracting cultural travelers.</a:t>
              </a:r>
              <a:br>
                <a:rPr b="0" i="0" lang="en-US" sz="2000" u="none" cap="none" strike="noStrike">
                  <a:solidFill>
                    <a:srgbClr val="000000"/>
                  </a:solidFill>
                  <a:latin typeface="Roboto"/>
                  <a:ea typeface="Roboto"/>
                  <a:cs typeface="Roboto"/>
                  <a:sym typeface="Roboto"/>
                </a:rPr>
              </a:br>
              <a:r>
                <a:rPr b="1" i="0" lang="en-US" sz="2000" u="sng" cap="none" strike="noStrike">
                  <a:solidFill>
                    <a:srgbClr val="000000"/>
                  </a:solidFill>
                  <a:latin typeface="Roboto"/>
                  <a:ea typeface="Roboto"/>
                  <a:cs typeface="Roboto"/>
                  <a:sym typeface="Roboto"/>
                </a:rPr>
                <a:t>Recognition for Cultural Preservation:</a:t>
              </a:r>
              <a:r>
                <a:rPr b="0" i="0" lang="en-US" sz="2000" u="none" cap="none" strike="noStrike">
                  <a:solidFill>
                    <a:srgbClr val="000000"/>
                  </a:solidFill>
                  <a:latin typeface="Roboto"/>
                  <a:ea typeface="Roboto"/>
                  <a:cs typeface="Roboto"/>
                  <a:sym typeface="Roboto"/>
                </a:rPr>
                <a:t> Kalopanayiotis has received multiple accolades, including its inclusion in the Colourful Villages of Cyprus Initiative and being named one of the Best Tourism Villages by UN Tourism in 2024, acknowledging its exemplary approach to heritage conservation and sustainable tourism.</a:t>
              </a:r>
              <a:endParaRPr b="0" i="0" sz="2000" u="none" cap="none" strike="noStrike">
                <a:solidFill>
                  <a:srgbClr val="000000"/>
                </a:solidFill>
                <a:latin typeface="Arial"/>
                <a:ea typeface="Arial"/>
                <a:cs typeface="Arial"/>
                <a:sym typeface="Arial"/>
              </a:endParaRPr>
            </a:p>
          </p:txBody>
        </p:sp>
        <p:sp>
          <p:nvSpPr>
            <p:cNvPr id="266" name="Google Shape;266;p28"/>
            <p:cNvSpPr/>
            <p:nvPr/>
          </p:nvSpPr>
          <p:spPr>
            <a:xfrm>
              <a:off x="801213" y="170093"/>
              <a:ext cx="11216986" cy="649440"/>
            </a:xfrm>
            <a:prstGeom prst="roundRect">
              <a:avLst>
                <a:gd fmla="val 16667" name="adj"/>
              </a:avLst>
            </a:pr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8"/>
            <p:cNvSpPr txBox="1"/>
            <p:nvPr/>
          </p:nvSpPr>
          <p:spPr>
            <a:xfrm>
              <a:off x="832916" y="201796"/>
              <a:ext cx="11153580" cy="586034"/>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400" u="sng" cap="none" strike="noStrike">
                  <a:solidFill>
                    <a:schemeClr val="lt1"/>
                  </a:solidFill>
                  <a:latin typeface="Roboto"/>
                  <a:ea typeface="Roboto"/>
                  <a:cs typeface="Roboto"/>
                  <a:sym typeface="Roboto"/>
                </a:rPr>
                <a:t>Cultural Impact</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71" name="Shape 271"/>
        <p:cNvGrpSpPr/>
        <p:nvPr/>
      </p:nvGrpSpPr>
      <p:grpSpPr>
        <a:xfrm>
          <a:off x="0" y="0"/>
          <a:ext cx="0" cy="0"/>
          <a:chOff x="0" y="0"/>
          <a:chExt cx="0" cy="0"/>
        </a:xfrm>
      </p:grpSpPr>
      <p:sp>
        <p:nvSpPr>
          <p:cNvPr id="272" name="Google Shape;272;p29"/>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9"/>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9"/>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9"/>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76" name="Google Shape;276;p29"/>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77" name="Google Shape;277;p29"/>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78" name="Google Shape;278;p29"/>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79" name="Google Shape;279;p29"/>
          <p:cNvGrpSpPr/>
          <p:nvPr/>
        </p:nvGrpSpPr>
        <p:grpSpPr>
          <a:xfrm>
            <a:off x="1028700" y="2390451"/>
            <a:ext cx="16024266" cy="5792163"/>
            <a:chOff x="0" y="199664"/>
            <a:chExt cx="16024266" cy="5792163"/>
          </a:xfrm>
        </p:grpSpPr>
        <p:sp>
          <p:nvSpPr>
            <p:cNvPr id="280" name="Google Shape;280;p29"/>
            <p:cNvSpPr/>
            <p:nvPr/>
          </p:nvSpPr>
          <p:spPr>
            <a:xfrm>
              <a:off x="0" y="553904"/>
              <a:ext cx="16024266" cy="5437923"/>
            </a:xfrm>
            <a:prstGeom prst="rect">
              <a:avLst/>
            </a:prstGeom>
            <a:solidFill>
              <a:schemeClr val="lt1">
                <a:alpha val="89411"/>
              </a:schemeClr>
            </a:solidFill>
            <a:ln cap="flat" cmpd="sng" w="25400">
              <a:solidFill>
                <a:srgbClr val="89BE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9"/>
            <p:cNvSpPr txBox="1"/>
            <p:nvPr/>
          </p:nvSpPr>
          <p:spPr>
            <a:xfrm>
              <a:off x="0" y="553904"/>
              <a:ext cx="16024266" cy="5437923"/>
            </a:xfrm>
            <a:prstGeom prst="rect">
              <a:avLst/>
            </a:prstGeom>
            <a:noFill/>
            <a:ln>
              <a:noFill/>
            </a:ln>
          </p:spPr>
          <p:txBody>
            <a:bodyPr anchorCtr="0" anchor="t" bIns="142225" lIns="1243650" spcFirstLastPara="1" rIns="1243650" wrap="square" tIns="416550">
              <a:noAutofit/>
            </a:bodyPr>
            <a:lstStyle/>
            <a:p>
              <a:pPr indent="-228600" lvl="1" marL="228600" marR="0" rtl="0" algn="just">
                <a:lnSpc>
                  <a:spcPct val="90000"/>
                </a:lnSpc>
                <a:spcBef>
                  <a:spcPts val="0"/>
                </a:spcBef>
                <a:spcAft>
                  <a:spcPts val="0"/>
                </a:spcAft>
                <a:buClr>
                  <a:srgbClr val="8A3219"/>
                </a:buClr>
                <a:buSzPts val="2000"/>
                <a:buFont typeface="Arial"/>
                <a:buNone/>
              </a:pPr>
              <a:r>
                <a:rPr b="0" i="0" lang="en-US" sz="2100" u="none" cap="none" strike="noStrike">
                  <a:solidFill>
                    <a:srgbClr val="000000"/>
                  </a:solidFill>
                  <a:latin typeface="Roboto"/>
                  <a:ea typeface="Roboto"/>
                  <a:cs typeface="Roboto"/>
                  <a:sym typeface="Roboto"/>
                </a:rPr>
                <a:t>	Kalopanayiotis has prioritized eco-friendly tourism development to ensure that its natural surroundings are protected while welcoming visitors. By promoting sustainable agricultural practices, responsible tourism policies and environmental conservation efforts, the village serves as a model for balancing tourism growth with ecological stewardship. Initiatives such as reforestation, sustainable farming and eco-trails help minimize tourism’s environmental footprint while preserving the Setrachos River valley and surrounding forests. </a:t>
              </a:r>
              <a:endParaRPr b="0" i="0" sz="2100" u="none" cap="none" strike="noStrike">
                <a:solidFill>
                  <a:srgbClr val="000000"/>
                </a:solidFill>
                <a:latin typeface="Arial"/>
                <a:ea typeface="Arial"/>
                <a:cs typeface="Arial"/>
                <a:sym typeface="Arial"/>
              </a:endParaRPr>
            </a:p>
            <a:p>
              <a:pPr indent="-228600" lvl="1" marL="228600" marR="0" rtl="0" algn="just">
                <a:lnSpc>
                  <a:spcPct val="90000"/>
                </a:lnSpc>
                <a:spcBef>
                  <a:spcPts val="300"/>
                </a:spcBef>
                <a:spcAft>
                  <a:spcPts val="0"/>
                </a:spcAft>
                <a:buClr>
                  <a:srgbClr val="8A3219"/>
                </a:buClr>
                <a:buSzPts val="2000"/>
                <a:buFont typeface="Arial"/>
                <a:buNone/>
              </a:pPr>
              <a:r>
                <a:t/>
              </a:r>
              <a:endParaRPr b="0" i="0" sz="2100" u="none" cap="none" strike="noStrike">
                <a:solidFill>
                  <a:srgbClr val="000000"/>
                </a:solidFill>
                <a:latin typeface="Arial"/>
                <a:ea typeface="Arial"/>
                <a:cs typeface="Arial"/>
                <a:sym typeface="Arial"/>
              </a:endParaRPr>
            </a:p>
            <a:p>
              <a:pPr indent="-234950" lvl="1" marL="228600" marR="0" rtl="0" algn="just">
                <a:lnSpc>
                  <a:spcPct val="90000"/>
                </a:lnSpc>
                <a:spcBef>
                  <a:spcPts val="300"/>
                </a:spcBef>
                <a:spcAft>
                  <a:spcPts val="0"/>
                </a:spcAft>
                <a:buClr>
                  <a:srgbClr val="89BE93"/>
                </a:buClr>
                <a:buSzPts val="2100"/>
                <a:buFont typeface="Arial"/>
                <a:buChar char="•"/>
              </a:pPr>
              <a:r>
                <a:rPr b="1" i="0" lang="en-US" sz="2100" u="sng" cap="none" strike="noStrike">
                  <a:solidFill>
                    <a:srgbClr val="000000"/>
                  </a:solidFill>
                  <a:latin typeface="Roboto"/>
                  <a:ea typeface="Roboto"/>
                  <a:cs typeface="Roboto"/>
                  <a:sym typeface="Roboto"/>
                </a:rPr>
                <a:t>Eco-Friendly Tourism Infrastructure:</a:t>
              </a:r>
              <a:r>
                <a:rPr b="0" i="0" lang="en-US" sz="2100" u="none" cap="none" strike="noStrike">
                  <a:solidFill>
                    <a:srgbClr val="000000"/>
                  </a:solidFill>
                  <a:latin typeface="Roboto"/>
                  <a:ea typeface="Roboto"/>
                  <a:cs typeface="Roboto"/>
                  <a:sym typeface="Roboto"/>
                </a:rPr>
                <a:t> Hotels and accommodations follow energy-efficient practices and restored stone houses reduce the need for new construction.</a:t>
              </a:r>
              <a:br>
                <a:rPr b="0" i="0" lang="en-US" sz="2100" u="none" cap="none" strike="noStrike">
                  <a:solidFill>
                    <a:srgbClr val="000000"/>
                  </a:solidFill>
                  <a:latin typeface="Roboto"/>
                  <a:ea typeface="Roboto"/>
                  <a:cs typeface="Roboto"/>
                  <a:sym typeface="Roboto"/>
                </a:rPr>
              </a:br>
              <a:r>
                <a:rPr b="1" i="0" lang="en-US" sz="2100" u="sng" cap="none" strike="noStrike">
                  <a:solidFill>
                    <a:srgbClr val="000000"/>
                  </a:solidFill>
                  <a:latin typeface="Roboto"/>
                  <a:ea typeface="Roboto"/>
                  <a:cs typeface="Roboto"/>
                  <a:sym typeface="Roboto"/>
                </a:rPr>
                <a:t>Nature Conservation &amp; Responsible Land Use:</a:t>
              </a:r>
              <a:r>
                <a:rPr b="0" i="0" lang="en-US" sz="2100" u="none" cap="none" strike="noStrike">
                  <a:solidFill>
                    <a:srgbClr val="000000"/>
                  </a:solidFill>
                  <a:latin typeface="Roboto"/>
                  <a:ea typeface="Roboto"/>
                  <a:cs typeface="Roboto"/>
                  <a:sym typeface="Roboto"/>
                </a:rPr>
                <a:t> The Setrachos River valley and surrounding forests are protected through reforestation programs, regulated tourism and controlled land development.</a:t>
              </a:r>
              <a:endParaRPr b="0" i="0" sz="2100" u="none" cap="none" strike="noStrike">
                <a:solidFill>
                  <a:srgbClr val="000000"/>
                </a:solidFill>
                <a:latin typeface="Arial"/>
                <a:ea typeface="Arial"/>
                <a:cs typeface="Arial"/>
                <a:sym typeface="Arial"/>
              </a:endParaRPr>
            </a:p>
            <a:p>
              <a:pPr indent="-234950" lvl="1" marL="228600" marR="0" rtl="0" algn="just">
                <a:lnSpc>
                  <a:spcPct val="90000"/>
                </a:lnSpc>
                <a:spcBef>
                  <a:spcPts val="300"/>
                </a:spcBef>
                <a:spcAft>
                  <a:spcPts val="0"/>
                </a:spcAft>
                <a:buClr>
                  <a:srgbClr val="89BE93"/>
                </a:buClr>
                <a:buSzPts val="2100"/>
                <a:buFont typeface="Arial"/>
                <a:buChar char="•"/>
              </a:pPr>
              <a:r>
                <a:rPr b="1" i="0" lang="en-US" sz="2100" u="sng" cap="none" strike="noStrike">
                  <a:solidFill>
                    <a:srgbClr val="000000"/>
                  </a:solidFill>
                  <a:latin typeface="Roboto"/>
                  <a:ea typeface="Roboto"/>
                  <a:cs typeface="Roboto"/>
                  <a:sym typeface="Roboto"/>
                </a:rPr>
                <a:t>Agrotourism and Sustainable Agriculture:</a:t>
              </a:r>
              <a:r>
                <a:rPr b="0" i="0" lang="en-US" sz="2100" u="none" cap="none" strike="noStrike">
                  <a:solidFill>
                    <a:srgbClr val="000000"/>
                  </a:solidFill>
                  <a:latin typeface="Roboto"/>
                  <a:ea typeface="Roboto"/>
                  <a:cs typeface="Roboto"/>
                  <a:sym typeface="Roboto"/>
                </a:rPr>
                <a:t> Visitors engage in organic farming experiences, vineyard tours and local food production, promoting eco-friendly farming methods.</a:t>
              </a:r>
              <a:endParaRPr b="0" i="0" sz="2100" u="none" cap="none" strike="noStrike">
                <a:solidFill>
                  <a:srgbClr val="000000"/>
                </a:solidFill>
                <a:latin typeface="Arial"/>
                <a:ea typeface="Arial"/>
                <a:cs typeface="Arial"/>
                <a:sym typeface="Arial"/>
              </a:endParaRPr>
            </a:p>
            <a:p>
              <a:pPr indent="-234950" lvl="1" marL="228600" marR="0" rtl="0" algn="just">
                <a:lnSpc>
                  <a:spcPct val="90000"/>
                </a:lnSpc>
                <a:spcBef>
                  <a:spcPts val="300"/>
                </a:spcBef>
                <a:spcAft>
                  <a:spcPts val="0"/>
                </a:spcAft>
                <a:buClr>
                  <a:srgbClr val="89BE93"/>
                </a:buClr>
                <a:buSzPts val="2100"/>
                <a:buFont typeface="Arial"/>
                <a:buChar char="•"/>
              </a:pPr>
              <a:r>
                <a:rPr b="1" i="0" lang="en-US" sz="2100" u="sng" cap="none" strike="noStrike">
                  <a:solidFill>
                    <a:srgbClr val="000000"/>
                  </a:solidFill>
                  <a:latin typeface="Roboto"/>
                  <a:ea typeface="Roboto"/>
                  <a:cs typeface="Roboto"/>
                  <a:sym typeface="Roboto"/>
                </a:rPr>
                <a:t>Waste Management and Water Conservation:</a:t>
              </a:r>
              <a:r>
                <a:rPr b="0" i="0" lang="en-US" sz="2100" u="none" cap="none" strike="noStrike">
                  <a:solidFill>
                    <a:srgbClr val="000000"/>
                  </a:solidFill>
                  <a:latin typeface="Roboto"/>
                  <a:ea typeface="Roboto"/>
                  <a:cs typeface="Roboto"/>
                  <a:sym typeface="Roboto"/>
                </a:rPr>
                <a:t> Sustainable initiatives include waste reduction, water recycling and responsible tourism policies to minimize environmental impact.</a:t>
              </a:r>
              <a:br>
                <a:rPr b="0" i="0" lang="en-US" sz="2100" u="none" cap="none" strike="noStrike">
                  <a:solidFill>
                    <a:srgbClr val="000000"/>
                  </a:solidFill>
                  <a:latin typeface="Roboto"/>
                  <a:ea typeface="Roboto"/>
                  <a:cs typeface="Roboto"/>
                  <a:sym typeface="Roboto"/>
                </a:rPr>
              </a:br>
              <a:r>
                <a:rPr b="1" i="0" lang="en-US" sz="2100" u="sng" cap="none" strike="noStrike">
                  <a:solidFill>
                    <a:srgbClr val="000000"/>
                  </a:solidFill>
                  <a:latin typeface="Roboto"/>
                  <a:ea typeface="Roboto"/>
                  <a:cs typeface="Roboto"/>
                  <a:sym typeface="Roboto"/>
                </a:rPr>
                <a:t>Hiking and Nature-Based Activities:</a:t>
              </a:r>
              <a:r>
                <a:rPr b="0" i="0" lang="en-US" sz="2100" u="none" cap="none" strike="noStrike">
                  <a:solidFill>
                    <a:srgbClr val="000000"/>
                  </a:solidFill>
                  <a:latin typeface="Roboto"/>
                  <a:ea typeface="Roboto"/>
                  <a:cs typeface="Roboto"/>
                  <a:sym typeface="Roboto"/>
                </a:rPr>
                <a:t> The development of eco-trails, riverside walks and nature excursions provides alternative, low-impact tourism experiences, reducing the pressure on historical sites.</a:t>
              </a:r>
              <a:endParaRPr b="0" i="0" sz="2100" u="none" cap="none" strike="noStrike">
                <a:solidFill>
                  <a:srgbClr val="000000"/>
                </a:solidFill>
                <a:latin typeface="Arial"/>
                <a:ea typeface="Arial"/>
                <a:cs typeface="Arial"/>
                <a:sym typeface="Arial"/>
              </a:endParaRPr>
            </a:p>
          </p:txBody>
        </p:sp>
        <p:sp>
          <p:nvSpPr>
            <p:cNvPr id="282" name="Google Shape;282;p29"/>
            <p:cNvSpPr/>
            <p:nvPr/>
          </p:nvSpPr>
          <p:spPr>
            <a:xfrm>
              <a:off x="801213" y="199664"/>
              <a:ext cx="11216986" cy="708480"/>
            </a:xfrm>
            <a:prstGeom prst="roundRect">
              <a:avLst>
                <a:gd fmla="val 16667" name="adj"/>
              </a:avLst>
            </a:prstGeom>
            <a:solidFill>
              <a:srgbClr val="89BE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9"/>
            <p:cNvSpPr txBox="1"/>
            <p:nvPr/>
          </p:nvSpPr>
          <p:spPr>
            <a:xfrm>
              <a:off x="835798" y="234249"/>
              <a:ext cx="11147816" cy="639310"/>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400" u="sng" cap="none" strike="noStrike">
                  <a:solidFill>
                    <a:schemeClr val="lt1"/>
                  </a:solidFill>
                  <a:latin typeface="Roboto"/>
                  <a:ea typeface="Roboto"/>
                  <a:cs typeface="Roboto"/>
                  <a:sym typeface="Roboto"/>
                </a:rPr>
                <a:t>Environmental Impact</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87" name="Shape 287"/>
        <p:cNvGrpSpPr/>
        <p:nvPr/>
      </p:nvGrpSpPr>
      <p:grpSpPr>
        <a:xfrm>
          <a:off x="0" y="0"/>
          <a:ext cx="0" cy="0"/>
          <a:chOff x="0" y="0"/>
          <a:chExt cx="0" cy="0"/>
        </a:xfrm>
      </p:grpSpPr>
      <p:sp>
        <p:nvSpPr>
          <p:cNvPr id="288" name="Google Shape;288;p30"/>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0"/>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0"/>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0"/>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92" name="Google Shape;292;p30"/>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93" name="Google Shape;293;p30"/>
          <p:cNvSpPr txBox="1"/>
          <p:nvPr/>
        </p:nvSpPr>
        <p:spPr>
          <a:xfrm>
            <a:off x="7929600" y="8639314"/>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94" name="Google Shape;294;p30"/>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95" name="Google Shape;295;p30"/>
          <p:cNvGrpSpPr/>
          <p:nvPr/>
        </p:nvGrpSpPr>
        <p:grpSpPr>
          <a:xfrm>
            <a:off x="1028700" y="2390451"/>
            <a:ext cx="16024200" cy="6146350"/>
            <a:chOff x="0" y="199664"/>
            <a:chExt cx="16024200" cy="6146350"/>
          </a:xfrm>
        </p:grpSpPr>
        <p:sp>
          <p:nvSpPr>
            <p:cNvPr id="296" name="Google Shape;296;p30"/>
            <p:cNvSpPr/>
            <p:nvPr/>
          </p:nvSpPr>
          <p:spPr>
            <a:xfrm>
              <a:off x="0" y="553914"/>
              <a:ext cx="16024200" cy="5792100"/>
            </a:xfrm>
            <a:prstGeom prst="rect">
              <a:avLst/>
            </a:prstGeom>
            <a:solidFill>
              <a:schemeClr val="lt1">
                <a:alpha val="89411"/>
              </a:schemeClr>
            </a:solidFill>
            <a:ln cap="flat" cmpd="sng" w="25400">
              <a:solidFill>
                <a:srgbClr val="6550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0"/>
            <p:cNvSpPr txBox="1"/>
            <p:nvPr/>
          </p:nvSpPr>
          <p:spPr>
            <a:xfrm>
              <a:off x="0" y="553913"/>
              <a:ext cx="16024200" cy="5792100"/>
            </a:xfrm>
            <a:prstGeom prst="rect">
              <a:avLst/>
            </a:prstGeom>
            <a:noFill/>
            <a:ln>
              <a:noFill/>
            </a:ln>
          </p:spPr>
          <p:txBody>
            <a:bodyPr anchorCtr="0" anchor="t" bIns="149350" lIns="1243650" spcFirstLastPara="1" rIns="1243650" wrap="square" tIns="437375">
              <a:noAutofit/>
            </a:bodyPr>
            <a:lstStyle/>
            <a:p>
              <a:pPr indent="-228600" lvl="1" marL="228600" marR="0" rtl="0" algn="just">
                <a:lnSpc>
                  <a:spcPct val="90000"/>
                </a:lnSpc>
                <a:spcBef>
                  <a:spcPts val="0"/>
                </a:spcBef>
                <a:spcAft>
                  <a:spcPts val="0"/>
                </a:spcAft>
                <a:buClr>
                  <a:srgbClr val="8A3219"/>
                </a:buClr>
                <a:buSzPts val="2100"/>
                <a:buFont typeface="Arial"/>
                <a:buNone/>
              </a:pPr>
              <a:r>
                <a:rPr b="0" i="0" lang="en-US" sz="2200" u="none" cap="none" strike="noStrike">
                  <a:solidFill>
                    <a:srgbClr val="000000"/>
                  </a:solidFill>
                  <a:latin typeface="Roboto"/>
                  <a:ea typeface="Roboto"/>
                  <a:cs typeface="Roboto"/>
                  <a:sym typeface="Roboto"/>
                </a:rPr>
                <a:t>	Tourism also has had a profound social impact on Kalopanayiotis village, strengthening community ties, preserving traditions and improving residents' quality of life. The village’s inclusive tourism model ensures that all generations (i.e. from young entrepreneurs to elderly artisans) benefit from the revival. By attracting visitors, Kalopanayiotis has encouraged younger residents to stay, reversing rural depopulation trends and fostering a vibrant, self-sustaining community.</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6550A3"/>
                </a:buClr>
                <a:buSzPts val="2200"/>
                <a:buFont typeface="Arial"/>
                <a:buChar char="•"/>
              </a:pPr>
              <a:r>
                <a:rPr b="1" i="0" lang="en-US" sz="2200" u="sng" cap="none" strike="noStrike">
                  <a:solidFill>
                    <a:srgbClr val="000000"/>
                  </a:solidFill>
                  <a:latin typeface="Roboto"/>
                  <a:ea typeface="Roboto"/>
                  <a:cs typeface="Roboto"/>
                  <a:sym typeface="Roboto"/>
                </a:rPr>
                <a:t>Community-Driven Tourism Development:</a:t>
              </a:r>
              <a:r>
                <a:rPr b="0" i="0" lang="en-US" sz="2200" u="none" cap="none" strike="noStrike">
                  <a:solidFill>
                    <a:srgbClr val="000000"/>
                  </a:solidFill>
                  <a:latin typeface="Roboto"/>
                  <a:ea typeface="Roboto"/>
                  <a:cs typeface="Roboto"/>
                  <a:sym typeface="Roboto"/>
                </a:rPr>
                <a:t> Locals are actively involved in decision-making, entrepreneurship and cultural tourism initiatives, ensuring tourism serves their needs.</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6550A3"/>
                </a:buClr>
                <a:buSzPts val="2200"/>
                <a:buFont typeface="Arial"/>
                <a:buChar char="•"/>
              </a:pPr>
              <a:r>
                <a:rPr b="1" i="0" lang="en-US" sz="2200" u="sng" cap="none" strike="noStrike">
                  <a:solidFill>
                    <a:srgbClr val="000000"/>
                  </a:solidFill>
                  <a:latin typeface="Roboto"/>
                  <a:ea typeface="Roboto"/>
                  <a:cs typeface="Roboto"/>
                  <a:sym typeface="Roboto"/>
                </a:rPr>
                <a:t>Revitalization of Village Life</a:t>
              </a:r>
              <a:r>
                <a:rPr b="0" i="0" lang="en-US" sz="2200" u="none" cap="none" strike="noStrike">
                  <a:solidFill>
                    <a:srgbClr val="000000"/>
                  </a:solidFill>
                  <a:latin typeface="Roboto"/>
                  <a:ea typeface="Roboto"/>
                  <a:cs typeface="Roboto"/>
                  <a:sym typeface="Roboto"/>
                </a:rPr>
                <a:t>: Increased economic opportunities, restoration projects and local business support have encouraged younger generations to stay in or return to Kalopanayiotis instead of migrating to urban areas.</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6550A3"/>
                </a:buClr>
                <a:buSzPts val="2200"/>
                <a:buFont typeface="Arial"/>
                <a:buChar char="•"/>
              </a:pPr>
              <a:r>
                <a:rPr b="1" i="0" lang="en-US" sz="2200" u="sng" cap="none" strike="noStrike">
                  <a:solidFill>
                    <a:srgbClr val="000000"/>
                  </a:solidFill>
                  <a:latin typeface="Roboto"/>
                  <a:ea typeface="Roboto"/>
                  <a:cs typeface="Roboto"/>
                  <a:sym typeface="Roboto"/>
                </a:rPr>
                <a:t>Inclusivity and Intergenerational Engagement</a:t>
              </a:r>
              <a:r>
                <a:rPr b="0" i="0" lang="en-US" sz="2200" u="none" cap="none" strike="noStrike">
                  <a:solidFill>
                    <a:srgbClr val="000000"/>
                  </a:solidFill>
                  <a:latin typeface="Roboto"/>
                  <a:ea typeface="Roboto"/>
                  <a:cs typeface="Roboto"/>
                  <a:sym typeface="Roboto"/>
                </a:rPr>
                <a:t>: Tourism supports elderly artisans preserving traditional crafts, young entrepreneurs creating new businesses and families running guesthouses and eco-tourism activities.</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6550A3"/>
                </a:buClr>
                <a:buSzPts val="2200"/>
                <a:buFont typeface="Arial"/>
                <a:buChar char="•"/>
              </a:pPr>
              <a:r>
                <a:rPr b="1" i="0" lang="en-US" sz="2200" u="sng" cap="none" strike="noStrike">
                  <a:solidFill>
                    <a:srgbClr val="000000"/>
                  </a:solidFill>
                  <a:latin typeface="Roboto"/>
                  <a:ea typeface="Roboto"/>
                  <a:cs typeface="Roboto"/>
                  <a:sym typeface="Roboto"/>
                </a:rPr>
                <a:t>Strengthened Local Identity</a:t>
              </a:r>
              <a:r>
                <a:rPr b="0" i="0" lang="en-US" sz="2200" u="none" cap="none" strike="noStrike">
                  <a:solidFill>
                    <a:srgbClr val="000000"/>
                  </a:solidFill>
                  <a:latin typeface="Roboto"/>
                  <a:ea typeface="Roboto"/>
                  <a:cs typeface="Roboto"/>
                  <a:sym typeface="Roboto"/>
                </a:rPr>
                <a:t>: The focus on cultural heritage, sustainable tourism and community-led initiatives has reinforced pride in local traditions and improved the quality of life for residents.</a:t>
              </a:r>
              <a:endParaRPr b="0" i="0" sz="2200" u="none" cap="none" strike="noStrike">
                <a:solidFill>
                  <a:srgbClr val="000000"/>
                </a:solidFill>
                <a:latin typeface="Arial"/>
                <a:ea typeface="Arial"/>
                <a:cs typeface="Arial"/>
                <a:sym typeface="Arial"/>
              </a:endParaRPr>
            </a:p>
            <a:p>
              <a:pPr indent="-234950" lvl="1" marL="228600" marR="0" rtl="0" algn="just">
                <a:lnSpc>
                  <a:spcPct val="90000"/>
                </a:lnSpc>
                <a:spcBef>
                  <a:spcPts val="315"/>
                </a:spcBef>
                <a:spcAft>
                  <a:spcPts val="0"/>
                </a:spcAft>
                <a:buClr>
                  <a:srgbClr val="6550A3"/>
                </a:buClr>
                <a:buSzPts val="2200"/>
                <a:buFont typeface="Arial"/>
                <a:buChar char="•"/>
              </a:pPr>
              <a:r>
                <a:rPr b="1" i="0" lang="en-US" sz="2200" u="sng" cap="none" strike="noStrike">
                  <a:solidFill>
                    <a:srgbClr val="000000"/>
                  </a:solidFill>
                  <a:latin typeface="Roboto"/>
                  <a:ea typeface="Roboto"/>
                  <a:cs typeface="Roboto"/>
                  <a:sym typeface="Roboto"/>
                </a:rPr>
                <a:t>Improved Public Infrastructure</a:t>
              </a:r>
              <a:r>
                <a:rPr b="0" i="0" lang="en-US" sz="2200" u="none" cap="none" strike="noStrike">
                  <a:solidFill>
                    <a:srgbClr val="000000"/>
                  </a:solidFill>
                  <a:latin typeface="Roboto"/>
                  <a:ea typeface="Roboto"/>
                  <a:cs typeface="Roboto"/>
                  <a:sym typeface="Roboto"/>
                </a:rPr>
                <a:t>: Tourism revenue has contributed to better roads, public spaces, walking trails  and cultural venues, benefiting both residents and visitors.</a:t>
              </a:r>
              <a:endParaRPr b="0" i="0" sz="2200" u="none" cap="none" strike="noStrike">
                <a:solidFill>
                  <a:srgbClr val="000000"/>
                </a:solidFill>
                <a:latin typeface="Arial"/>
                <a:ea typeface="Arial"/>
                <a:cs typeface="Arial"/>
                <a:sym typeface="Arial"/>
              </a:endParaRPr>
            </a:p>
          </p:txBody>
        </p:sp>
        <p:sp>
          <p:nvSpPr>
            <p:cNvPr id="298" name="Google Shape;298;p30"/>
            <p:cNvSpPr/>
            <p:nvPr/>
          </p:nvSpPr>
          <p:spPr>
            <a:xfrm>
              <a:off x="801213" y="199664"/>
              <a:ext cx="11216986" cy="708480"/>
            </a:xfrm>
            <a:prstGeom prst="roundRect">
              <a:avLst>
                <a:gd fmla="val 16667" name="adj"/>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0"/>
            <p:cNvSpPr txBox="1"/>
            <p:nvPr/>
          </p:nvSpPr>
          <p:spPr>
            <a:xfrm>
              <a:off x="835798" y="234249"/>
              <a:ext cx="11147816" cy="639310"/>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100"/>
                <a:buFont typeface="Arial"/>
                <a:buNone/>
              </a:pPr>
              <a:r>
                <a:rPr b="1" i="0" lang="en-US" sz="2400" u="sng" cap="none" strike="noStrike">
                  <a:solidFill>
                    <a:schemeClr val="lt1"/>
                  </a:solidFill>
                  <a:latin typeface="Roboto"/>
                  <a:ea typeface="Roboto"/>
                  <a:cs typeface="Roboto"/>
                  <a:sym typeface="Roboto"/>
                </a:rPr>
                <a:t>Social Impact</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03" name="Shape 303"/>
        <p:cNvGrpSpPr/>
        <p:nvPr/>
      </p:nvGrpSpPr>
      <p:grpSpPr>
        <a:xfrm>
          <a:off x="0" y="0"/>
          <a:ext cx="0" cy="0"/>
          <a:chOff x="0" y="0"/>
          <a:chExt cx="0" cy="0"/>
        </a:xfrm>
      </p:grpSpPr>
      <p:sp>
        <p:nvSpPr>
          <p:cNvPr id="304" name="Google Shape;304;p31"/>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1"/>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06" name="Google Shape;306;p31"/>
          <p:cNvSpPr txBox="1"/>
          <p:nvPr/>
        </p:nvSpPr>
        <p:spPr>
          <a:xfrm>
            <a:off x="1028700" y="1077612"/>
            <a:ext cx="16230600" cy="80820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1" i="0" lang="en-US" sz="2400" u="sng" cap="none" strike="noStrike">
                <a:solidFill>
                  <a:srgbClr val="000000"/>
                </a:solidFill>
                <a:latin typeface="Roboto"/>
                <a:ea typeface="Roboto"/>
                <a:cs typeface="Roboto"/>
                <a:sym typeface="Roboto"/>
              </a:rPr>
              <a:t>Cultural Engagement and Education</a:t>
            </a:r>
            <a:endParaRPr b="0" i="0" sz="18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700"/>
              <a:buFont typeface="Arial"/>
              <a:buNone/>
            </a:pPr>
            <a:r>
              <a:rPr b="0" i="0" lang="en-US" sz="2100" u="none" cap="none" strike="noStrike">
                <a:solidFill>
                  <a:srgbClr val="000000"/>
                </a:solidFill>
                <a:latin typeface="Roboto"/>
                <a:ea typeface="Roboto"/>
                <a:cs typeface="Roboto"/>
                <a:sym typeface="Roboto"/>
              </a:rPr>
              <a:t>Kalopanayiotis offers visitors an educational and interactive cultural experience, ensuring that they leave with a deeper appreciation of Cypriot history, customs and traditions. Instead of simply observing local life, visitors actively participate in traditional practices, gaining firsthand knowledge of the region’s heritage.</a:t>
            </a:r>
            <a:endParaRPr b="0" i="0" sz="1800" u="none" cap="none" strike="noStrike">
              <a:solidFill>
                <a:srgbClr val="000000"/>
              </a:solidFill>
              <a:latin typeface="Arial"/>
              <a:ea typeface="Arial"/>
              <a:cs typeface="Arial"/>
              <a:sym typeface="Arial"/>
            </a:endParaRPr>
          </a:p>
          <a:p>
            <a:pPr indent="-311150" lvl="0" marL="285750" marR="0" rtl="0" algn="just">
              <a:lnSpc>
                <a:spcPct val="140017"/>
              </a:lnSpc>
              <a:spcBef>
                <a:spcPts val="0"/>
              </a:spcBef>
              <a:spcAft>
                <a:spcPts val="0"/>
              </a:spcAft>
              <a:buClr>
                <a:srgbClr val="000000"/>
              </a:buClr>
              <a:buSzPts val="2100"/>
              <a:buFont typeface="Arial"/>
              <a:buChar char="•"/>
            </a:pPr>
            <a:r>
              <a:rPr b="1" i="0" lang="en-US" sz="2100" u="sng" cap="none" strike="noStrike">
                <a:solidFill>
                  <a:srgbClr val="000000"/>
                </a:solidFill>
                <a:latin typeface="Roboto"/>
                <a:ea typeface="Roboto"/>
                <a:cs typeface="Roboto"/>
                <a:sym typeface="Roboto"/>
              </a:rPr>
              <a:t>Guided Tours of the Byzantine Monastery of Saint John Lampadistis (UNESCO-listed site):</a:t>
            </a:r>
            <a:r>
              <a:rPr b="0" i="0" lang="en-US" sz="2100" u="none" cap="none" strike="noStrike">
                <a:solidFill>
                  <a:srgbClr val="000000"/>
                </a:solidFill>
                <a:latin typeface="Roboto"/>
                <a:ea typeface="Roboto"/>
                <a:cs typeface="Roboto"/>
                <a:sym typeface="Roboto"/>
              </a:rPr>
              <a:t> Visitors gain insights into Byzantine religious traditions, historic frescoes and Orthodox monastic life, learning about the role of faith in Cypriot culture.</a:t>
            </a:r>
            <a:endParaRPr b="0" i="0" sz="1800" u="none" cap="none" strike="noStrike">
              <a:solidFill>
                <a:srgbClr val="000000"/>
              </a:solidFill>
              <a:latin typeface="Arial"/>
              <a:ea typeface="Arial"/>
              <a:cs typeface="Arial"/>
              <a:sym typeface="Arial"/>
            </a:endParaRPr>
          </a:p>
          <a:p>
            <a:pPr indent="-311150" lvl="0" marL="285750" marR="0" rtl="0" algn="just">
              <a:lnSpc>
                <a:spcPct val="140017"/>
              </a:lnSpc>
              <a:spcBef>
                <a:spcPts val="0"/>
              </a:spcBef>
              <a:spcAft>
                <a:spcPts val="0"/>
              </a:spcAft>
              <a:buClr>
                <a:srgbClr val="000000"/>
              </a:buClr>
              <a:buSzPts val="2100"/>
              <a:buFont typeface="Arial"/>
              <a:buChar char="•"/>
            </a:pPr>
            <a:r>
              <a:rPr b="1" i="0" lang="en-US" sz="2100" u="sng" cap="none" strike="noStrike">
                <a:solidFill>
                  <a:srgbClr val="000000"/>
                </a:solidFill>
                <a:latin typeface="Roboto"/>
                <a:ea typeface="Roboto"/>
                <a:cs typeface="Roboto"/>
                <a:sym typeface="Roboto"/>
              </a:rPr>
              <a:t>Traditional Craft Workshops:</a:t>
            </a:r>
            <a:r>
              <a:rPr b="0" i="0" lang="en-US" sz="2100" u="none" cap="none" strike="noStrike">
                <a:solidFill>
                  <a:srgbClr val="000000"/>
                </a:solidFill>
                <a:latin typeface="Roboto"/>
                <a:ea typeface="Roboto"/>
                <a:cs typeface="Roboto"/>
                <a:sym typeface="Roboto"/>
              </a:rPr>
              <a:t> Sessions in pottery, weaving and icon painting allow visitors to understand the skills behind Cypriot crafts, supporting local artisans and preserving endangered traditional techniques.</a:t>
            </a:r>
            <a:endParaRPr b="0" i="0" sz="1800" u="none" cap="none" strike="noStrike">
              <a:solidFill>
                <a:srgbClr val="000000"/>
              </a:solidFill>
              <a:latin typeface="Arial"/>
              <a:ea typeface="Arial"/>
              <a:cs typeface="Arial"/>
              <a:sym typeface="Arial"/>
            </a:endParaRPr>
          </a:p>
          <a:p>
            <a:pPr indent="-311150" lvl="0" marL="285750" marR="0" rtl="0" algn="just">
              <a:lnSpc>
                <a:spcPct val="140017"/>
              </a:lnSpc>
              <a:spcBef>
                <a:spcPts val="0"/>
              </a:spcBef>
              <a:spcAft>
                <a:spcPts val="0"/>
              </a:spcAft>
              <a:buClr>
                <a:srgbClr val="000000"/>
              </a:buClr>
              <a:buSzPts val="2100"/>
              <a:buFont typeface="Arial"/>
              <a:buChar char="•"/>
            </a:pPr>
            <a:r>
              <a:rPr b="1" i="0" lang="en-US" sz="2100" u="sng" cap="none" strike="noStrike">
                <a:solidFill>
                  <a:srgbClr val="000000"/>
                </a:solidFill>
                <a:latin typeface="Roboto"/>
                <a:ea typeface="Roboto"/>
                <a:cs typeface="Roboto"/>
                <a:sym typeface="Roboto"/>
              </a:rPr>
              <a:t>Food &amp; Wine Experiences:</a:t>
            </a:r>
            <a:r>
              <a:rPr b="0" i="0" lang="en-US" sz="2100" u="none" cap="none" strike="noStrike">
                <a:solidFill>
                  <a:srgbClr val="000000"/>
                </a:solidFill>
                <a:latin typeface="Roboto"/>
                <a:ea typeface="Roboto"/>
                <a:cs typeface="Roboto"/>
                <a:sym typeface="Roboto"/>
              </a:rPr>
              <a:t> Visitors engage in farm-to-table dining, olive oil tastings and Cypriot cooking lessons, gaining insight into agricultural traditions, sustainable farming and local gastronomy. Marathasa Winery introduces visitors to traditional winemaking techniques, while Casale Panayiotis provides authentic local dining experiences using seasonal, locally sourced ingredients.</a:t>
            </a:r>
            <a:endParaRPr b="0" i="0" sz="1800" u="none" cap="none" strike="noStrike">
              <a:solidFill>
                <a:srgbClr val="000000"/>
              </a:solidFill>
              <a:latin typeface="Arial"/>
              <a:ea typeface="Arial"/>
              <a:cs typeface="Arial"/>
              <a:sym typeface="Arial"/>
            </a:endParaRPr>
          </a:p>
          <a:p>
            <a:pPr indent="-311150" lvl="0" marL="285750" marR="0" rtl="0" algn="just">
              <a:lnSpc>
                <a:spcPct val="140017"/>
              </a:lnSpc>
              <a:spcBef>
                <a:spcPts val="0"/>
              </a:spcBef>
              <a:spcAft>
                <a:spcPts val="0"/>
              </a:spcAft>
              <a:buClr>
                <a:srgbClr val="000000"/>
              </a:buClr>
              <a:buSzPts val="2100"/>
              <a:buFont typeface="Arial"/>
              <a:buChar char="•"/>
            </a:pPr>
            <a:r>
              <a:rPr b="1" i="0" lang="en-US" sz="2100" u="sng" cap="none" strike="noStrike">
                <a:solidFill>
                  <a:srgbClr val="000000"/>
                </a:solidFill>
                <a:latin typeface="Roboto"/>
                <a:ea typeface="Roboto"/>
                <a:cs typeface="Roboto"/>
                <a:sym typeface="Roboto"/>
              </a:rPr>
              <a:t>Storytelling &amp; Folklore Evenings:</a:t>
            </a:r>
            <a:r>
              <a:rPr b="0" i="0" lang="en-US" sz="2100" u="none" cap="none" strike="noStrike">
                <a:solidFill>
                  <a:srgbClr val="000000"/>
                </a:solidFill>
                <a:latin typeface="Roboto"/>
                <a:ea typeface="Roboto"/>
                <a:cs typeface="Roboto"/>
                <a:sym typeface="Roboto"/>
              </a:rPr>
              <a:t> Elders and local historians share oral traditions, myths and legends, passing down generations of Cypriot culture while offering visitors a deeper connection to local history.</a:t>
            </a:r>
            <a:endParaRPr b="0" i="0" sz="1800" u="none" cap="none" strike="noStrike">
              <a:solidFill>
                <a:srgbClr val="000000"/>
              </a:solidFill>
              <a:latin typeface="Arial"/>
              <a:ea typeface="Arial"/>
              <a:cs typeface="Arial"/>
              <a:sym typeface="Arial"/>
            </a:endParaRPr>
          </a:p>
          <a:p>
            <a:pPr indent="-311150" lvl="0" marL="285750" marR="0" rtl="0" algn="just">
              <a:lnSpc>
                <a:spcPct val="140017"/>
              </a:lnSpc>
              <a:spcBef>
                <a:spcPts val="0"/>
              </a:spcBef>
              <a:spcAft>
                <a:spcPts val="0"/>
              </a:spcAft>
              <a:buClr>
                <a:srgbClr val="000000"/>
              </a:buClr>
              <a:buSzPts val="2100"/>
              <a:buFont typeface="Arial"/>
              <a:buChar char="•"/>
            </a:pPr>
            <a:r>
              <a:rPr b="1" i="0" lang="en-US" sz="2100" u="sng" cap="none" strike="noStrike">
                <a:solidFill>
                  <a:srgbClr val="000000"/>
                </a:solidFill>
                <a:latin typeface="Roboto"/>
                <a:ea typeface="Roboto"/>
                <a:cs typeface="Roboto"/>
                <a:sym typeface="Roboto"/>
              </a:rPr>
              <a:t>Participation in Festivals &amp; Religious Events:</a:t>
            </a:r>
            <a:r>
              <a:rPr b="0" i="0" lang="en-US" sz="2100" u="none" cap="none" strike="noStrike">
                <a:solidFill>
                  <a:srgbClr val="000000"/>
                </a:solidFill>
                <a:latin typeface="Roboto"/>
                <a:ea typeface="Roboto"/>
                <a:cs typeface="Roboto"/>
                <a:sym typeface="Roboto"/>
              </a:rPr>
              <a:t> Visitors experience Easter celebrations, music and dance festivals as well as the annual Christmas Village, immersing themselves in local customs, religious ceremonies and seasonal traditions.</a:t>
            </a:r>
            <a:endParaRPr b="0" i="0" sz="18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700"/>
              <a:buFont typeface="Arial"/>
              <a:buNone/>
            </a:pPr>
            <a:r>
              <a:t/>
            </a:r>
            <a:endParaRPr b="0"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700"/>
              <a:buFont typeface="Arial"/>
              <a:buNone/>
            </a:pPr>
            <a:r>
              <a:rPr b="0" i="0" lang="en-US" sz="2100" u="none" cap="none" strike="noStrike">
                <a:solidFill>
                  <a:srgbClr val="000000"/>
                </a:solidFill>
                <a:latin typeface="Roboto"/>
                <a:ea typeface="Roboto"/>
                <a:cs typeface="Roboto"/>
                <a:sym typeface="Roboto"/>
              </a:rPr>
              <a:t>Through these experiences, visitors become active participants in cultural preservation, ensuring that local knowledge, skills and traditions are passed down and valued.</a:t>
            </a:r>
            <a:endParaRPr b="0" i="0" sz="2100" u="none" cap="none" strike="noStrike">
              <a:solidFill>
                <a:srgbClr val="000000"/>
              </a:solidFill>
              <a:latin typeface="Roboto"/>
              <a:ea typeface="Roboto"/>
              <a:cs typeface="Roboto"/>
              <a:sym typeface="Roboto"/>
            </a:endParaRPr>
          </a:p>
        </p:txBody>
      </p:sp>
      <p:sp>
        <p:nvSpPr>
          <p:cNvPr id="307" name="Google Shape;307;p31"/>
          <p:cNvSpPr txBox="1"/>
          <p:nvPr/>
        </p:nvSpPr>
        <p:spPr>
          <a:xfrm>
            <a:off x="1028700" y="0"/>
            <a:ext cx="158334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308" name="Google Shape;308;p31"/>
          <p:cNvSpPr/>
          <p:nvPr/>
        </p:nvSpPr>
        <p:spPr>
          <a:xfrm>
            <a:off x="9443800" y="9062245"/>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1"/>
          <p:cNvSpPr/>
          <p:nvPr/>
        </p:nvSpPr>
        <p:spPr>
          <a:xfrm>
            <a:off x="5524876" y="929285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1"/>
          <p:cNvSpPr txBox="1"/>
          <p:nvPr/>
        </p:nvSpPr>
        <p:spPr>
          <a:xfrm>
            <a:off x="7684050" y="862774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14" name="Shape 314"/>
        <p:cNvGrpSpPr/>
        <p:nvPr/>
      </p:nvGrpSpPr>
      <p:grpSpPr>
        <a:xfrm>
          <a:off x="0" y="0"/>
          <a:ext cx="0" cy="0"/>
          <a:chOff x="0" y="0"/>
          <a:chExt cx="0" cy="0"/>
        </a:xfrm>
      </p:grpSpPr>
      <p:sp>
        <p:nvSpPr>
          <p:cNvPr id="315" name="Google Shape;315;p32"/>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2"/>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17" name="Google Shape;317;p32"/>
          <p:cNvSpPr txBox="1"/>
          <p:nvPr/>
        </p:nvSpPr>
        <p:spPr>
          <a:xfrm>
            <a:off x="1028700" y="1242609"/>
            <a:ext cx="16230600" cy="73185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1" i="0" lang="en-US" sz="2200" u="sng" cap="none" strike="noStrike">
                <a:solidFill>
                  <a:srgbClr val="000000"/>
                </a:solidFill>
                <a:latin typeface="Roboto"/>
                <a:ea typeface="Roboto"/>
                <a:cs typeface="Roboto"/>
                <a:sym typeface="Roboto"/>
              </a:rPr>
              <a:t>Behavioral Impact on Visitors</a:t>
            </a:r>
            <a:endParaRPr b="1" i="0" sz="2200"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700"/>
              <a:buFont typeface="Arial"/>
              <a:buNone/>
            </a:pPr>
            <a:r>
              <a:rPr b="0" i="0" lang="en-US" sz="1900" u="none" cap="none" strike="noStrike">
                <a:solidFill>
                  <a:srgbClr val="000000"/>
                </a:solidFill>
                <a:latin typeface="Roboto"/>
                <a:ea typeface="Roboto"/>
                <a:cs typeface="Roboto"/>
                <a:sym typeface="Roboto"/>
              </a:rPr>
              <a:t>Kalopanayiotis fosters conscious and responsible tourism, influencing visitors to become more mindful of local traditions, sustainability and community well-being. The village’s eco-conscious approach and strong cultural identity encourage visitors to adopt better travel habits and respect local customs.</a:t>
            </a:r>
            <a:endParaRPr b="0" i="0" sz="1600" u="none" cap="none" strike="noStrike">
              <a:solidFill>
                <a:srgbClr val="000000"/>
              </a:solidFill>
              <a:latin typeface="Arial"/>
              <a:ea typeface="Arial"/>
              <a:cs typeface="Arial"/>
              <a:sym typeface="Arial"/>
            </a:endParaRPr>
          </a:p>
          <a:p>
            <a:pPr indent="-298450" lvl="0" marL="285750" marR="0" rtl="0" algn="just">
              <a:lnSpc>
                <a:spcPct val="140017"/>
              </a:lnSpc>
              <a:spcBef>
                <a:spcPts val="0"/>
              </a:spcBef>
              <a:spcAft>
                <a:spcPts val="0"/>
              </a:spcAft>
              <a:buClr>
                <a:srgbClr val="000000"/>
              </a:buClr>
              <a:buSzPts val="1900"/>
              <a:buFont typeface="Arial"/>
              <a:buChar char="•"/>
            </a:pPr>
            <a:r>
              <a:rPr b="1" i="0" lang="en-US" sz="1900" u="sng" cap="none" strike="noStrike">
                <a:solidFill>
                  <a:srgbClr val="000000"/>
                </a:solidFill>
                <a:latin typeface="Roboto"/>
                <a:ea typeface="Roboto"/>
                <a:cs typeface="Roboto"/>
                <a:sym typeface="Roboto"/>
              </a:rPr>
              <a:t>Increased Awareness of Heritage Preservation:</a:t>
            </a:r>
            <a:r>
              <a:rPr b="0" i="0" lang="en-US" sz="1900" u="none" cap="none" strike="noStrike">
                <a:solidFill>
                  <a:srgbClr val="000000"/>
                </a:solidFill>
                <a:latin typeface="Roboto"/>
                <a:ea typeface="Roboto"/>
                <a:cs typeface="Roboto"/>
                <a:sym typeface="Roboto"/>
              </a:rPr>
              <a:t> Visitors develop a stronger appreciation for conservation efforts, understanding the importance of protecting traditional architecture, UNESCO sites and historical landmarks with many people leaving with a newfound interest in cultural sustainability. </a:t>
            </a:r>
            <a:endParaRPr b="0" i="0" sz="1600" u="none" cap="none" strike="noStrike">
              <a:solidFill>
                <a:srgbClr val="000000"/>
              </a:solidFill>
              <a:latin typeface="Arial"/>
              <a:ea typeface="Arial"/>
              <a:cs typeface="Arial"/>
              <a:sym typeface="Arial"/>
            </a:endParaRPr>
          </a:p>
          <a:p>
            <a:pPr indent="-298450" lvl="0" marL="285750" marR="0" rtl="0" algn="just">
              <a:lnSpc>
                <a:spcPct val="140017"/>
              </a:lnSpc>
              <a:spcBef>
                <a:spcPts val="0"/>
              </a:spcBef>
              <a:spcAft>
                <a:spcPts val="0"/>
              </a:spcAft>
              <a:buClr>
                <a:srgbClr val="000000"/>
              </a:buClr>
              <a:buSzPts val="1900"/>
              <a:buFont typeface="Arial"/>
              <a:buChar char="•"/>
            </a:pPr>
            <a:r>
              <a:rPr b="1" i="0" lang="en-US" sz="1900" u="sng" cap="none" strike="noStrike">
                <a:solidFill>
                  <a:srgbClr val="000000"/>
                </a:solidFill>
                <a:latin typeface="Roboto"/>
                <a:ea typeface="Roboto"/>
                <a:cs typeface="Roboto"/>
                <a:sym typeface="Roboto"/>
              </a:rPr>
              <a:t>Encouraging Sustainable Travel Practices:</a:t>
            </a:r>
            <a:r>
              <a:rPr b="0" i="0" lang="en-US" sz="1900" u="none" cap="none" strike="noStrike">
                <a:solidFill>
                  <a:srgbClr val="000000"/>
                </a:solidFill>
                <a:latin typeface="Roboto"/>
                <a:ea typeface="Roboto"/>
                <a:cs typeface="Roboto"/>
                <a:sym typeface="Roboto"/>
              </a:rPr>
              <a:t> Through eco-friendly accommodations, nature trails and organic farming tours, visitors learn about sustainable tourism and how their choices impact local environments. Many adopt better eco-conscious habits, such as choosing locally owned businesses, reducing plastic waste and engaging in low-impact tourism activities.</a:t>
            </a:r>
            <a:endParaRPr b="0" i="0" sz="1600" u="none" cap="none" strike="noStrike">
              <a:solidFill>
                <a:srgbClr val="000000"/>
              </a:solidFill>
              <a:latin typeface="Arial"/>
              <a:ea typeface="Arial"/>
              <a:cs typeface="Arial"/>
              <a:sym typeface="Arial"/>
            </a:endParaRPr>
          </a:p>
          <a:p>
            <a:pPr indent="-298450" lvl="0" marL="285750" marR="0" rtl="0" algn="just">
              <a:lnSpc>
                <a:spcPct val="140017"/>
              </a:lnSpc>
              <a:spcBef>
                <a:spcPts val="0"/>
              </a:spcBef>
              <a:spcAft>
                <a:spcPts val="0"/>
              </a:spcAft>
              <a:buClr>
                <a:srgbClr val="000000"/>
              </a:buClr>
              <a:buSzPts val="1900"/>
              <a:buFont typeface="Arial"/>
              <a:buChar char="•"/>
            </a:pPr>
            <a:r>
              <a:rPr b="1" i="0" lang="en-US" sz="1900" u="sng" cap="none" strike="noStrike">
                <a:solidFill>
                  <a:srgbClr val="000000"/>
                </a:solidFill>
                <a:latin typeface="Roboto"/>
                <a:ea typeface="Roboto"/>
                <a:cs typeface="Roboto"/>
                <a:sym typeface="Roboto"/>
              </a:rPr>
              <a:t>Respect for Local Traditions and Customs:</a:t>
            </a:r>
            <a:r>
              <a:rPr b="0" i="0" lang="en-US" sz="1900" u="none" cap="none" strike="noStrike">
                <a:solidFill>
                  <a:srgbClr val="000000"/>
                </a:solidFill>
                <a:latin typeface="Roboto"/>
                <a:ea typeface="Roboto"/>
                <a:cs typeface="Roboto"/>
                <a:sym typeface="Roboto"/>
              </a:rPr>
              <a:t> By participating in religious ceremonies, cultural festivals and local storytelling sessions, visitors develop a deeper sensitivity to Cypriot traditions, often adjusting their behavior to align with local customs (e.g., modest attire in religious sites, respecting quiet village life and engaging respectfully with locals). </a:t>
            </a:r>
            <a:endParaRPr b="0" i="0" sz="1600" u="none" cap="none" strike="noStrike">
              <a:solidFill>
                <a:srgbClr val="000000"/>
              </a:solidFill>
              <a:latin typeface="Arial"/>
              <a:ea typeface="Arial"/>
              <a:cs typeface="Arial"/>
              <a:sym typeface="Arial"/>
            </a:endParaRPr>
          </a:p>
          <a:p>
            <a:pPr indent="-298450" lvl="0" marL="285750" marR="0" rtl="0" algn="just">
              <a:lnSpc>
                <a:spcPct val="140017"/>
              </a:lnSpc>
              <a:spcBef>
                <a:spcPts val="0"/>
              </a:spcBef>
              <a:spcAft>
                <a:spcPts val="0"/>
              </a:spcAft>
              <a:buClr>
                <a:srgbClr val="000000"/>
              </a:buClr>
              <a:buSzPts val="1900"/>
              <a:buFont typeface="Arial"/>
              <a:buChar char="•"/>
            </a:pPr>
            <a:r>
              <a:rPr b="1" i="0" lang="en-US" sz="1900" u="sng" cap="none" strike="noStrike">
                <a:solidFill>
                  <a:srgbClr val="000000"/>
                </a:solidFill>
                <a:latin typeface="Roboto"/>
                <a:ea typeface="Roboto"/>
                <a:cs typeface="Roboto"/>
                <a:sym typeface="Roboto"/>
              </a:rPr>
              <a:t>Shift Toward Slow and Experiential Tourism:</a:t>
            </a:r>
            <a:r>
              <a:rPr b="0" i="0" lang="en-US" sz="1900" u="none" cap="none" strike="noStrike">
                <a:solidFill>
                  <a:srgbClr val="000000"/>
                </a:solidFill>
                <a:latin typeface="Roboto"/>
                <a:ea typeface="Roboto"/>
                <a:cs typeface="Roboto"/>
                <a:sym typeface="Roboto"/>
              </a:rPr>
              <a:t> Kalopanayiotis promotes quality over quantity, encouraging longer stays, deeper engagement with the community and support for local businesses. Many visitors return for repeat stays, choosing more immersive and ethical travel experiences over commercialized tourism.</a:t>
            </a:r>
            <a:endParaRPr b="0" i="0" sz="1600" u="none" cap="none" strike="noStrike">
              <a:solidFill>
                <a:srgbClr val="000000"/>
              </a:solidFill>
              <a:latin typeface="Arial"/>
              <a:ea typeface="Arial"/>
              <a:cs typeface="Arial"/>
              <a:sym typeface="Arial"/>
            </a:endParaRPr>
          </a:p>
          <a:p>
            <a:pPr indent="-177800" lvl="0" marL="285750" marR="0" rtl="0" algn="just">
              <a:lnSpc>
                <a:spcPct val="140017"/>
              </a:lnSpc>
              <a:spcBef>
                <a:spcPts val="0"/>
              </a:spcBef>
              <a:spcAft>
                <a:spcPts val="0"/>
              </a:spcAft>
              <a:buClr>
                <a:srgbClr val="000000"/>
              </a:buClr>
              <a:buSzPts val="1700"/>
              <a:buFont typeface="Arial"/>
              <a:buNone/>
            </a:pPr>
            <a:r>
              <a:t/>
            </a:r>
            <a:endParaRPr b="0" i="0" sz="19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700"/>
              <a:buFont typeface="Arial"/>
              <a:buNone/>
            </a:pPr>
            <a:r>
              <a:rPr b="0" i="0" lang="en-US" sz="1900" u="none" cap="none" strike="noStrike">
                <a:solidFill>
                  <a:srgbClr val="000000"/>
                </a:solidFill>
                <a:latin typeface="Roboto"/>
                <a:ea typeface="Roboto"/>
                <a:cs typeface="Roboto"/>
                <a:sym typeface="Roboto"/>
              </a:rPr>
              <a:t>Through these behavioral shifts, Kalopanayiotis not only educates tourists but transforms them into ambassadors of sustainable and responsible tourism, ensuring that visitors carry these values into future travel experiences.</a:t>
            </a:r>
            <a:endParaRPr b="0" i="0" sz="1900" u="none" cap="none" strike="noStrike">
              <a:solidFill>
                <a:srgbClr val="000000"/>
              </a:solidFill>
              <a:latin typeface="Roboto"/>
              <a:ea typeface="Roboto"/>
              <a:cs typeface="Roboto"/>
              <a:sym typeface="Roboto"/>
            </a:endParaRPr>
          </a:p>
        </p:txBody>
      </p:sp>
      <p:sp>
        <p:nvSpPr>
          <p:cNvPr id="318" name="Google Shape;318;p32"/>
          <p:cNvSpPr txBox="1"/>
          <p:nvPr/>
        </p:nvSpPr>
        <p:spPr>
          <a:xfrm>
            <a:off x="1028700" y="165000"/>
            <a:ext cx="158334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319" name="Google Shape;319;p32"/>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2"/>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2"/>
          <p:cNvSpPr txBox="1"/>
          <p:nvPr/>
        </p:nvSpPr>
        <p:spPr>
          <a:xfrm>
            <a:off x="7684075" y="856109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25" name="Shape 325"/>
        <p:cNvGrpSpPr/>
        <p:nvPr/>
      </p:nvGrpSpPr>
      <p:grpSpPr>
        <a:xfrm>
          <a:off x="0" y="0"/>
          <a:ext cx="0" cy="0"/>
          <a:chOff x="0" y="0"/>
          <a:chExt cx="0" cy="0"/>
        </a:xfrm>
      </p:grpSpPr>
      <p:sp>
        <p:nvSpPr>
          <p:cNvPr id="326" name="Google Shape;326;p33"/>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28" name="Google Shape;328;p33"/>
          <p:cNvSpPr txBox="1"/>
          <p:nvPr/>
        </p:nvSpPr>
        <p:spPr>
          <a:xfrm>
            <a:off x="1028700" y="1475871"/>
            <a:ext cx="16230600" cy="68166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1" i="0" lang="en-US" sz="2200" u="sng" cap="none" strike="noStrike">
                <a:solidFill>
                  <a:srgbClr val="000000"/>
                </a:solidFill>
                <a:latin typeface="Roboto"/>
                <a:ea typeface="Roboto"/>
                <a:cs typeface="Roboto"/>
                <a:sym typeface="Roboto"/>
              </a:rPr>
              <a:t>Immersive Experience</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0" i="0" lang="en-US" sz="2000" u="none" cap="none" strike="noStrike">
                <a:solidFill>
                  <a:srgbClr val="000000"/>
                </a:solidFill>
                <a:latin typeface="Roboto"/>
                <a:ea typeface="Roboto"/>
                <a:cs typeface="Roboto"/>
                <a:sym typeface="Roboto"/>
              </a:rPr>
              <a:t>Kalopanayiotis ensures that visitors do not just observe village life, but they become a part of it. Through meaningful interactions, experiences and participation in sustainability efforts, tourists leave feeling connected to the community and aware of their role in supporting local development.</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Stay in Restored Traditional Homes:</a:t>
            </a:r>
            <a:r>
              <a:rPr b="0" i="0" lang="en-US" sz="2000" u="none" cap="none" strike="noStrike">
                <a:solidFill>
                  <a:srgbClr val="000000"/>
                </a:solidFill>
                <a:latin typeface="Roboto"/>
                <a:ea typeface="Roboto"/>
                <a:cs typeface="Roboto"/>
                <a:sym typeface="Roboto"/>
              </a:rPr>
              <a:t> Visitors sleep in restored stone houses, experiencing the village’s architectural heritage while supporting local-owned accommodations such as Casale Panayiotis, which reinvests profits into community restoration projects.</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Eco-Tourism Adventures:</a:t>
            </a:r>
            <a:r>
              <a:rPr b="0" i="0" lang="en-US" sz="2000" u="none" cap="none" strike="noStrike">
                <a:solidFill>
                  <a:srgbClr val="000000"/>
                </a:solidFill>
                <a:latin typeface="Roboto"/>
                <a:ea typeface="Roboto"/>
                <a:cs typeface="Roboto"/>
                <a:sym typeface="Roboto"/>
              </a:rPr>
              <a:t> Guests hike through nature trails, visit the Setrachos River and participate in environmental conservation activities, directly contributing to the preservation of Kalopanayiotis’ natural surroundings.</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Spiritual and Wellness Retreats:</a:t>
            </a:r>
            <a:r>
              <a:rPr b="0" i="0" lang="en-US" sz="2000" u="none" cap="none" strike="noStrike">
                <a:solidFill>
                  <a:srgbClr val="000000"/>
                </a:solidFill>
                <a:latin typeface="Roboto"/>
                <a:ea typeface="Roboto"/>
                <a:cs typeface="Roboto"/>
                <a:sym typeface="Roboto"/>
              </a:rPr>
              <a:t> The village’s thermal spas and monasteries provide a holistic experience combining wellness, nature and spiritual enrichment, making Kalopanayiotis an ideal destination for slow and mindful travel.</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Local Engagement and Community-Based Tourism:</a:t>
            </a:r>
            <a:r>
              <a:rPr b="0" i="0" lang="en-US" sz="2000" u="none" cap="none" strike="noStrike">
                <a:solidFill>
                  <a:srgbClr val="000000"/>
                </a:solidFill>
                <a:latin typeface="Roboto"/>
                <a:ea typeface="Roboto"/>
                <a:cs typeface="Roboto"/>
                <a:sym typeface="Roboto"/>
              </a:rPr>
              <a:t> Visitors interact with residents, support local businesses and participate in agricultural experiences such as helping harvest olives, pressing grapes for wine or baking traditional Cypriot bread.</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A True Sense of Place:</a:t>
            </a:r>
            <a:r>
              <a:rPr b="0" i="0" lang="en-US" sz="2000" u="none" cap="none" strike="noStrike">
                <a:solidFill>
                  <a:srgbClr val="000000"/>
                </a:solidFill>
                <a:latin typeface="Roboto"/>
                <a:ea typeface="Roboto"/>
                <a:cs typeface="Roboto"/>
                <a:sym typeface="Roboto"/>
              </a:rPr>
              <a:t> Visitors develop a personal connection to Kalopanayiotis, often returning or sharing their experiences with others.</a:t>
            </a:r>
            <a:endParaRPr b="0" i="0" sz="1600" u="none" cap="none" strike="noStrike">
              <a:solidFill>
                <a:srgbClr val="000000"/>
              </a:solidFill>
              <a:latin typeface="Arial"/>
              <a:ea typeface="Arial"/>
              <a:cs typeface="Arial"/>
              <a:sym typeface="Arial"/>
            </a:endParaRPr>
          </a:p>
          <a:p>
            <a:pPr indent="-228600" lvl="0" marL="342900" marR="0" rtl="0" algn="just">
              <a:lnSpc>
                <a:spcPct val="140017"/>
              </a:lnSpc>
              <a:spcBef>
                <a:spcPts val="0"/>
              </a:spcBef>
              <a:spcAft>
                <a:spcPts val="0"/>
              </a:spcAft>
              <a:buClr>
                <a:srgbClr val="000000"/>
              </a:buClr>
              <a:buSzPts val="1800"/>
              <a:buFont typeface="Arial"/>
              <a:buNone/>
            </a:pPr>
            <a:r>
              <a:t/>
            </a:r>
            <a:endParaRPr b="0" i="0" sz="20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800"/>
              <a:buFont typeface="Arial"/>
              <a:buNone/>
            </a:pPr>
            <a:r>
              <a:rPr b="0" i="0" lang="en-US" sz="2000" u="none" cap="none" strike="noStrike">
                <a:solidFill>
                  <a:srgbClr val="000000"/>
                </a:solidFill>
                <a:latin typeface="Roboto"/>
                <a:ea typeface="Roboto"/>
                <a:cs typeface="Roboto"/>
                <a:sym typeface="Roboto"/>
              </a:rPr>
              <a:t>By making tourism a two-way exchange, Kalopanayiotis ensures that visitors leave with more than just memories, they leave as active supporters of rural sustainability, cultural preservation and responsible travel.</a:t>
            </a:r>
            <a:endParaRPr b="0" i="0" sz="1600" u="none" cap="none" strike="noStrike">
              <a:solidFill>
                <a:srgbClr val="000000"/>
              </a:solidFill>
              <a:latin typeface="Roboto"/>
              <a:ea typeface="Roboto"/>
              <a:cs typeface="Roboto"/>
              <a:sym typeface="Roboto"/>
            </a:endParaRPr>
          </a:p>
        </p:txBody>
      </p:sp>
      <p:sp>
        <p:nvSpPr>
          <p:cNvPr id="329" name="Google Shape;329;p33"/>
          <p:cNvSpPr txBox="1"/>
          <p:nvPr/>
        </p:nvSpPr>
        <p:spPr>
          <a:xfrm>
            <a:off x="1028700" y="330650"/>
            <a:ext cx="158334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330" name="Google Shape;330;p3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3"/>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336" name="Shape 336"/>
        <p:cNvGrpSpPr/>
        <p:nvPr/>
      </p:nvGrpSpPr>
      <p:grpSpPr>
        <a:xfrm>
          <a:off x="0" y="0"/>
          <a:ext cx="0" cy="0"/>
          <a:chOff x="0" y="0"/>
          <a:chExt cx="0" cy="0"/>
        </a:xfrm>
      </p:grpSpPr>
      <p:sp>
        <p:nvSpPr>
          <p:cNvPr id="337" name="Google Shape;337;p34"/>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4"/>
          <p:cNvSpPr txBox="1"/>
          <p:nvPr/>
        </p:nvSpPr>
        <p:spPr>
          <a:xfrm>
            <a:off x="1028700" y="419100"/>
            <a:ext cx="162306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Sustainability Measures </a:t>
            </a:r>
            <a:endParaRPr b="0" i="0" sz="1400" u="none" cap="none" strike="noStrike">
              <a:solidFill>
                <a:srgbClr val="000000"/>
              </a:solidFill>
              <a:latin typeface="Arial"/>
              <a:ea typeface="Arial"/>
              <a:cs typeface="Arial"/>
              <a:sym typeface="Arial"/>
            </a:endParaRPr>
          </a:p>
        </p:txBody>
      </p:sp>
      <p:sp>
        <p:nvSpPr>
          <p:cNvPr id="341" name="Google Shape;341;p34"/>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42" name="Google Shape;342;p34"/>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pSp>
        <p:nvGrpSpPr>
          <p:cNvPr id="343" name="Google Shape;343;p34"/>
          <p:cNvGrpSpPr/>
          <p:nvPr/>
        </p:nvGrpSpPr>
        <p:grpSpPr>
          <a:xfrm>
            <a:off x="544807" y="1667068"/>
            <a:ext cx="4157246" cy="6759600"/>
            <a:chOff x="3605724" y="0"/>
            <a:chExt cx="4157246" cy="6759600"/>
          </a:xfrm>
        </p:grpSpPr>
        <p:sp>
          <p:nvSpPr>
            <p:cNvPr id="344" name="Google Shape;344;p34"/>
            <p:cNvSpPr/>
            <p:nvPr/>
          </p:nvSpPr>
          <p:spPr>
            <a:xfrm>
              <a:off x="4509394" y="0"/>
              <a:ext cx="3253576" cy="3254071"/>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4"/>
            <p:cNvSpPr/>
            <p:nvPr/>
          </p:nvSpPr>
          <p:spPr>
            <a:xfrm>
              <a:off x="5228541" y="1174818"/>
              <a:ext cx="1807949" cy="9037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4"/>
            <p:cNvSpPr txBox="1"/>
            <p:nvPr/>
          </p:nvSpPr>
          <p:spPr>
            <a:xfrm>
              <a:off x="5228541" y="1174818"/>
              <a:ext cx="1807949" cy="90375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Cultural Preservation</a:t>
              </a:r>
              <a:endParaRPr b="0" i="0" sz="1400" u="none" cap="none" strike="noStrike">
                <a:solidFill>
                  <a:srgbClr val="000000"/>
                </a:solidFill>
                <a:latin typeface="Arial"/>
                <a:ea typeface="Arial"/>
                <a:cs typeface="Arial"/>
                <a:sym typeface="Arial"/>
              </a:endParaRPr>
            </a:p>
          </p:txBody>
        </p:sp>
        <p:sp>
          <p:nvSpPr>
            <p:cNvPr id="347" name="Google Shape;347;p34"/>
            <p:cNvSpPr/>
            <p:nvPr/>
          </p:nvSpPr>
          <p:spPr>
            <a:xfrm>
              <a:off x="3605724" y="1869705"/>
              <a:ext cx="3253576" cy="3254071"/>
            </a:xfrm>
            <a:custGeom>
              <a:rect b="b" l="l" r="r" t="t"/>
              <a:pathLst>
                <a:path extrusionOk="0" h="120000" w="12000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89BE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4"/>
            <p:cNvSpPr/>
            <p:nvPr/>
          </p:nvSpPr>
          <p:spPr>
            <a:xfrm>
              <a:off x="4328538" y="3055339"/>
              <a:ext cx="1807949" cy="9037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4"/>
            <p:cNvSpPr txBox="1"/>
            <p:nvPr/>
          </p:nvSpPr>
          <p:spPr>
            <a:xfrm>
              <a:off x="4328538" y="3055339"/>
              <a:ext cx="1807949" cy="90375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 Economic Sustainability </a:t>
              </a:r>
              <a:endParaRPr b="0" i="0" sz="1400" u="none" cap="none" strike="noStrike">
                <a:solidFill>
                  <a:srgbClr val="000000"/>
                </a:solidFill>
                <a:latin typeface="Arial"/>
                <a:ea typeface="Arial"/>
                <a:cs typeface="Arial"/>
                <a:sym typeface="Arial"/>
              </a:endParaRPr>
            </a:p>
          </p:txBody>
        </p:sp>
        <p:sp>
          <p:nvSpPr>
            <p:cNvPr id="350" name="Google Shape;350;p34"/>
            <p:cNvSpPr/>
            <p:nvPr/>
          </p:nvSpPr>
          <p:spPr>
            <a:xfrm>
              <a:off x="4740963" y="3963154"/>
              <a:ext cx="2795326" cy="2796446"/>
            </a:xfrm>
            <a:prstGeom prst="blockArc">
              <a:avLst>
                <a:gd fmla="val 13500000" name="adj1"/>
                <a:gd fmla="val 10800000" name="adj2"/>
                <a:gd fmla="val 12740" name="adj3"/>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4"/>
            <p:cNvSpPr/>
            <p:nvPr/>
          </p:nvSpPr>
          <p:spPr>
            <a:xfrm>
              <a:off x="5232818" y="4938564"/>
              <a:ext cx="1807949" cy="9037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4"/>
            <p:cNvSpPr txBox="1"/>
            <p:nvPr/>
          </p:nvSpPr>
          <p:spPr>
            <a:xfrm>
              <a:off x="5232818" y="4938564"/>
              <a:ext cx="1807949" cy="903758"/>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Resource Preservation</a:t>
              </a:r>
              <a:endParaRPr b="0" i="0" sz="1400" u="none" cap="none" strike="noStrike">
                <a:solidFill>
                  <a:srgbClr val="000000"/>
                </a:solidFill>
                <a:latin typeface="Arial"/>
                <a:ea typeface="Arial"/>
                <a:cs typeface="Arial"/>
                <a:sym typeface="Arial"/>
              </a:endParaRPr>
            </a:p>
          </p:txBody>
        </p:sp>
      </p:grpSp>
      <p:sp>
        <p:nvSpPr>
          <p:cNvPr id="353" name="Google Shape;353;p34"/>
          <p:cNvSpPr txBox="1"/>
          <p:nvPr/>
        </p:nvSpPr>
        <p:spPr>
          <a:xfrm>
            <a:off x="5412175" y="1797700"/>
            <a:ext cx="12534600" cy="1862400"/>
          </a:xfrm>
          <a:prstGeom prst="rect">
            <a:avLst/>
          </a:prstGeom>
          <a:noFill/>
          <a:ln>
            <a:noFill/>
          </a:ln>
        </p:spPr>
        <p:txBody>
          <a:bodyPr anchorCtr="0" anchor="t" bIns="45700" lIns="91425" spcFirstLastPara="1" rIns="91425" wrap="square" tIns="45700">
            <a:spAutoFit/>
          </a:bodyPr>
          <a:lstStyle/>
          <a:p>
            <a:pPr indent="-317500" lvl="0" marL="285750" marR="0" rtl="0" algn="just">
              <a:lnSpc>
                <a:spcPct val="100000"/>
              </a:lnSpc>
              <a:spcBef>
                <a:spcPts val="0"/>
              </a:spcBef>
              <a:spcAft>
                <a:spcPts val="0"/>
              </a:spcAft>
              <a:buClr>
                <a:srgbClr val="8A3219"/>
              </a:buClr>
              <a:buSzPts val="2300"/>
              <a:buFont typeface="Noto Sans Symbols"/>
              <a:buChar char="⮚"/>
            </a:pPr>
            <a:r>
              <a:rPr b="0" i="0" lang="en-US" sz="2300" u="none" cap="none" strike="noStrike">
                <a:solidFill>
                  <a:srgbClr val="000000"/>
                </a:solidFill>
                <a:latin typeface="Arial"/>
                <a:ea typeface="Arial"/>
                <a:cs typeface="Arial"/>
                <a:sym typeface="Arial"/>
              </a:rPr>
              <a:t>The Byzantine Monastery of Saint John Lampadistis (UNESCO-listed site) is </a:t>
            </a:r>
            <a:r>
              <a:rPr b="1" i="0" lang="en-US" sz="2300" u="none" cap="none" strike="noStrike">
                <a:solidFill>
                  <a:srgbClr val="000000"/>
                </a:solidFill>
                <a:latin typeface="Arial"/>
                <a:ea typeface="Arial"/>
                <a:cs typeface="Arial"/>
                <a:sym typeface="Arial"/>
              </a:rPr>
              <a:t>protected through conservation projects</a:t>
            </a:r>
            <a:r>
              <a:rPr b="0" i="0" lang="en-US" sz="2300" u="none" cap="none" strike="noStrike">
                <a:solidFill>
                  <a:srgbClr val="000000"/>
                </a:solidFill>
                <a:latin typeface="Arial"/>
                <a:ea typeface="Arial"/>
                <a:cs typeface="Arial"/>
                <a:sym typeface="Arial"/>
              </a:rPr>
              <a:t>, while </a:t>
            </a:r>
            <a:r>
              <a:rPr b="1" i="0" lang="en-US" sz="2300" u="none" cap="none" strike="noStrike">
                <a:solidFill>
                  <a:srgbClr val="000000"/>
                </a:solidFill>
                <a:latin typeface="Arial"/>
                <a:ea typeface="Arial"/>
                <a:cs typeface="Arial"/>
                <a:sym typeface="Arial"/>
              </a:rPr>
              <a:t>stone-built homes have been transformed into boutique hotels </a:t>
            </a:r>
            <a:r>
              <a:rPr b="0" i="0" lang="en-US" sz="2300" u="none" cap="none" strike="noStrike">
                <a:solidFill>
                  <a:srgbClr val="000000"/>
                </a:solidFill>
                <a:latin typeface="Arial"/>
                <a:ea typeface="Arial"/>
                <a:cs typeface="Arial"/>
                <a:sym typeface="Arial"/>
              </a:rPr>
              <a:t>(Casale Panayiotis), </a:t>
            </a:r>
            <a:r>
              <a:rPr b="1" i="0" lang="en-US" sz="2300" u="none" cap="none" strike="noStrike">
                <a:solidFill>
                  <a:srgbClr val="000000"/>
                </a:solidFill>
                <a:latin typeface="Arial"/>
                <a:ea typeface="Arial"/>
                <a:cs typeface="Arial"/>
                <a:sym typeface="Arial"/>
              </a:rPr>
              <a:t>museums and cultural centers.</a:t>
            </a:r>
            <a:r>
              <a:rPr b="0" i="0" lang="en-US"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a:p>
            <a:pPr indent="-317500" lvl="0" marL="285750" marR="0" rtl="0" algn="just">
              <a:lnSpc>
                <a:spcPct val="100000"/>
              </a:lnSpc>
              <a:spcBef>
                <a:spcPts val="0"/>
              </a:spcBef>
              <a:spcAft>
                <a:spcPts val="0"/>
              </a:spcAft>
              <a:buClr>
                <a:srgbClr val="8A3219"/>
              </a:buClr>
              <a:buSzPts val="2300"/>
              <a:buFont typeface="Noto Sans Symbols"/>
              <a:buChar char="⮚"/>
            </a:pPr>
            <a:r>
              <a:rPr b="0" i="0" lang="en-US" sz="2300" u="none" cap="none" strike="noStrike">
                <a:solidFill>
                  <a:srgbClr val="000000"/>
                </a:solidFill>
                <a:latin typeface="Arial"/>
                <a:ea typeface="Arial"/>
                <a:cs typeface="Arial"/>
                <a:sym typeface="Arial"/>
              </a:rPr>
              <a:t>Visitors engage in </a:t>
            </a:r>
            <a:r>
              <a:rPr b="1" i="0" lang="en-US" sz="2300" u="none" cap="none" strike="noStrike">
                <a:solidFill>
                  <a:srgbClr val="000000"/>
                </a:solidFill>
                <a:latin typeface="Arial"/>
                <a:ea typeface="Arial"/>
                <a:cs typeface="Arial"/>
                <a:sym typeface="Arial"/>
              </a:rPr>
              <a:t>weaving</a:t>
            </a:r>
            <a:r>
              <a:rPr b="0" i="0" lang="en-US" sz="2300" u="none" cap="none" strike="noStrike">
                <a:solidFill>
                  <a:srgbClr val="000000"/>
                </a:solidFill>
                <a:latin typeface="Arial"/>
                <a:ea typeface="Arial"/>
                <a:cs typeface="Arial"/>
                <a:sym typeface="Arial"/>
              </a:rPr>
              <a:t>, </a:t>
            </a:r>
            <a:r>
              <a:rPr b="1" i="0" lang="en-US" sz="2300" u="none" cap="none" strike="noStrike">
                <a:solidFill>
                  <a:srgbClr val="000000"/>
                </a:solidFill>
                <a:latin typeface="Arial"/>
                <a:ea typeface="Arial"/>
                <a:cs typeface="Arial"/>
                <a:sym typeface="Arial"/>
              </a:rPr>
              <a:t>pottery</a:t>
            </a:r>
            <a:r>
              <a:rPr b="0" i="0" lang="en-US" sz="2300" u="none" cap="none" strike="noStrike">
                <a:solidFill>
                  <a:srgbClr val="000000"/>
                </a:solidFill>
                <a:latin typeface="Arial"/>
                <a:ea typeface="Arial"/>
                <a:cs typeface="Arial"/>
                <a:sym typeface="Arial"/>
              </a:rPr>
              <a:t> and </a:t>
            </a:r>
            <a:r>
              <a:rPr b="1" i="0" lang="en-US" sz="2300" u="none" cap="none" strike="noStrike">
                <a:solidFill>
                  <a:srgbClr val="000000"/>
                </a:solidFill>
                <a:latin typeface="Arial"/>
                <a:ea typeface="Arial"/>
                <a:cs typeface="Arial"/>
                <a:sym typeface="Arial"/>
              </a:rPr>
              <a:t>folklore evenings</a:t>
            </a:r>
            <a:r>
              <a:rPr b="0" i="0" lang="en-US" sz="2300" u="none" cap="none" strike="noStrike">
                <a:solidFill>
                  <a:srgbClr val="000000"/>
                </a:solidFill>
                <a:latin typeface="Arial"/>
                <a:ea typeface="Arial"/>
                <a:cs typeface="Arial"/>
                <a:sym typeface="Arial"/>
              </a:rPr>
              <a:t>, actively supporting local traditions and artisans.</a:t>
            </a:r>
            <a:endParaRPr b="0" i="0" sz="2300" u="none" cap="none" strike="noStrike">
              <a:solidFill>
                <a:srgbClr val="000000"/>
              </a:solidFill>
              <a:latin typeface="Arial"/>
              <a:ea typeface="Arial"/>
              <a:cs typeface="Arial"/>
              <a:sym typeface="Arial"/>
            </a:endParaRPr>
          </a:p>
        </p:txBody>
      </p:sp>
      <p:sp>
        <p:nvSpPr>
          <p:cNvPr id="354" name="Google Shape;354;p34"/>
          <p:cNvSpPr txBox="1"/>
          <p:nvPr/>
        </p:nvSpPr>
        <p:spPr>
          <a:xfrm>
            <a:off x="5412215" y="3639283"/>
            <a:ext cx="12534600" cy="2216400"/>
          </a:xfrm>
          <a:prstGeom prst="rect">
            <a:avLst/>
          </a:prstGeom>
          <a:noFill/>
          <a:ln>
            <a:noFill/>
          </a:ln>
        </p:spPr>
        <p:txBody>
          <a:bodyPr anchorCtr="0" anchor="t" bIns="45700" lIns="91425" spcFirstLastPara="1" rIns="91425" wrap="square" tIns="45700">
            <a:spAutoFit/>
          </a:bodyPr>
          <a:lstStyle/>
          <a:p>
            <a:pPr indent="-317500" lvl="0" marL="285750" marR="0" rtl="0" algn="just">
              <a:lnSpc>
                <a:spcPct val="100000"/>
              </a:lnSpc>
              <a:spcBef>
                <a:spcPts val="0"/>
              </a:spcBef>
              <a:spcAft>
                <a:spcPts val="0"/>
              </a:spcAft>
              <a:buClr>
                <a:srgbClr val="89BE93"/>
              </a:buClr>
              <a:buSzPts val="2300"/>
              <a:buFont typeface="Noto Sans Symbols"/>
              <a:buChar char="⮚"/>
            </a:pPr>
            <a:r>
              <a:rPr b="0" i="0" lang="en-US" sz="2300" u="none" cap="none" strike="noStrike">
                <a:solidFill>
                  <a:srgbClr val="000000"/>
                </a:solidFill>
                <a:latin typeface="Arial"/>
                <a:ea typeface="Arial"/>
                <a:cs typeface="Arial"/>
                <a:sym typeface="Arial"/>
              </a:rPr>
              <a:t>The </a:t>
            </a:r>
            <a:r>
              <a:rPr b="1" i="0" lang="en-US" sz="2300" u="none" cap="none" strike="noStrike">
                <a:solidFill>
                  <a:srgbClr val="000000"/>
                </a:solidFill>
                <a:latin typeface="Arial"/>
                <a:ea typeface="Arial"/>
                <a:cs typeface="Arial"/>
                <a:sym typeface="Arial"/>
              </a:rPr>
              <a:t>village’s economy </a:t>
            </a:r>
            <a:r>
              <a:rPr b="0" i="0" lang="en-US" sz="2300" u="none" cap="none" strike="noStrike">
                <a:solidFill>
                  <a:srgbClr val="000000"/>
                </a:solidFill>
                <a:latin typeface="Arial"/>
                <a:ea typeface="Arial"/>
                <a:cs typeface="Arial"/>
                <a:sym typeface="Arial"/>
              </a:rPr>
              <a:t>is driven by </a:t>
            </a:r>
            <a:r>
              <a:rPr b="1" i="0" lang="en-US" sz="2300" u="none" cap="none" strike="noStrike">
                <a:solidFill>
                  <a:srgbClr val="000000"/>
                </a:solidFill>
                <a:latin typeface="Arial"/>
                <a:ea typeface="Arial"/>
                <a:cs typeface="Arial"/>
                <a:sym typeface="Arial"/>
              </a:rPr>
              <a:t>locally owned businesses</a:t>
            </a:r>
            <a:r>
              <a:rPr b="0" i="0" lang="en-US" sz="2300" u="none" cap="none" strike="noStrike">
                <a:solidFill>
                  <a:srgbClr val="000000"/>
                </a:solidFill>
                <a:latin typeface="Arial"/>
                <a:ea typeface="Arial"/>
                <a:cs typeface="Arial"/>
                <a:sym typeface="Arial"/>
              </a:rPr>
              <a:t>, ensuring tourism </a:t>
            </a:r>
            <a:r>
              <a:rPr b="1" i="0" lang="en-US" sz="2300" u="none" cap="none" strike="noStrike">
                <a:solidFill>
                  <a:srgbClr val="000000"/>
                </a:solidFill>
                <a:latin typeface="Arial"/>
                <a:ea typeface="Arial"/>
                <a:cs typeface="Arial"/>
                <a:sym typeface="Arial"/>
              </a:rPr>
              <a:t>revenue benefits residents. </a:t>
            </a:r>
            <a:endParaRPr b="0" i="0" sz="2300" u="none" cap="none" strike="noStrike">
              <a:solidFill>
                <a:srgbClr val="000000"/>
              </a:solidFill>
              <a:latin typeface="Arial"/>
              <a:ea typeface="Arial"/>
              <a:cs typeface="Arial"/>
              <a:sym typeface="Arial"/>
            </a:endParaRPr>
          </a:p>
          <a:p>
            <a:pPr indent="-317500" lvl="0" marL="285750" marR="0" rtl="0" algn="just">
              <a:lnSpc>
                <a:spcPct val="100000"/>
              </a:lnSpc>
              <a:spcBef>
                <a:spcPts val="0"/>
              </a:spcBef>
              <a:spcAft>
                <a:spcPts val="0"/>
              </a:spcAft>
              <a:buClr>
                <a:srgbClr val="89BE93"/>
              </a:buClr>
              <a:buSzPts val="2300"/>
              <a:buFont typeface="Noto Sans Symbols"/>
              <a:buChar char="⮚"/>
            </a:pPr>
            <a:r>
              <a:rPr b="0" i="0" lang="en-US" sz="2300" u="none" cap="none" strike="noStrike">
                <a:solidFill>
                  <a:srgbClr val="000000"/>
                </a:solidFill>
                <a:latin typeface="Arial"/>
                <a:ea typeface="Arial"/>
                <a:cs typeface="Arial"/>
                <a:sym typeface="Arial"/>
              </a:rPr>
              <a:t>Income sources include </a:t>
            </a:r>
            <a:r>
              <a:rPr b="1" i="0" lang="en-US" sz="2300" u="none" cap="none" strike="noStrike">
                <a:solidFill>
                  <a:srgbClr val="000000"/>
                </a:solidFill>
                <a:latin typeface="Arial"/>
                <a:ea typeface="Arial"/>
                <a:cs typeface="Arial"/>
                <a:sym typeface="Arial"/>
              </a:rPr>
              <a:t>heritage tourism</a:t>
            </a:r>
            <a:r>
              <a:rPr b="0" i="0" lang="en-US" sz="2300" u="none" cap="none" strike="noStrike">
                <a:solidFill>
                  <a:srgbClr val="000000"/>
                </a:solidFill>
                <a:latin typeface="Arial"/>
                <a:ea typeface="Arial"/>
                <a:cs typeface="Arial"/>
                <a:sym typeface="Arial"/>
              </a:rPr>
              <a:t>, </a:t>
            </a:r>
            <a:r>
              <a:rPr b="1" i="0" lang="en-US" sz="2300" u="none" cap="none" strike="noStrike">
                <a:solidFill>
                  <a:srgbClr val="000000"/>
                </a:solidFill>
                <a:latin typeface="Arial"/>
                <a:ea typeface="Arial"/>
                <a:cs typeface="Arial"/>
                <a:sym typeface="Arial"/>
              </a:rPr>
              <a:t>agrotourism </a:t>
            </a:r>
            <a:r>
              <a:rPr b="0" i="0" lang="en-US" sz="2300" u="none" cap="none" strike="noStrike">
                <a:solidFill>
                  <a:srgbClr val="000000"/>
                </a:solidFill>
                <a:latin typeface="Arial"/>
                <a:ea typeface="Arial"/>
                <a:cs typeface="Arial"/>
                <a:sym typeface="Arial"/>
              </a:rPr>
              <a:t>(olive oil, beekeeping, vineyard tours) and </a:t>
            </a:r>
            <a:r>
              <a:rPr b="1" i="0" lang="en-US" sz="2300" u="none" cap="none" strike="noStrike">
                <a:solidFill>
                  <a:srgbClr val="000000"/>
                </a:solidFill>
                <a:latin typeface="Arial"/>
                <a:ea typeface="Arial"/>
                <a:cs typeface="Arial"/>
                <a:sym typeface="Arial"/>
              </a:rPr>
              <a:t>wellness tourism </a:t>
            </a:r>
            <a:r>
              <a:rPr b="0" i="0" lang="en-US" sz="2300" u="none" cap="none" strike="noStrike">
                <a:solidFill>
                  <a:srgbClr val="000000"/>
                </a:solidFill>
                <a:latin typeface="Arial"/>
                <a:ea typeface="Arial"/>
                <a:cs typeface="Arial"/>
                <a:sym typeface="Arial"/>
              </a:rPr>
              <a:t>(thermal spas, nature retreats). </a:t>
            </a:r>
            <a:endParaRPr b="0" i="0" sz="2300" u="none" cap="none" strike="noStrike">
              <a:solidFill>
                <a:srgbClr val="000000"/>
              </a:solidFill>
              <a:latin typeface="Arial"/>
              <a:ea typeface="Arial"/>
              <a:cs typeface="Arial"/>
              <a:sym typeface="Arial"/>
            </a:endParaRPr>
          </a:p>
          <a:p>
            <a:pPr indent="-317500" lvl="0" marL="285750" marR="0" rtl="0" algn="just">
              <a:lnSpc>
                <a:spcPct val="100000"/>
              </a:lnSpc>
              <a:spcBef>
                <a:spcPts val="0"/>
              </a:spcBef>
              <a:spcAft>
                <a:spcPts val="0"/>
              </a:spcAft>
              <a:buClr>
                <a:srgbClr val="89BE93"/>
              </a:buClr>
              <a:buSzPts val="2300"/>
              <a:buFont typeface="Noto Sans Symbols"/>
              <a:buChar char="⮚"/>
            </a:pPr>
            <a:r>
              <a:rPr b="0" i="0" lang="en-US" sz="2300" u="none" cap="none" strike="noStrike">
                <a:solidFill>
                  <a:srgbClr val="000000"/>
                </a:solidFill>
                <a:latin typeface="Arial"/>
                <a:ea typeface="Arial"/>
                <a:cs typeface="Arial"/>
                <a:sym typeface="Arial"/>
              </a:rPr>
              <a:t>Awards has supported infrastructure improvements, business growth and restoration projects.</a:t>
            </a:r>
            <a:endParaRPr b="0" i="0" sz="2300" u="none" cap="none" strike="noStrike">
              <a:solidFill>
                <a:srgbClr val="000000"/>
              </a:solidFill>
              <a:latin typeface="Arial"/>
              <a:ea typeface="Arial"/>
              <a:cs typeface="Arial"/>
              <a:sym typeface="Arial"/>
            </a:endParaRPr>
          </a:p>
        </p:txBody>
      </p:sp>
      <p:sp>
        <p:nvSpPr>
          <p:cNvPr id="355" name="Google Shape;355;p34"/>
          <p:cNvSpPr txBox="1"/>
          <p:nvPr/>
        </p:nvSpPr>
        <p:spPr>
          <a:xfrm>
            <a:off x="5412175" y="5809855"/>
            <a:ext cx="12534600" cy="2570400"/>
          </a:xfrm>
          <a:prstGeom prst="rect">
            <a:avLst/>
          </a:prstGeom>
          <a:noFill/>
          <a:ln>
            <a:noFill/>
          </a:ln>
        </p:spPr>
        <p:txBody>
          <a:bodyPr anchorCtr="0" anchor="t" bIns="45700" lIns="91425" spcFirstLastPara="1" rIns="91425" wrap="square" tIns="45700">
            <a:spAutoFit/>
          </a:bodyPr>
          <a:lstStyle/>
          <a:p>
            <a:pPr indent="-317500" lvl="0" marL="285750" marR="0" rtl="0" algn="just">
              <a:lnSpc>
                <a:spcPct val="100000"/>
              </a:lnSpc>
              <a:spcBef>
                <a:spcPts val="0"/>
              </a:spcBef>
              <a:spcAft>
                <a:spcPts val="0"/>
              </a:spcAft>
              <a:buClr>
                <a:srgbClr val="6550A3"/>
              </a:buClr>
              <a:buSzPts val="2300"/>
              <a:buFont typeface="Noto Sans Symbols"/>
              <a:buChar char="⮚"/>
            </a:pPr>
            <a:r>
              <a:rPr b="0" i="0" lang="en-US" sz="2300" u="none" cap="none" strike="noStrike">
                <a:solidFill>
                  <a:srgbClr val="000000"/>
                </a:solidFill>
                <a:latin typeface="Arial"/>
                <a:ea typeface="Arial"/>
                <a:cs typeface="Arial"/>
                <a:sym typeface="Arial"/>
              </a:rPr>
              <a:t>Hotels and guesthouses implement </a:t>
            </a:r>
            <a:r>
              <a:rPr b="1" i="0" lang="en-US" sz="2300" u="none" cap="none" strike="noStrike">
                <a:solidFill>
                  <a:srgbClr val="000000"/>
                </a:solidFill>
                <a:latin typeface="Arial"/>
                <a:ea typeface="Arial"/>
                <a:cs typeface="Arial"/>
                <a:sym typeface="Arial"/>
              </a:rPr>
              <a:t>energy-saving systems</a:t>
            </a:r>
            <a:r>
              <a:rPr b="0" i="0" lang="en-US" sz="2300" u="none" cap="none" strike="noStrike">
                <a:solidFill>
                  <a:srgbClr val="000000"/>
                </a:solidFill>
                <a:latin typeface="Arial"/>
                <a:ea typeface="Arial"/>
                <a:cs typeface="Arial"/>
                <a:sym typeface="Arial"/>
              </a:rPr>
              <a:t>, </a:t>
            </a:r>
            <a:r>
              <a:rPr b="1" i="0" lang="en-US" sz="2300" u="none" cap="none" strike="noStrike">
                <a:solidFill>
                  <a:srgbClr val="000000"/>
                </a:solidFill>
                <a:latin typeface="Arial"/>
                <a:ea typeface="Arial"/>
                <a:cs typeface="Arial"/>
                <a:sym typeface="Arial"/>
              </a:rPr>
              <a:t>solar heating</a:t>
            </a:r>
            <a:r>
              <a:rPr b="0" i="0" lang="en-US" sz="2300" u="none" cap="none" strike="noStrike">
                <a:solidFill>
                  <a:srgbClr val="000000"/>
                </a:solidFill>
                <a:latin typeface="Arial"/>
                <a:ea typeface="Arial"/>
                <a:cs typeface="Arial"/>
                <a:sym typeface="Arial"/>
              </a:rPr>
              <a:t> and </a:t>
            </a:r>
            <a:r>
              <a:rPr b="1" i="0" lang="en-US" sz="2300" u="none" cap="none" strike="noStrike">
                <a:solidFill>
                  <a:srgbClr val="000000"/>
                </a:solidFill>
                <a:latin typeface="Arial"/>
                <a:ea typeface="Arial"/>
                <a:cs typeface="Arial"/>
                <a:sym typeface="Arial"/>
              </a:rPr>
              <a:t>water recycling.</a:t>
            </a:r>
            <a:r>
              <a:rPr b="0" i="0" lang="en-US"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a:p>
            <a:pPr indent="-317500" lvl="0" marL="285750" marR="0" rtl="0" algn="just">
              <a:lnSpc>
                <a:spcPct val="100000"/>
              </a:lnSpc>
              <a:spcBef>
                <a:spcPts val="0"/>
              </a:spcBef>
              <a:spcAft>
                <a:spcPts val="0"/>
              </a:spcAft>
              <a:buClr>
                <a:srgbClr val="6550A3"/>
              </a:buClr>
              <a:buSzPts val="2300"/>
              <a:buFont typeface="Noto Sans Symbols"/>
              <a:buChar char="⮚"/>
            </a:pPr>
            <a:r>
              <a:rPr b="0" i="0" lang="en-US" sz="2300" u="none" cap="none" strike="noStrike">
                <a:solidFill>
                  <a:srgbClr val="000000"/>
                </a:solidFill>
                <a:latin typeface="Arial"/>
                <a:ea typeface="Arial"/>
                <a:cs typeface="Arial"/>
                <a:sym typeface="Arial"/>
              </a:rPr>
              <a:t>The Setrachos River Valley and forested areas are </a:t>
            </a:r>
            <a:r>
              <a:rPr b="1" i="0" lang="en-US" sz="2300" u="none" cap="none" strike="noStrike">
                <a:solidFill>
                  <a:srgbClr val="000000"/>
                </a:solidFill>
                <a:latin typeface="Arial"/>
                <a:ea typeface="Arial"/>
                <a:cs typeface="Arial"/>
                <a:sym typeface="Arial"/>
              </a:rPr>
              <a:t>protected through reforestation projects </a:t>
            </a:r>
            <a:r>
              <a:rPr b="0" i="0" lang="en-US" sz="2300" u="none" cap="none" strike="noStrike">
                <a:solidFill>
                  <a:srgbClr val="000000"/>
                </a:solidFill>
                <a:latin typeface="Arial"/>
                <a:ea typeface="Arial"/>
                <a:cs typeface="Arial"/>
                <a:sym typeface="Arial"/>
              </a:rPr>
              <a:t>and controlled development, while </a:t>
            </a:r>
            <a:r>
              <a:rPr b="1" i="0" lang="en-US" sz="2300" u="none" cap="none" strike="noStrike">
                <a:solidFill>
                  <a:srgbClr val="000000"/>
                </a:solidFill>
                <a:latin typeface="Arial"/>
                <a:ea typeface="Arial"/>
                <a:cs typeface="Arial"/>
                <a:sym typeface="Arial"/>
              </a:rPr>
              <a:t>eco-tourism activities</a:t>
            </a:r>
            <a:r>
              <a:rPr b="0" i="0" lang="en-US" sz="2300" u="none" cap="none" strike="noStrike">
                <a:solidFill>
                  <a:srgbClr val="000000"/>
                </a:solidFill>
                <a:latin typeface="Arial"/>
                <a:ea typeface="Arial"/>
                <a:cs typeface="Arial"/>
                <a:sym typeface="Arial"/>
              </a:rPr>
              <a:t> (hiking trails, organic farming, sustainable viticulture at Marathasa Winery) </a:t>
            </a:r>
            <a:r>
              <a:rPr b="1" i="0" lang="en-US" sz="2300" u="none" cap="none" strike="noStrike">
                <a:solidFill>
                  <a:srgbClr val="000000"/>
                </a:solidFill>
                <a:latin typeface="Arial"/>
                <a:ea typeface="Arial"/>
                <a:cs typeface="Arial"/>
                <a:sym typeface="Arial"/>
              </a:rPr>
              <a:t>promote environmental awareness.</a:t>
            </a:r>
            <a:endParaRPr b="0" i="0" sz="2300" u="none" cap="none" strike="noStrike">
              <a:solidFill>
                <a:srgbClr val="000000"/>
              </a:solidFill>
              <a:latin typeface="Arial"/>
              <a:ea typeface="Arial"/>
              <a:cs typeface="Arial"/>
              <a:sym typeface="Arial"/>
            </a:endParaRPr>
          </a:p>
          <a:p>
            <a:pPr indent="-317500" lvl="0" marL="285750" marR="0" rtl="0" algn="just">
              <a:lnSpc>
                <a:spcPct val="100000"/>
              </a:lnSpc>
              <a:spcBef>
                <a:spcPts val="0"/>
              </a:spcBef>
              <a:spcAft>
                <a:spcPts val="0"/>
              </a:spcAft>
              <a:buClr>
                <a:srgbClr val="6550A3"/>
              </a:buClr>
              <a:buSzPts val="2300"/>
              <a:buFont typeface="Noto Sans Symbols"/>
              <a:buChar char="⮚"/>
            </a:pPr>
            <a:r>
              <a:rPr b="0" i="0" lang="en-US" sz="2300" u="none" cap="none" strike="noStrike">
                <a:solidFill>
                  <a:srgbClr val="000000"/>
                </a:solidFill>
                <a:latin typeface="Arial"/>
                <a:ea typeface="Arial"/>
                <a:cs typeface="Arial"/>
                <a:sym typeface="Arial"/>
              </a:rPr>
              <a:t>Sustainability initiatives in the village also include the </a:t>
            </a:r>
            <a:r>
              <a:rPr b="1" i="0" lang="en-US" sz="2300" u="none" cap="none" strike="noStrike">
                <a:solidFill>
                  <a:srgbClr val="000000"/>
                </a:solidFill>
                <a:latin typeface="Arial"/>
                <a:ea typeface="Arial"/>
                <a:cs typeface="Arial"/>
                <a:sym typeface="Arial"/>
              </a:rPr>
              <a:t>provision of recycling of glass, batteries  and potable water for visitors. </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359" name="Shape 359"/>
        <p:cNvGrpSpPr/>
        <p:nvPr/>
      </p:nvGrpSpPr>
      <p:grpSpPr>
        <a:xfrm>
          <a:off x="0" y="0"/>
          <a:ext cx="0" cy="0"/>
          <a:chOff x="0" y="0"/>
          <a:chExt cx="0" cy="0"/>
        </a:xfrm>
      </p:grpSpPr>
      <p:sp>
        <p:nvSpPr>
          <p:cNvPr id="360" name="Google Shape;360;p4"/>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364" name="Google Shape;364;p4"/>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65" name="Google Shape;365;p4"/>
          <p:cNvSpPr txBox="1"/>
          <p:nvPr/>
        </p:nvSpPr>
        <p:spPr>
          <a:xfrm>
            <a:off x="7684050" y="865484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66" name="Google Shape;366;p4"/>
          <p:cNvSpPr txBox="1"/>
          <p:nvPr/>
        </p:nvSpPr>
        <p:spPr>
          <a:xfrm>
            <a:off x="1028700" y="2000796"/>
            <a:ext cx="16230600" cy="65670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499" u="sng" cap="none" strike="noStrike">
                <a:solidFill>
                  <a:srgbClr val="000000"/>
                </a:solidFill>
                <a:latin typeface="Roboto"/>
                <a:ea typeface="Roboto"/>
                <a:cs typeface="Roboto"/>
                <a:sym typeface="Roboto"/>
              </a:rPr>
              <a:t>Role of Local Community</a:t>
            </a:r>
            <a:endParaRPr b="1" i="0" sz="2499"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The </a:t>
            </a:r>
            <a:r>
              <a:rPr b="1" i="0" lang="en-US" sz="2200" u="none" cap="none" strike="noStrike">
                <a:solidFill>
                  <a:srgbClr val="000000"/>
                </a:solidFill>
                <a:latin typeface="Roboto"/>
                <a:ea typeface="Roboto"/>
                <a:cs typeface="Roboto"/>
                <a:sym typeface="Roboto"/>
              </a:rPr>
              <a:t>Kalopanayiotis Village Council works closely with residents</a:t>
            </a:r>
            <a:r>
              <a:rPr b="0" i="0" lang="en-US" sz="2200" u="none" cap="none" strike="noStrike">
                <a:solidFill>
                  <a:srgbClr val="000000"/>
                </a:solidFill>
                <a:latin typeface="Roboto"/>
                <a:ea typeface="Roboto"/>
                <a:cs typeface="Roboto"/>
                <a:sym typeface="Roboto"/>
              </a:rPr>
              <a:t>, ensuring that infrastructure projects, restoration efforts and tourism policies reflect the community needs. </a:t>
            </a:r>
            <a:r>
              <a:rPr b="1" i="0" lang="en-US" sz="2200" u="none" cap="none" strike="noStrike">
                <a:solidFill>
                  <a:srgbClr val="000000"/>
                </a:solidFill>
                <a:latin typeface="Roboto"/>
                <a:ea typeface="Roboto"/>
                <a:cs typeface="Roboto"/>
                <a:sym typeface="Roboto"/>
              </a:rPr>
              <a:t>Public meetings and consultations </a:t>
            </a:r>
            <a:r>
              <a:rPr b="0" i="0" lang="en-US" sz="2200" u="none" cap="none" strike="noStrike">
                <a:solidFill>
                  <a:srgbClr val="000000"/>
                </a:solidFill>
                <a:latin typeface="Roboto"/>
                <a:ea typeface="Roboto"/>
                <a:cs typeface="Roboto"/>
                <a:sym typeface="Roboto"/>
              </a:rPr>
              <a:t>allow for open discussions about tourism development, ensuring that locals have a voice in the process. Initiatives such as </a:t>
            </a:r>
            <a:r>
              <a:rPr b="1" i="0" lang="en-US" sz="2200" u="none" cap="none" strike="noStrike">
                <a:solidFill>
                  <a:srgbClr val="000000"/>
                </a:solidFill>
                <a:latin typeface="Roboto"/>
                <a:ea typeface="Roboto"/>
                <a:cs typeface="Roboto"/>
                <a:sym typeface="Roboto"/>
              </a:rPr>
              <a:t>agrotourism programs, cultural workshops </a:t>
            </a:r>
            <a:r>
              <a:rPr b="0" i="0" lang="en-US" sz="2200" u="none" cap="none" strike="noStrike">
                <a:solidFill>
                  <a:srgbClr val="000000"/>
                </a:solidFill>
                <a:latin typeface="Roboto"/>
                <a:ea typeface="Roboto"/>
                <a:cs typeface="Roboto"/>
                <a:sym typeface="Roboto"/>
              </a:rPr>
              <a:t>and </a:t>
            </a:r>
            <a:r>
              <a:rPr b="1" i="0" lang="en-US" sz="2200" u="none" cap="none" strike="noStrike">
                <a:solidFill>
                  <a:srgbClr val="000000"/>
                </a:solidFill>
                <a:latin typeface="Roboto"/>
                <a:ea typeface="Roboto"/>
                <a:cs typeface="Roboto"/>
                <a:sym typeface="Roboto"/>
              </a:rPr>
              <a:t>guesthouse accommodations</a:t>
            </a:r>
            <a:r>
              <a:rPr b="0" i="0" lang="en-US" sz="2200" u="none" cap="none" strike="noStrike">
                <a:solidFill>
                  <a:srgbClr val="000000"/>
                </a:solidFill>
                <a:latin typeface="Roboto"/>
                <a:ea typeface="Roboto"/>
                <a:cs typeface="Roboto"/>
                <a:sym typeface="Roboto"/>
              </a:rPr>
              <a:t> are run by villagers, reinforcing a bottom-up approach to tourism management.</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A major example of local leadership in action is the role of J</a:t>
            </a:r>
            <a:r>
              <a:rPr b="1" i="0" lang="en-US" sz="2200" u="none" cap="none" strike="noStrike">
                <a:solidFill>
                  <a:srgbClr val="000000"/>
                </a:solidFill>
                <a:latin typeface="Roboto"/>
                <a:ea typeface="Roboto"/>
                <a:cs typeface="Roboto"/>
                <a:sym typeface="Roboto"/>
              </a:rPr>
              <a:t>ohn Papadouris</a:t>
            </a:r>
            <a:r>
              <a:rPr b="0" i="0" lang="en-US" sz="2200" u="none" cap="none" strike="noStrike">
                <a:solidFill>
                  <a:srgbClr val="000000"/>
                </a:solidFill>
                <a:latin typeface="Roboto"/>
                <a:ea typeface="Roboto"/>
                <a:cs typeface="Roboto"/>
                <a:sym typeface="Roboto"/>
              </a:rPr>
              <a:t>, a Kalopanayiotis native who spearheaded the restoration of traditional homes and the creation of </a:t>
            </a:r>
            <a:r>
              <a:rPr b="1" i="0" lang="en-US" sz="2200" u="none" cap="none" strike="noStrike">
                <a:solidFill>
                  <a:srgbClr val="000000"/>
                </a:solidFill>
                <a:latin typeface="Roboto"/>
                <a:ea typeface="Roboto"/>
                <a:cs typeface="Roboto"/>
                <a:sym typeface="Roboto"/>
              </a:rPr>
              <a:t>Casale Panayiotis</a:t>
            </a:r>
            <a:r>
              <a:rPr b="0" i="0" lang="en-US" sz="2200" u="none" cap="none" strike="noStrike">
                <a:solidFill>
                  <a:srgbClr val="000000"/>
                </a:solidFill>
                <a:latin typeface="Roboto"/>
                <a:ea typeface="Roboto"/>
                <a:cs typeface="Roboto"/>
                <a:sym typeface="Roboto"/>
              </a:rPr>
              <a:t>. His vision was not simply to develop a profitable business but to revive the village as a sustainable cultural tourism destination. </a:t>
            </a:r>
            <a:r>
              <a:rPr b="1" i="0" lang="en-US" sz="2200" u="none" cap="none" strike="noStrike">
                <a:solidFill>
                  <a:srgbClr val="000000"/>
                </a:solidFill>
                <a:latin typeface="Roboto"/>
                <a:ea typeface="Roboto"/>
                <a:cs typeface="Roboto"/>
                <a:sym typeface="Roboto"/>
              </a:rPr>
              <a:t>His project inspired other residents to restore their own properties, open small businesses and participate in tourism-driven economic activities</a:t>
            </a:r>
            <a:r>
              <a:rPr b="0" i="0" lang="en-US" sz="2200" u="none" cap="none" strike="noStrike">
                <a:solidFill>
                  <a:srgbClr val="000000"/>
                </a:solidFill>
                <a:latin typeface="Roboto"/>
                <a:ea typeface="Roboto"/>
                <a:cs typeface="Roboto"/>
                <a:sym typeface="Roboto"/>
              </a:rPr>
              <a:t>, creating a ripple effect of a community-driven development.</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By </a:t>
            </a:r>
            <a:r>
              <a:rPr b="1" i="0" lang="en-US" sz="2200" u="none" cap="none" strike="noStrike">
                <a:solidFill>
                  <a:srgbClr val="000000"/>
                </a:solidFill>
                <a:latin typeface="Roboto"/>
                <a:ea typeface="Roboto"/>
                <a:cs typeface="Roboto"/>
                <a:sym typeface="Roboto"/>
              </a:rPr>
              <a:t>investing in heritage-based employment opportunities</a:t>
            </a:r>
            <a:r>
              <a:rPr b="0" i="0" lang="en-US" sz="2200" u="none" cap="none" strike="noStrike">
                <a:solidFill>
                  <a:srgbClr val="000000"/>
                </a:solidFill>
                <a:latin typeface="Roboto"/>
                <a:ea typeface="Roboto"/>
                <a:cs typeface="Roboto"/>
                <a:sym typeface="Roboto"/>
              </a:rPr>
              <a:t>, Kalopanayiotis </a:t>
            </a:r>
            <a:r>
              <a:rPr b="1" i="0" lang="en-US" sz="2200" u="none" cap="none" strike="noStrike">
                <a:solidFill>
                  <a:srgbClr val="000000"/>
                </a:solidFill>
                <a:latin typeface="Roboto"/>
                <a:ea typeface="Roboto"/>
                <a:cs typeface="Roboto"/>
                <a:sym typeface="Roboto"/>
              </a:rPr>
              <a:t>prevents rural depopulation</a:t>
            </a:r>
            <a:r>
              <a:rPr b="0" i="0" lang="en-US" sz="2200" u="none" cap="none" strike="noStrike">
                <a:solidFill>
                  <a:srgbClr val="000000"/>
                </a:solidFill>
                <a:latin typeface="Roboto"/>
                <a:ea typeface="Roboto"/>
                <a:cs typeface="Roboto"/>
                <a:sym typeface="Roboto"/>
              </a:rPr>
              <a:t>, ensuring that younger generations see a future in the village rather than migrating to urban areas. </a:t>
            </a:r>
            <a:endParaRPr b="0" i="0" sz="22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96" name="Shape 96"/>
        <p:cNvGrpSpPr/>
        <p:nvPr/>
      </p:nvGrpSpPr>
      <p:grpSpPr>
        <a:xfrm>
          <a:off x="0" y="0"/>
          <a:ext cx="0" cy="0"/>
          <a:chOff x="0" y="0"/>
          <a:chExt cx="0" cy="0"/>
        </a:xfrm>
      </p:grpSpPr>
      <p:sp>
        <p:nvSpPr>
          <p:cNvPr id="97" name="Google Shape;97;p19"/>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9"/>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99" name="Google Shape;99;p19"/>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00" name="Google Shape;100;p19"/>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9"/>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9"/>
          <p:cNvSpPr txBox="1"/>
          <p:nvPr/>
        </p:nvSpPr>
        <p:spPr>
          <a:xfrm>
            <a:off x="7834188" y="850214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03" name="Google Shape;103;p19"/>
          <p:cNvSpPr txBox="1"/>
          <p:nvPr/>
        </p:nvSpPr>
        <p:spPr>
          <a:xfrm>
            <a:off x="1028700" y="1963046"/>
            <a:ext cx="16230600" cy="6539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299"/>
              <a:buFont typeface="Arial"/>
              <a:buNone/>
            </a:pPr>
            <a:r>
              <a:rPr b="1" i="0" lang="en-US" sz="2499" u="none" cap="none" strike="noStrike">
                <a:solidFill>
                  <a:srgbClr val="000000"/>
                </a:solidFill>
                <a:latin typeface="Roboto"/>
                <a:ea typeface="Roboto"/>
                <a:cs typeface="Roboto"/>
                <a:sym typeface="Roboto"/>
              </a:rPr>
              <a:t>Kalopanayiotis </a:t>
            </a:r>
            <a:r>
              <a:rPr b="0" i="0" lang="en-US" sz="2499" u="none" cap="none" strike="noStrike">
                <a:solidFill>
                  <a:srgbClr val="000000"/>
                </a:solidFill>
                <a:latin typeface="Roboto"/>
                <a:ea typeface="Roboto"/>
                <a:cs typeface="Roboto"/>
                <a:sym typeface="Roboto"/>
              </a:rPr>
              <a:t>is a </a:t>
            </a:r>
            <a:r>
              <a:rPr b="1" i="0" lang="en-US" sz="2499" u="none" cap="none" strike="noStrike">
                <a:solidFill>
                  <a:srgbClr val="000000"/>
                </a:solidFill>
                <a:latin typeface="Roboto"/>
                <a:ea typeface="Roboto"/>
                <a:cs typeface="Roboto"/>
                <a:sym typeface="Roboto"/>
              </a:rPr>
              <a:t>picturesque village</a:t>
            </a:r>
            <a:r>
              <a:rPr b="0" i="0" lang="en-US" sz="2499" u="none" cap="none" strike="noStrike">
                <a:solidFill>
                  <a:srgbClr val="000000"/>
                </a:solidFill>
                <a:latin typeface="Roboto"/>
                <a:ea typeface="Roboto"/>
                <a:cs typeface="Roboto"/>
                <a:sym typeface="Roboto"/>
              </a:rPr>
              <a:t> located in the evergreen Setrachos River valley on the northern slopes of the Troodos Mountains. It is one of the fourteen villages of the Marathasa area, the most mountainous area of Cyprus. It sits </a:t>
            </a:r>
            <a:r>
              <a:rPr b="1" i="0" lang="en-US" sz="2499" u="none" cap="none" strike="noStrike">
                <a:solidFill>
                  <a:srgbClr val="000000"/>
                </a:solidFill>
                <a:latin typeface="Roboto"/>
                <a:ea typeface="Roboto"/>
                <a:cs typeface="Roboto"/>
                <a:sym typeface="Roboto"/>
              </a:rPr>
              <a:t>70 km from both Nicosia and Limassol</a:t>
            </a:r>
            <a:r>
              <a:rPr b="0" i="0" lang="en-US" sz="2499" u="none" cap="none" strike="noStrike">
                <a:solidFill>
                  <a:srgbClr val="000000"/>
                </a:solidFill>
                <a:latin typeface="Roboto"/>
                <a:ea typeface="Roboto"/>
                <a:cs typeface="Roboto"/>
                <a:sym typeface="Roboto"/>
              </a:rPr>
              <a:t> and is the first village visitors encounter when traveling up from Nicosia into the </a:t>
            </a:r>
            <a:r>
              <a:rPr b="1" i="0" lang="en-US" sz="2499" u="none" cap="none" strike="noStrike">
                <a:solidFill>
                  <a:srgbClr val="000000"/>
                </a:solidFill>
                <a:latin typeface="Roboto"/>
                <a:ea typeface="Roboto"/>
                <a:cs typeface="Roboto"/>
                <a:sym typeface="Roboto"/>
              </a:rPr>
              <a:t>Marathasa valley.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99"/>
              <a:buFont typeface="Arial"/>
              <a:buNone/>
            </a:pPr>
            <a:r>
              <a:t/>
            </a:r>
            <a:endParaRPr b="0" i="0" sz="2499"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299"/>
              <a:buFont typeface="Arial"/>
              <a:buNone/>
            </a:pPr>
            <a:r>
              <a:rPr b="0" i="0" lang="en-US" sz="2499" u="none" cap="none" strike="noStrike">
                <a:solidFill>
                  <a:srgbClr val="000000"/>
                </a:solidFill>
                <a:latin typeface="Roboto"/>
                <a:ea typeface="Roboto"/>
                <a:cs typeface="Roboto"/>
                <a:sym typeface="Roboto"/>
              </a:rPr>
              <a:t>The area, known since ancient times, was originally a hydrotherapy center dedicated to the god Asklepios, with mineral springs that attracted visitors for healing. By the 4th century AD, after the Edict of Milan ended the persecution of Christians, the site transformed into a Christian monastery near the church of St. Irakleidios, where Saint Herakleidios baptized St. Paul and St. Barnabas on their journey to Paphos.</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99"/>
              <a:buFont typeface="Arial"/>
              <a:buNone/>
            </a:pPr>
            <a:r>
              <a:t/>
            </a:r>
            <a:endParaRPr b="0" i="0" sz="2499"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299"/>
              <a:buFont typeface="Arial"/>
              <a:buNone/>
            </a:pPr>
            <a:r>
              <a:rPr b="0" i="0" lang="en-US" sz="2499" u="none" cap="none" strike="noStrike">
                <a:solidFill>
                  <a:srgbClr val="000000"/>
                </a:solidFill>
                <a:latin typeface="Roboto"/>
                <a:ea typeface="Roboto"/>
                <a:cs typeface="Roboto"/>
                <a:sym typeface="Roboto"/>
              </a:rPr>
              <a:t>Kalopanayiotis developed around the monastery and its surrounding religious sites, with its first resident, Panagiotis, arriving in the 11</a:t>
            </a:r>
            <a:r>
              <a:rPr b="0" baseline="30000" i="0" lang="en-US" sz="2499" u="none" cap="none" strike="noStrike">
                <a:solidFill>
                  <a:srgbClr val="000000"/>
                </a:solidFill>
                <a:latin typeface="Roboto"/>
                <a:ea typeface="Roboto"/>
                <a:cs typeface="Roboto"/>
                <a:sym typeface="Roboto"/>
              </a:rPr>
              <a:t>th</a:t>
            </a:r>
            <a:r>
              <a:rPr b="0" i="0" lang="en-US" sz="2499" u="none" cap="none" strike="noStrike">
                <a:solidFill>
                  <a:srgbClr val="000000"/>
                </a:solidFill>
                <a:latin typeface="Roboto"/>
                <a:ea typeface="Roboto"/>
                <a:cs typeface="Roboto"/>
                <a:sym typeface="Roboto"/>
              </a:rPr>
              <a:t> century and establishing a house near the monastery. His devotion inspired other settlers, leading to the creation of small churches and parishes, with each family aspiring to build its own chapel and have a member serve as priest. Over time, the village, once known as "Village of Panagiotis," became known as Casale Panayiotis and later Kalopanayiotis. Its growth was influenced by the destruction of nearby Troullinou in 1614, which prompted the dispersion of its inhabitants, further shaping the village into the cohesive community it is today. Many of the original churches are still standing, preserved by the Antiquities Department.</a:t>
            </a:r>
            <a:endParaRPr b="0" i="0" sz="2499" u="none" cap="none" strike="noStrike">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370" name="Shape 370"/>
        <p:cNvGrpSpPr/>
        <p:nvPr/>
      </p:nvGrpSpPr>
      <p:grpSpPr>
        <a:xfrm>
          <a:off x="0" y="0"/>
          <a:ext cx="0" cy="0"/>
          <a:chOff x="0" y="0"/>
          <a:chExt cx="0" cy="0"/>
        </a:xfrm>
      </p:grpSpPr>
      <p:sp>
        <p:nvSpPr>
          <p:cNvPr id="371" name="Google Shape;371;p35"/>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5"/>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5"/>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5"/>
          <p:cNvSpPr txBox="1"/>
          <p:nvPr/>
        </p:nvSpPr>
        <p:spPr>
          <a:xfrm>
            <a:off x="1028700" y="90025"/>
            <a:ext cx="162306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375" name="Google Shape;375;p35"/>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76" name="Google Shape;376;p35"/>
          <p:cNvSpPr txBox="1"/>
          <p:nvPr/>
        </p:nvSpPr>
        <p:spPr>
          <a:xfrm>
            <a:off x="7684075" y="874189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77" name="Google Shape;377;p35"/>
          <p:cNvSpPr txBox="1"/>
          <p:nvPr/>
        </p:nvSpPr>
        <p:spPr>
          <a:xfrm>
            <a:off x="1028700" y="1167624"/>
            <a:ext cx="16230600" cy="8608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699" u="sng" cap="none" strike="noStrike">
                <a:solidFill>
                  <a:srgbClr val="000000"/>
                </a:solidFill>
                <a:latin typeface="Roboto"/>
                <a:ea typeface="Roboto"/>
                <a:cs typeface="Roboto"/>
                <a:sym typeface="Roboto"/>
              </a:rPr>
              <a:t>Ownership and Management</a:t>
            </a:r>
            <a:endParaRPr b="1" i="0" sz="2699"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700"/>
              <a:buFont typeface="Arial"/>
              <a:buNone/>
            </a:pPr>
            <a:r>
              <a:rPr b="0" i="0" lang="en-US" sz="2100" u="none" cap="none" strike="noStrike">
                <a:solidFill>
                  <a:srgbClr val="000000"/>
                </a:solidFill>
                <a:latin typeface="Roboto"/>
                <a:ea typeface="Roboto"/>
                <a:cs typeface="Roboto"/>
                <a:sym typeface="Roboto"/>
              </a:rPr>
              <a:t>Kalopanayiotis is a village where </a:t>
            </a:r>
            <a:r>
              <a:rPr b="1" i="0" lang="en-US" sz="2100" u="none" cap="none" strike="noStrike">
                <a:solidFill>
                  <a:srgbClr val="000000"/>
                </a:solidFill>
                <a:latin typeface="Roboto"/>
                <a:ea typeface="Roboto"/>
                <a:cs typeface="Roboto"/>
                <a:sym typeface="Roboto"/>
              </a:rPr>
              <a:t>tourism revenue directly supports its residents.</a:t>
            </a:r>
            <a:r>
              <a:rPr b="0" i="0" lang="en-US" sz="2100" u="none" cap="none" strike="noStrike">
                <a:solidFill>
                  <a:srgbClr val="000000"/>
                </a:solidFill>
                <a:latin typeface="Roboto"/>
                <a:ea typeface="Roboto"/>
                <a:cs typeface="Roboto"/>
                <a:sym typeface="Roboto"/>
              </a:rPr>
              <a:t> This is achieved through local ownership of businesses, reinvestment in community infrastructure and strict management of tourism development to prevent over-commercialization.</a:t>
            </a:r>
            <a:endParaRPr b="0" i="0" sz="18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700"/>
              <a:buFont typeface="Arial"/>
              <a:buNone/>
            </a:pPr>
            <a:r>
              <a:t/>
            </a:r>
            <a:endParaRPr b="0"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700"/>
              <a:buFont typeface="Arial"/>
              <a:buNone/>
            </a:pPr>
            <a:r>
              <a:rPr b="0" i="0" lang="en-US" sz="2100" u="none" cap="none" strike="noStrike">
                <a:solidFill>
                  <a:srgbClr val="000000"/>
                </a:solidFill>
                <a:latin typeface="Roboto"/>
                <a:ea typeface="Roboto"/>
                <a:cs typeface="Roboto"/>
                <a:sym typeface="Roboto"/>
              </a:rPr>
              <a:t>Most tourism-related businesses in Kalopanayiotis, including hotels, restaurants, artisanal workshops and tour services, are </a:t>
            </a:r>
            <a:r>
              <a:rPr b="1" i="0" lang="en-US" sz="2100" u="none" cap="none" strike="noStrike">
                <a:solidFill>
                  <a:srgbClr val="000000"/>
                </a:solidFill>
                <a:latin typeface="Roboto"/>
                <a:ea typeface="Roboto"/>
                <a:cs typeface="Roboto"/>
                <a:sym typeface="Roboto"/>
              </a:rPr>
              <a:t>owned and operated by local families. </a:t>
            </a:r>
            <a:r>
              <a:rPr b="0" i="0" lang="en-US" sz="2100" u="none" cap="none" strike="noStrike">
                <a:solidFill>
                  <a:srgbClr val="000000"/>
                </a:solidFill>
                <a:latin typeface="Roboto"/>
                <a:ea typeface="Roboto"/>
                <a:cs typeface="Roboto"/>
                <a:sym typeface="Roboto"/>
              </a:rPr>
              <a:t>The absence of large corporate chains ensures that profits remain within the village, strengthening the local economy. Casale Panayiotis, Marathasa Winery and local craft workshops exemplify community-centered tourism enterprises that </a:t>
            </a:r>
            <a:r>
              <a:rPr b="1" i="0" lang="en-US" sz="2100" u="none" cap="none" strike="noStrike">
                <a:solidFill>
                  <a:srgbClr val="000000"/>
                </a:solidFill>
                <a:latin typeface="Roboto"/>
                <a:ea typeface="Roboto"/>
                <a:cs typeface="Roboto"/>
                <a:sym typeface="Roboto"/>
              </a:rPr>
              <a:t>directly benefit residents.</a:t>
            </a:r>
            <a:endParaRPr b="0" i="0" sz="18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700"/>
              <a:buFont typeface="Arial"/>
              <a:buNone/>
            </a:pPr>
            <a:r>
              <a:t/>
            </a:r>
            <a:endParaRPr b="1"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700"/>
              <a:buFont typeface="Arial"/>
              <a:buNone/>
            </a:pPr>
            <a:r>
              <a:rPr b="0" i="0" lang="en-US" sz="2100" u="none" cap="none" strike="noStrike">
                <a:solidFill>
                  <a:srgbClr val="000000"/>
                </a:solidFill>
                <a:latin typeface="Roboto"/>
                <a:ea typeface="Roboto"/>
                <a:cs typeface="Roboto"/>
                <a:sym typeface="Roboto"/>
              </a:rPr>
              <a:t>The </a:t>
            </a:r>
            <a:r>
              <a:rPr b="1" i="0" lang="en-US" sz="2100" u="none" cap="none" strike="noStrike">
                <a:solidFill>
                  <a:srgbClr val="000000"/>
                </a:solidFill>
                <a:latin typeface="Roboto"/>
                <a:ea typeface="Roboto"/>
                <a:cs typeface="Roboto"/>
                <a:sym typeface="Roboto"/>
              </a:rPr>
              <a:t>Cyprus Government</a:t>
            </a:r>
            <a:r>
              <a:rPr b="0" i="0" lang="en-US" sz="2100" u="none" cap="none" strike="noStrike">
                <a:solidFill>
                  <a:srgbClr val="000000"/>
                </a:solidFill>
                <a:latin typeface="Roboto"/>
                <a:ea typeface="Roboto"/>
                <a:cs typeface="Roboto"/>
                <a:sym typeface="Roboto"/>
              </a:rPr>
              <a:t> has established a </a:t>
            </a:r>
            <a:r>
              <a:rPr b="1" i="0" lang="en-US" sz="2100" u="none" cap="none" strike="noStrike">
                <a:solidFill>
                  <a:srgbClr val="000000"/>
                </a:solidFill>
                <a:latin typeface="Roboto"/>
                <a:ea typeface="Roboto"/>
                <a:cs typeface="Roboto"/>
                <a:sym typeface="Roboto"/>
              </a:rPr>
              <a:t>clear policy framework </a:t>
            </a:r>
            <a:r>
              <a:rPr b="0" i="0" lang="en-US" sz="2100" u="none" cap="none" strike="noStrike">
                <a:solidFill>
                  <a:srgbClr val="000000"/>
                </a:solidFill>
                <a:latin typeface="Roboto"/>
                <a:ea typeface="Roboto"/>
                <a:cs typeface="Roboto"/>
                <a:sym typeface="Roboto"/>
              </a:rPr>
              <a:t>for regulating development and protecting the environment in rural areas and villages. </a:t>
            </a:r>
            <a:r>
              <a:rPr b="1" i="0" lang="en-US" sz="2100" u="none" cap="none" strike="noStrike">
                <a:solidFill>
                  <a:srgbClr val="000000"/>
                </a:solidFill>
                <a:latin typeface="Roboto"/>
                <a:ea typeface="Roboto"/>
                <a:cs typeface="Roboto"/>
                <a:sym typeface="Roboto"/>
              </a:rPr>
              <a:t>Kalopanayiotis is listed among the villages of special social, architectural, historical, or cultural significance, ensuring that any tourism-related development aligns with strict heritage conservation and sustainability standards.</a:t>
            </a:r>
            <a:r>
              <a:rPr b="0" i="0" lang="en-US" sz="2100" u="none" cap="none" strike="noStrike">
                <a:solidFill>
                  <a:srgbClr val="000000"/>
                </a:solidFill>
                <a:latin typeface="Roboto"/>
                <a:ea typeface="Roboto"/>
                <a:cs typeface="Roboto"/>
                <a:sym typeface="Roboto"/>
              </a:rPr>
              <a:t> This designation guarantees that modern interventions respect the village’s traditional character and that any economic activity enhances its social fabric.</a:t>
            </a:r>
            <a:endParaRPr b="0" i="0" sz="18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700"/>
              <a:buFont typeface="Arial"/>
              <a:buNone/>
            </a:pPr>
            <a:r>
              <a:t/>
            </a:r>
            <a:endParaRPr b="0"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700"/>
              <a:buFont typeface="Arial"/>
              <a:buNone/>
            </a:pPr>
            <a:r>
              <a:rPr b="0" i="0" lang="en-US" sz="2100" u="none" cap="none" strike="noStrike">
                <a:solidFill>
                  <a:srgbClr val="000000"/>
                </a:solidFill>
                <a:latin typeface="Roboto"/>
                <a:ea typeface="Roboto"/>
                <a:cs typeface="Roboto"/>
                <a:sym typeface="Roboto"/>
              </a:rPr>
              <a:t>Kalopanayiotis has also encouraged local farmers, beekeepers and winemakers to become part of the tourism experience. Visitors can take part in olive oil pressing, wine tasting at Marathasa Winery and farm-to-table experiences, which provide direct economic benefits to local producers. This ensures that agriculture remains a viable and profitable industry, supporting both tourism and traditional livelihoods.</a:t>
            </a:r>
            <a:endParaRPr b="0" i="0" sz="18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0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81" name="Shape 381"/>
        <p:cNvGrpSpPr/>
        <p:nvPr/>
      </p:nvGrpSpPr>
      <p:grpSpPr>
        <a:xfrm>
          <a:off x="0" y="0"/>
          <a:ext cx="0" cy="0"/>
          <a:chOff x="0" y="0"/>
          <a:chExt cx="0" cy="0"/>
        </a:xfrm>
      </p:grpSpPr>
      <p:sp>
        <p:nvSpPr>
          <p:cNvPr id="382" name="Google Shape;382;p36"/>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6"/>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84" name="Google Shape;384;p36"/>
          <p:cNvSpPr txBox="1"/>
          <p:nvPr/>
        </p:nvSpPr>
        <p:spPr>
          <a:xfrm>
            <a:off x="1028703" y="1788736"/>
            <a:ext cx="16230600" cy="77157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rPr b="0" i="0" lang="en-US" sz="2300" u="none" cap="none" strike="noStrike">
                <a:solidFill>
                  <a:srgbClr val="000000"/>
                </a:solidFill>
                <a:latin typeface="Roboto"/>
                <a:ea typeface="Roboto"/>
                <a:cs typeface="Roboto"/>
                <a:sym typeface="Roboto"/>
              </a:rPr>
              <a:t>After conducting the Kalopanayiotis' council, the Sustainability Consultant of Casale Panayiotis and other local stakeholders, information regarding evaluation metrics, feedback mechanisms, funding sources etc has been gathered. </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100"/>
              <a:buFont typeface="Arial"/>
              <a:buNone/>
            </a:pPr>
            <a:r>
              <a:t/>
            </a:r>
            <a:endParaRPr b="0" i="0" sz="23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100"/>
              <a:buFont typeface="Arial"/>
              <a:buNone/>
            </a:pPr>
            <a:r>
              <a:rPr b="0" i="0" lang="en-US" sz="2300" u="none" cap="none" strike="noStrike">
                <a:solidFill>
                  <a:srgbClr val="000000"/>
                </a:solidFill>
                <a:latin typeface="Roboto"/>
                <a:ea typeface="Roboto"/>
                <a:cs typeface="Roboto"/>
                <a:sym typeface="Roboto"/>
              </a:rPr>
              <a:t>Kalopanayiotis village employs several key indicators to measure the success of its sustainable tourism initiatives, including:</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9BE93"/>
              </a:buClr>
              <a:buSzPts val="2300"/>
              <a:buFont typeface="Noto Sans Symbols"/>
              <a:buChar char="✔"/>
            </a:pPr>
            <a:r>
              <a:rPr b="1" i="0" lang="en-US" sz="2300" u="sng" cap="none" strike="noStrike">
                <a:solidFill>
                  <a:srgbClr val="000000"/>
                </a:solidFill>
                <a:latin typeface="Roboto"/>
                <a:ea typeface="Roboto"/>
                <a:cs typeface="Roboto"/>
                <a:sym typeface="Roboto"/>
              </a:rPr>
              <a:t>Visitor Satisfaction:</a:t>
            </a:r>
            <a:r>
              <a:rPr b="0" i="0" lang="en-US" sz="2300" u="none" cap="none" strike="noStrike">
                <a:solidFill>
                  <a:srgbClr val="000000"/>
                </a:solidFill>
                <a:latin typeface="Roboto"/>
                <a:ea typeface="Roboto"/>
                <a:cs typeface="Roboto"/>
                <a:sym typeface="Roboto"/>
              </a:rPr>
              <a:t> The village council collects feedback through interviews and online review monitoring to assess tourist experiences.</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9BE93"/>
              </a:buClr>
              <a:buSzPts val="2300"/>
              <a:buFont typeface="Noto Sans Symbols"/>
              <a:buChar char="✔"/>
            </a:pPr>
            <a:r>
              <a:rPr b="1" i="0" lang="en-US" sz="2300" u="sng" cap="none" strike="noStrike">
                <a:solidFill>
                  <a:srgbClr val="000000"/>
                </a:solidFill>
                <a:latin typeface="Roboto"/>
                <a:ea typeface="Roboto"/>
                <a:cs typeface="Roboto"/>
                <a:sym typeface="Roboto"/>
              </a:rPr>
              <a:t>Economic Impact:</a:t>
            </a:r>
            <a:r>
              <a:rPr b="0" i="0" lang="en-US" sz="2300" u="none" cap="none" strike="noStrike">
                <a:solidFill>
                  <a:srgbClr val="000000"/>
                </a:solidFill>
                <a:latin typeface="Roboto"/>
                <a:ea typeface="Roboto"/>
                <a:cs typeface="Roboto"/>
                <a:sym typeface="Roboto"/>
              </a:rPr>
              <a:t> Metrics such as changes in local employment rates, business growth and income distribution are analyzed to understand tourism's economic contributions.</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9BE93"/>
              </a:buClr>
              <a:buSzPts val="2300"/>
              <a:buFont typeface="Noto Sans Symbols"/>
              <a:buChar char="✔"/>
            </a:pPr>
            <a:r>
              <a:rPr b="1" i="0" lang="en-US" sz="2300" u="sng" cap="none" strike="noStrike">
                <a:solidFill>
                  <a:srgbClr val="000000"/>
                </a:solidFill>
                <a:latin typeface="Roboto"/>
                <a:ea typeface="Roboto"/>
                <a:cs typeface="Roboto"/>
                <a:sym typeface="Roboto"/>
              </a:rPr>
              <a:t>Community Involvement:</a:t>
            </a:r>
            <a:r>
              <a:rPr b="0" i="0" lang="en-US" sz="2300" u="none" cap="none" strike="noStrike">
                <a:solidFill>
                  <a:srgbClr val="000000"/>
                </a:solidFill>
                <a:latin typeface="Roboto"/>
                <a:ea typeface="Roboto"/>
                <a:cs typeface="Roboto"/>
                <a:sym typeface="Roboto"/>
              </a:rPr>
              <a:t> Local businesses and residents actively participate in decision-making processes regarding tourism-related projects, ensuring that community feedback is integrated into tourism planning.</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100"/>
              <a:buFont typeface="Arial"/>
              <a:buNone/>
            </a:pPr>
            <a:r>
              <a:t/>
            </a:r>
            <a:endParaRPr b="0" i="0" sz="23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100"/>
              <a:buFont typeface="Arial"/>
              <a:buNone/>
            </a:pPr>
            <a:r>
              <a:rPr b="1" i="0" lang="en-US" sz="2300" u="none" cap="none" strike="noStrike">
                <a:solidFill>
                  <a:srgbClr val="000000"/>
                </a:solidFill>
                <a:latin typeface="Roboto"/>
                <a:ea typeface="Roboto"/>
                <a:cs typeface="Roboto"/>
                <a:sym typeface="Roboto"/>
              </a:rPr>
              <a:t>To prevent tourism growth from negatively impacting residents' daily lives,</a:t>
            </a:r>
            <a:r>
              <a:rPr b="0" i="0" lang="en-US" sz="2300" u="none" cap="none" strike="noStrike">
                <a:solidFill>
                  <a:srgbClr val="000000"/>
                </a:solidFill>
                <a:latin typeface="Roboto"/>
                <a:ea typeface="Roboto"/>
                <a:cs typeface="Roboto"/>
                <a:sym typeface="Roboto"/>
              </a:rPr>
              <a:t> the village manages it’s carrying capacity, especially during peak periods like the Christmas season, by implementing measures to balance tourist influx with local needs  such as parking regulations and event slots for guests.</a:t>
            </a:r>
            <a:endParaRPr b="0" i="0" sz="1600" u="none" cap="none" strike="noStrike">
              <a:solidFill>
                <a:srgbClr val="000000"/>
              </a:solidFill>
              <a:latin typeface="Arial"/>
              <a:ea typeface="Arial"/>
              <a:cs typeface="Arial"/>
              <a:sym typeface="Arial"/>
            </a:endParaRPr>
          </a:p>
          <a:p>
            <a:pPr indent="-209550" lvl="0" marL="342900" marR="0" rtl="0" algn="just">
              <a:lnSpc>
                <a:spcPct val="140017"/>
              </a:lnSpc>
              <a:spcBef>
                <a:spcPts val="0"/>
              </a:spcBef>
              <a:spcAft>
                <a:spcPts val="0"/>
              </a:spcAft>
              <a:buClr>
                <a:srgbClr val="89BE93"/>
              </a:buClr>
              <a:buSzPts val="2100"/>
              <a:buFont typeface="Noto Sans Symbols"/>
              <a:buNone/>
            </a:pPr>
            <a:r>
              <a:t/>
            </a:r>
            <a:endParaRPr b="0"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sp>
        <p:nvSpPr>
          <p:cNvPr id="385" name="Google Shape;385;p36"/>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86" name="Google Shape;386;p36"/>
          <p:cNvSpPr/>
          <p:nvPr/>
        </p:nvSpPr>
        <p:spPr>
          <a:xfrm>
            <a:off x="9443800" y="9258295"/>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6"/>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6"/>
          <p:cNvSpPr txBox="1"/>
          <p:nvPr/>
        </p:nvSpPr>
        <p:spPr>
          <a:xfrm>
            <a:off x="7835763" y="862774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92" name="Shape 392"/>
        <p:cNvGrpSpPr/>
        <p:nvPr/>
      </p:nvGrpSpPr>
      <p:grpSpPr>
        <a:xfrm>
          <a:off x="0" y="0"/>
          <a:ext cx="0" cy="0"/>
          <a:chOff x="0" y="0"/>
          <a:chExt cx="0" cy="0"/>
        </a:xfrm>
      </p:grpSpPr>
      <p:sp>
        <p:nvSpPr>
          <p:cNvPr id="393" name="Google Shape;393;p37"/>
          <p:cNvSpPr/>
          <p:nvPr/>
        </p:nvSpPr>
        <p:spPr>
          <a:xfrm>
            <a:off x="1424293" y="-11875"/>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7"/>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95" name="Google Shape;395;p37"/>
          <p:cNvSpPr txBox="1"/>
          <p:nvPr/>
        </p:nvSpPr>
        <p:spPr>
          <a:xfrm>
            <a:off x="1028703" y="1892261"/>
            <a:ext cx="16230600" cy="65025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Funding for tourism and infrastructure development in Kalopanayiotis comes from </a:t>
            </a:r>
            <a:r>
              <a:rPr b="1" i="0" lang="en-US" sz="2200" u="none" cap="none" strike="noStrike">
                <a:solidFill>
                  <a:srgbClr val="000000"/>
                </a:solidFill>
                <a:latin typeface="Roboto"/>
                <a:ea typeface="Roboto"/>
                <a:cs typeface="Roboto"/>
                <a:sym typeface="Roboto"/>
              </a:rPr>
              <a:t>a mix of public sources</a:t>
            </a:r>
            <a:r>
              <a:rPr b="0" i="0" lang="en-US" sz="2200" u="none" cap="none" strike="noStrike">
                <a:solidFill>
                  <a:srgbClr val="000000"/>
                </a:solidFill>
                <a:latin typeface="Roboto"/>
                <a:ea typeface="Roboto"/>
                <a:cs typeface="Roboto"/>
                <a:sym typeface="Roboto"/>
              </a:rPr>
              <a:t>, such as government grants, European Union programs and </a:t>
            </a:r>
            <a:r>
              <a:rPr b="1" i="0" lang="en-US" sz="2200" u="none" cap="none" strike="noStrike">
                <a:solidFill>
                  <a:srgbClr val="000000"/>
                </a:solidFill>
                <a:latin typeface="Roboto"/>
                <a:ea typeface="Roboto"/>
                <a:cs typeface="Roboto"/>
                <a:sym typeface="Roboto"/>
              </a:rPr>
              <a:t>private investments</a:t>
            </a:r>
            <a:r>
              <a:rPr b="0" i="0" lang="en-US" sz="2200" u="none" cap="none" strike="noStrike">
                <a:solidFill>
                  <a:srgbClr val="000000"/>
                </a:solidFill>
                <a:latin typeface="Roboto"/>
                <a:ea typeface="Roboto"/>
                <a:cs typeface="Roboto"/>
                <a:sym typeface="Roboto"/>
              </a:rPr>
              <a:t> (i.e. Casale Panayiotis). EU programs have significantly contributed financially to these initiatives.</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200" u="sng" cap="none" strike="noStrike">
                <a:solidFill>
                  <a:srgbClr val="000000"/>
                </a:solidFill>
                <a:latin typeface="Roboto"/>
                <a:ea typeface="Roboto"/>
                <a:cs typeface="Roboto"/>
                <a:sym typeface="Roboto"/>
              </a:rPr>
              <a:t>Biggest financial challenges include:</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A3219"/>
              </a:buClr>
              <a:buSzPts val="2200"/>
              <a:buFont typeface="Noto Sans Symbols"/>
              <a:buChar char="✔"/>
            </a:pPr>
            <a:r>
              <a:rPr b="1" i="0" lang="en-US" sz="2200" u="sng" cap="none" strike="noStrike">
                <a:solidFill>
                  <a:srgbClr val="000000"/>
                </a:solidFill>
                <a:latin typeface="Roboto"/>
                <a:ea typeface="Roboto"/>
                <a:cs typeface="Roboto"/>
                <a:sym typeface="Roboto"/>
              </a:rPr>
              <a:t>Seasonality and Revenue Fluctuations:</a:t>
            </a:r>
            <a:r>
              <a:rPr b="0" i="0" lang="en-US" sz="2200" u="none" cap="none" strike="noStrike">
                <a:solidFill>
                  <a:srgbClr val="000000"/>
                </a:solidFill>
                <a:latin typeface="Roboto"/>
                <a:ea typeface="Roboto"/>
                <a:cs typeface="Roboto"/>
                <a:sym typeface="Roboto"/>
              </a:rPr>
              <a:t> Tourism in Kalopanayiotis is subject to seasonal variations, leading to inconsistent revenue streams. Addressing this requires financial strategies to manage periods of low tourist influx.</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A3219"/>
              </a:buClr>
              <a:buSzPts val="2200"/>
              <a:buFont typeface="Noto Sans Symbols"/>
              <a:buChar char="✔"/>
            </a:pPr>
            <a:r>
              <a:rPr b="1" i="0" lang="en-US" sz="2200" u="sng" cap="none" strike="noStrike">
                <a:solidFill>
                  <a:srgbClr val="000000"/>
                </a:solidFill>
                <a:latin typeface="Roboto"/>
                <a:ea typeface="Roboto"/>
                <a:cs typeface="Roboto"/>
                <a:sym typeface="Roboto"/>
              </a:rPr>
              <a:t>Infrastructure Development:</a:t>
            </a:r>
            <a:r>
              <a:rPr b="0" i="0" lang="en-US" sz="2200" u="none" cap="none" strike="noStrike">
                <a:solidFill>
                  <a:srgbClr val="000000"/>
                </a:solidFill>
                <a:latin typeface="Roboto"/>
                <a:ea typeface="Roboto"/>
                <a:cs typeface="Roboto"/>
                <a:sym typeface="Roboto"/>
              </a:rPr>
              <a:t> Enhancing infrastructure to accommodate tourists, such as improving transportation and utilities, demands significant capital investment.</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A3219"/>
              </a:buClr>
              <a:buSzPts val="2200"/>
              <a:buFont typeface="Noto Sans Symbols"/>
              <a:buChar char="✔"/>
            </a:pPr>
            <a:r>
              <a:rPr b="1" i="0" lang="en-US" sz="2200" u="sng" cap="none" strike="noStrike">
                <a:solidFill>
                  <a:srgbClr val="000000"/>
                </a:solidFill>
                <a:latin typeface="Roboto"/>
                <a:ea typeface="Roboto"/>
                <a:cs typeface="Roboto"/>
                <a:sym typeface="Roboto"/>
              </a:rPr>
              <a:t>Environmental Sustainability Costs:</a:t>
            </a:r>
            <a:r>
              <a:rPr b="0" i="0" lang="en-US" sz="2200" u="none" cap="none" strike="noStrike">
                <a:solidFill>
                  <a:srgbClr val="000000"/>
                </a:solidFill>
                <a:latin typeface="Roboto"/>
                <a:ea typeface="Roboto"/>
                <a:cs typeface="Roboto"/>
                <a:sym typeface="Roboto"/>
              </a:rPr>
              <a:t> Implementing eco-friendly practices, including waste management and conservation projects, involves ongoing expenses.</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While specific percentages of funding sources and detailed feedback points from tourists are not provided in the available information, the village's approach emphasizes a balanced and inclusive strategy for sustainable tourism development.</a:t>
            </a:r>
            <a:endParaRPr b="0" i="0" sz="1600" u="none" cap="none" strike="noStrike">
              <a:solidFill>
                <a:srgbClr val="000000"/>
              </a:solidFill>
              <a:latin typeface="Arial"/>
              <a:ea typeface="Arial"/>
              <a:cs typeface="Arial"/>
              <a:sym typeface="Arial"/>
            </a:endParaRPr>
          </a:p>
        </p:txBody>
      </p:sp>
      <p:sp>
        <p:nvSpPr>
          <p:cNvPr id="396" name="Google Shape;396;p37"/>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97" name="Google Shape;397;p37"/>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7"/>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7"/>
          <p:cNvSpPr txBox="1"/>
          <p:nvPr/>
        </p:nvSpPr>
        <p:spPr>
          <a:xfrm>
            <a:off x="7835763" y="851124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403" name="Shape 403"/>
        <p:cNvGrpSpPr/>
        <p:nvPr/>
      </p:nvGrpSpPr>
      <p:grpSpPr>
        <a:xfrm>
          <a:off x="0" y="0"/>
          <a:ext cx="0" cy="0"/>
          <a:chOff x="0" y="0"/>
          <a:chExt cx="0" cy="0"/>
        </a:xfrm>
      </p:grpSpPr>
      <p:sp>
        <p:nvSpPr>
          <p:cNvPr id="404" name="Google Shape;404;p38"/>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8"/>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06" name="Google Shape;406;p38"/>
          <p:cNvSpPr txBox="1"/>
          <p:nvPr/>
        </p:nvSpPr>
        <p:spPr>
          <a:xfrm>
            <a:off x="1136803" y="2451286"/>
            <a:ext cx="16230600" cy="22353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The success of Kalopanayiotis as a sustainable rural tourism destination is also measured through a combination of international recognitions, visitor feedback, economic performance and conservation outcomes. These indicators ensure that the village maintains its high standards in tourism development while continuously improving its sustainability efforts.</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A key metric validating Kalopanayiotis’ achievements is its international recognition through awards, including:</a:t>
            </a:r>
            <a:endParaRPr b="0" i="0" sz="1600" u="none" cap="none" strike="noStrike">
              <a:solidFill>
                <a:srgbClr val="000000"/>
              </a:solidFill>
              <a:latin typeface="Arial"/>
              <a:ea typeface="Arial"/>
              <a:cs typeface="Arial"/>
              <a:sym typeface="Arial"/>
            </a:endParaRPr>
          </a:p>
        </p:txBody>
      </p:sp>
      <p:sp>
        <p:nvSpPr>
          <p:cNvPr id="407" name="Google Shape;407;p38"/>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408" name="Google Shape;408;p38"/>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38"/>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8"/>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pSp>
        <p:nvGrpSpPr>
          <p:cNvPr id="411" name="Google Shape;411;p38"/>
          <p:cNvGrpSpPr/>
          <p:nvPr/>
        </p:nvGrpSpPr>
        <p:grpSpPr>
          <a:xfrm>
            <a:off x="475350" y="4877792"/>
            <a:ext cx="16892802" cy="3280594"/>
            <a:chOff x="1267" y="2496690"/>
            <a:chExt cx="14836468" cy="2939074"/>
          </a:xfrm>
        </p:grpSpPr>
        <p:sp>
          <p:nvSpPr>
            <p:cNvPr id="412" name="Google Shape;412;p38"/>
            <p:cNvSpPr/>
            <p:nvPr/>
          </p:nvSpPr>
          <p:spPr>
            <a:xfrm>
              <a:off x="1627182" y="3084107"/>
              <a:ext cx="3048589" cy="2351657"/>
            </a:xfrm>
            <a:prstGeom prst="rect">
              <a:avLst/>
            </a:prstGeom>
            <a:solidFill>
              <a:srgbClr val="CFD7E7">
                <a:alpha val="89411"/>
              </a:srgbClr>
            </a:solidFill>
            <a:ln cap="flat" cmpd="sng" w="25400">
              <a:solidFill>
                <a:srgbClr val="CFD7E7">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8"/>
            <p:cNvSpPr txBox="1"/>
            <p:nvPr/>
          </p:nvSpPr>
          <p:spPr>
            <a:xfrm>
              <a:off x="2114956" y="3084107"/>
              <a:ext cx="2560815" cy="2351657"/>
            </a:xfrm>
            <a:prstGeom prst="rect">
              <a:avLst/>
            </a:prstGeom>
            <a:noFill/>
            <a:ln>
              <a:noFill/>
            </a:ln>
          </p:spPr>
          <p:txBody>
            <a:bodyPr anchorCtr="0" anchor="ctr" bIns="113775" lIns="0"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1" i="0" lang="en-US" sz="1900" u="none" cap="none" strike="noStrike">
                  <a:solidFill>
                    <a:srgbClr val="000000"/>
                  </a:solidFill>
                  <a:latin typeface="Roboto"/>
                  <a:ea typeface="Roboto"/>
                  <a:cs typeface="Roboto"/>
                  <a:sym typeface="Roboto"/>
                </a:rPr>
                <a:t>Acknowledged by the European Commission for its commitment to sustainable tourism, heritage preservation and economic impact.</a:t>
              </a:r>
              <a:endParaRPr b="0" i="0" sz="1900" u="none" cap="none" strike="noStrike">
                <a:solidFill>
                  <a:srgbClr val="000000"/>
                </a:solidFill>
                <a:latin typeface="Arial"/>
                <a:ea typeface="Arial"/>
                <a:cs typeface="Arial"/>
                <a:sym typeface="Arial"/>
              </a:endParaRPr>
            </a:p>
          </p:txBody>
        </p:sp>
        <p:sp>
          <p:nvSpPr>
            <p:cNvPr id="414" name="Google Shape;414;p38"/>
            <p:cNvSpPr/>
            <p:nvPr/>
          </p:nvSpPr>
          <p:spPr>
            <a:xfrm>
              <a:off x="1267" y="2496690"/>
              <a:ext cx="2032392" cy="2032392"/>
            </a:xfrm>
            <a:prstGeom prst="ellipse">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8"/>
            <p:cNvSpPr txBox="1"/>
            <p:nvPr/>
          </p:nvSpPr>
          <p:spPr>
            <a:xfrm>
              <a:off x="298904" y="2794327"/>
              <a:ext cx="1437118" cy="14371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900" u="none" cap="none" strike="noStrike">
                  <a:solidFill>
                    <a:schemeClr val="lt1"/>
                  </a:solidFill>
                  <a:latin typeface="Roboto"/>
                  <a:ea typeface="Roboto"/>
                  <a:cs typeface="Roboto"/>
                  <a:sym typeface="Roboto"/>
                </a:rPr>
                <a:t>European Destinations of Excellence (EDEN) Award (2011)</a:t>
              </a:r>
              <a:endParaRPr b="0" i="0" sz="1900" u="none" cap="none" strike="noStrike">
                <a:solidFill>
                  <a:schemeClr val="lt1"/>
                </a:solidFill>
                <a:latin typeface="Roboto"/>
                <a:ea typeface="Roboto"/>
                <a:cs typeface="Roboto"/>
                <a:sym typeface="Roboto"/>
              </a:endParaRPr>
            </a:p>
          </p:txBody>
        </p:sp>
        <p:sp>
          <p:nvSpPr>
            <p:cNvPr id="416" name="Google Shape;416;p38"/>
            <p:cNvSpPr/>
            <p:nvPr/>
          </p:nvSpPr>
          <p:spPr>
            <a:xfrm>
              <a:off x="6708164" y="3084107"/>
              <a:ext cx="3048589" cy="2351657"/>
            </a:xfrm>
            <a:prstGeom prst="rect">
              <a:avLst/>
            </a:prstGeom>
            <a:solidFill>
              <a:srgbClr val="CFD7E7">
                <a:alpha val="89411"/>
              </a:srgbClr>
            </a:solidFill>
            <a:ln cap="flat" cmpd="sng" w="25400">
              <a:solidFill>
                <a:srgbClr val="CFD7E7">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8"/>
            <p:cNvSpPr txBox="1"/>
            <p:nvPr/>
          </p:nvSpPr>
          <p:spPr>
            <a:xfrm>
              <a:off x="7195938" y="3084107"/>
              <a:ext cx="2560815" cy="2351657"/>
            </a:xfrm>
            <a:prstGeom prst="rect">
              <a:avLst/>
            </a:prstGeom>
            <a:noFill/>
            <a:ln>
              <a:noFill/>
            </a:ln>
          </p:spPr>
          <p:txBody>
            <a:bodyPr anchorCtr="0" anchor="ctr" bIns="113775" lIns="0"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1" i="0" lang="en-US" sz="1900" u="none" cap="none" strike="noStrike">
                  <a:solidFill>
                    <a:srgbClr val="000000"/>
                  </a:solidFill>
                  <a:latin typeface="Roboto"/>
                  <a:ea typeface="Roboto"/>
                  <a:cs typeface="Roboto"/>
                  <a:sym typeface="Roboto"/>
                </a:rPr>
                <a:t>Selected among 55 winning villages from over 260 applications submitted by more than 60 UN Tourism Member States, recognizing cultural preservation, economic sustainability and environmental protection.</a:t>
              </a:r>
              <a:endParaRPr b="0" i="0" sz="1900" u="none" cap="none" strike="noStrike">
                <a:solidFill>
                  <a:srgbClr val="000000"/>
                </a:solidFill>
                <a:latin typeface="Arial"/>
                <a:ea typeface="Arial"/>
                <a:cs typeface="Arial"/>
                <a:sym typeface="Arial"/>
              </a:endParaRPr>
            </a:p>
          </p:txBody>
        </p:sp>
        <p:sp>
          <p:nvSpPr>
            <p:cNvPr id="418" name="Google Shape;418;p38"/>
            <p:cNvSpPr/>
            <p:nvPr/>
          </p:nvSpPr>
          <p:spPr>
            <a:xfrm>
              <a:off x="5082250" y="2496690"/>
              <a:ext cx="2032392" cy="2032392"/>
            </a:xfrm>
            <a:prstGeom prst="ellipse">
              <a:avLst/>
            </a:prstGeom>
            <a:solidFill>
              <a:srgbClr val="0050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8"/>
            <p:cNvSpPr txBox="1"/>
            <p:nvPr/>
          </p:nvSpPr>
          <p:spPr>
            <a:xfrm>
              <a:off x="5379887" y="2794327"/>
              <a:ext cx="1437118" cy="14371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900" u="none" cap="none" strike="noStrike">
                  <a:solidFill>
                    <a:schemeClr val="lt1"/>
                  </a:solidFill>
                  <a:latin typeface="Roboto"/>
                  <a:ea typeface="Roboto"/>
                  <a:cs typeface="Roboto"/>
                  <a:sym typeface="Roboto"/>
                </a:rPr>
                <a:t>UN Tourism "Best Tourism Villages" Award (2024)</a:t>
              </a:r>
              <a:endParaRPr b="0" i="0" sz="1900" u="none" cap="none" strike="noStrike">
                <a:solidFill>
                  <a:schemeClr val="lt1"/>
                </a:solidFill>
                <a:latin typeface="Roboto"/>
                <a:ea typeface="Roboto"/>
                <a:cs typeface="Roboto"/>
                <a:sym typeface="Roboto"/>
              </a:endParaRPr>
            </a:p>
          </p:txBody>
        </p:sp>
        <p:sp>
          <p:nvSpPr>
            <p:cNvPr id="420" name="Google Shape;420;p38"/>
            <p:cNvSpPr/>
            <p:nvPr/>
          </p:nvSpPr>
          <p:spPr>
            <a:xfrm>
              <a:off x="11789146" y="3084107"/>
              <a:ext cx="3048589" cy="2351657"/>
            </a:xfrm>
            <a:prstGeom prst="rect">
              <a:avLst/>
            </a:prstGeom>
            <a:solidFill>
              <a:srgbClr val="CFD7E7">
                <a:alpha val="89411"/>
              </a:srgbClr>
            </a:solidFill>
            <a:ln cap="flat" cmpd="sng" w="25400">
              <a:solidFill>
                <a:srgbClr val="CFD7E7">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8"/>
            <p:cNvSpPr txBox="1"/>
            <p:nvPr/>
          </p:nvSpPr>
          <p:spPr>
            <a:xfrm>
              <a:off x="12276920" y="3084107"/>
              <a:ext cx="2560815" cy="2351657"/>
            </a:xfrm>
            <a:prstGeom prst="rect">
              <a:avLst/>
            </a:prstGeom>
            <a:noFill/>
            <a:ln>
              <a:noFill/>
            </a:ln>
          </p:spPr>
          <p:txBody>
            <a:bodyPr anchorCtr="0" anchor="ctr" bIns="113775" lIns="0"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1" i="0" lang="en-US" sz="1900" u="none" cap="none" strike="noStrike">
                  <a:solidFill>
                    <a:srgbClr val="000000"/>
                  </a:solidFill>
                  <a:latin typeface="Roboto"/>
                  <a:ea typeface="Roboto"/>
                  <a:cs typeface="Roboto"/>
                  <a:sym typeface="Roboto"/>
                </a:rPr>
                <a:t>Recognized by the Deputy Ministry of Tourism for its social, architectural, historical and environmental significance, promoting heritage-based tourism.</a:t>
              </a:r>
              <a:endParaRPr b="1" i="0" sz="1900" u="none" cap="none" strike="noStrike">
                <a:solidFill>
                  <a:srgbClr val="000000"/>
                </a:solidFill>
                <a:latin typeface="Arial"/>
                <a:ea typeface="Arial"/>
                <a:cs typeface="Arial"/>
                <a:sym typeface="Arial"/>
              </a:endParaRPr>
            </a:p>
          </p:txBody>
        </p:sp>
        <p:sp>
          <p:nvSpPr>
            <p:cNvPr id="422" name="Google Shape;422;p38"/>
            <p:cNvSpPr/>
            <p:nvPr/>
          </p:nvSpPr>
          <p:spPr>
            <a:xfrm>
              <a:off x="10163232" y="2496690"/>
              <a:ext cx="2032392" cy="2032392"/>
            </a:xfrm>
            <a:prstGeom prst="ellipse">
              <a:avLst/>
            </a:pr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8"/>
            <p:cNvSpPr txBox="1"/>
            <p:nvPr/>
          </p:nvSpPr>
          <p:spPr>
            <a:xfrm>
              <a:off x="10460869" y="2794327"/>
              <a:ext cx="1437118" cy="14371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900" u="none" cap="none" strike="noStrike">
                  <a:solidFill>
                    <a:schemeClr val="lt1"/>
                  </a:solidFill>
                  <a:latin typeface="Roboto"/>
                  <a:ea typeface="Roboto"/>
                  <a:cs typeface="Roboto"/>
                  <a:sym typeface="Roboto"/>
                </a:rPr>
                <a:t>Colourful Villages of Cyprus Initiative (2022)</a:t>
              </a:r>
              <a:endParaRPr b="0" i="0" sz="1900" u="none" cap="none" strike="noStrike">
                <a:solidFill>
                  <a:schemeClr val="lt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427" name="Shape 427"/>
        <p:cNvGrpSpPr/>
        <p:nvPr/>
      </p:nvGrpSpPr>
      <p:grpSpPr>
        <a:xfrm>
          <a:off x="0" y="0"/>
          <a:ext cx="0" cy="0"/>
          <a:chOff x="0" y="0"/>
          <a:chExt cx="0" cy="0"/>
        </a:xfrm>
      </p:grpSpPr>
      <p:sp>
        <p:nvSpPr>
          <p:cNvPr id="428" name="Google Shape;428;p39"/>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9"/>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9"/>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9"/>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432" name="Google Shape;432;p39"/>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33" name="Google Shape;433;p39"/>
          <p:cNvSpPr txBox="1"/>
          <p:nvPr/>
        </p:nvSpPr>
        <p:spPr>
          <a:xfrm>
            <a:off x="7649175" y="8741889"/>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434" name="Google Shape;434;p39"/>
          <p:cNvSpPr txBox="1"/>
          <p:nvPr/>
        </p:nvSpPr>
        <p:spPr>
          <a:xfrm>
            <a:off x="1028700" y="2017049"/>
            <a:ext cx="16230600" cy="73554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499" u="sng" cap="none" strike="noStrike">
                <a:solidFill>
                  <a:srgbClr val="000000"/>
                </a:solidFill>
                <a:latin typeface="Roboto"/>
                <a:ea typeface="Roboto"/>
                <a:cs typeface="Roboto"/>
                <a:sym typeface="Roboto"/>
              </a:rPr>
              <a:t>Transferability</a:t>
            </a:r>
            <a:endParaRPr b="1" i="0" sz="2499"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499" u="none" cap="none" strike="noStrike">
                <a:solidFill>
                  <a:srgbClr val="000000"/>
                </a:solidFill>
                <a:latin typeface="Roboto"/>
                <a:ea typeface="Roboto"/>
                <a:cs typeface="Roboto"/>
                <a:sym typeface="Roboto"/>
              </a:rPr>
              <a:t>The success of Kalopanayiotis highlights key aspects that can be applied in other rural areas with rich cultural and natural heritage. The importance of local communities in promoting change is among the most significant lessons discovered. In contrast to top-down tourism models, Kalopanayiotis' development was led by locals who shaped its identity, services and conservation efforts. This ensured that tourism remained authentic and aligned with community interests rather than becoming over-commercialized. Other villages looking to follow this model must involve residents in planning and decision-making, ensuring they benefit directly from tourism.</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4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499" u="none" cap="none" strike="noStrike">
                <a:solidFill>
                  <a:srgbClr val="000000"/>
                </a:solidFill>
                <a:latin typeface="Roboto"/>
                <a:ea typeface="Roboto"/>
                <a:cs typeface="Roboto"/>
                <a:sym typeface="Roboto"/>
              </a:rPr>
              <a:t>Another replicable aspect is the adaptive reuse of heritage buildings. Kalopanayiotis preserved the past while incorporating it into the contemporary travel experience by restoring old houses and historic places into boutique hotels, museums and cultural hubs rather than letting them decay. This approach can be adopted by other villages with historical or architectural significance, as also seen in other Colourful Villages of Cyprus that focus on maintaining traditional aesthetics and community-based tourism.</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438" name="Shape 438"/>
        <p:cNvGrpSpPr/>
        <p:nvPr/>
      </p:nvGrpSpPr>
      <p:grpSpPr>
        <a:xfrm>
          <a:off x="0" y="0"/>
          <a:ext cx="0" cy="0"/>
          <a:chOff x="0" y="0"/>
          <a:chExt cx="0" cy="0"/>
        </a:xfrm>
      </p:grpSpPr>
      <p:sp>
        <p:nvSpPr>
          <p:cNvPr id="439" name="Google Shape;439;p40"/>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0"/>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0"/>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0"/>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443" name="Google Shape;443;p40"/>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44" name="Google Shape;444;p40"/>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445" name="Google Shape;445;p40"/>
          <p:cNvSpPr txBox="1"/>
          <p:nvPr/>
        </p:nvSpPr>
        <p:spPr>
          <a:xfrm>
            <a:off x="1028699" y="2608221"/>
            <a:ext cx="16230600" cy="35853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499" u="sng" cap="none" strike="noStrike">
                <a:solidFill>
                  <a:srgbClr val="000000"/>
                </a:solidFill>
                <a:latin typeface="Roboto"/>
                <a:ea typeface="Roboto"/>
                <a:cs typeface="Roboto"/>
                <a:sym typeface="Roboto"/>
              </a:rPr>
              <a:t>Transferability (cont’d)</a:t>
            </a:r>
            <a:endParaRPr b="0" i="0" sz="24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499" u="none" cap="none" strike="noStrike">
                <a:solidFill>
                  <a:srgbClr val="000000"/>
                </a:solidFill>
                <a:latin typeface="Roboto"/>
                <a:ea typeface="Roboto"/>
                <a:cs typeface="Roboto"/>
                <a:sym typeface="Roboto"/>
              </a:rPr>
              <a:t>In addition, Kalopanayiotis successfully diversified its tourism offerings, combining cultural, agrotourism, wellness and eco-tourism experiences. By integrating tourism with agriculture, craft production and nature-based activities, the village ensured long-term economic stability. Other villages can replicate this by leveraging their own unique assets, whether it be winemaking, artisan workshops, or religious heritage. However, for this model to succeed elsewhere, it is crucial to have access to funding, strategic partnerships and sustainable business practices.</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449" name="Shape 449"/>
        <p:cNvGrpSpPr/>
        <p:nvPr/>
      </p:nvGrpSpPr>
      <p:grpSpPr>
        <a:xfrm>
          <a:off x="0" y="0"/>
          <a:ext cx="0" cy="0"/>
          <a:chOff x="0" y="0"/>
          <a:chExt cx="0" cy="0"/>
        </a:xfrm>
      </p:grpSpPr>
      <p:sp>
        <p:nvSpPr>
          <p:cNvPr id="450" name="Google Shape;450;p41"/>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1"/>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1"/>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41"/>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454" name="Google Shape;454;p41"/>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55" name="Google Shape;455;p41"/>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aphicFrame>
        <p:nvGraphicFramePr>
          <p:cNvPr id="456" name="Google Shape;456;p41"/>
          <p:cNvGraphicFramePr/>
          <p:nvPr/>
        </p:nvGraphicFramePr>
        <p:xfrm>
          <a:off x="1028700" y="3118862"/>
          <a:ext cx="3000000" cy="3000000"/>
        </p:xfrm>
        <a:graphic>
          <a:graphicData uri="http://schemas.openxmlformats.org/drawingml/2006/table">
            <a:tbl>
              <a:tblPr>
                <a:noFill/>
                <a:tableStyleId>{9EB30436-9B40-4833-88B0-172FA1686302}</a:tableStyleId>
              </a:tblPr>
              <a:tblGrid>
                <a:gridCol w="2590400"/>
                <a:gridCol w="3946350"/>
                <a:gridCol w="9693850"/>
              </a:tblGrid>
              <a:tr h="35842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Challenge</a:t>
                      </a:r>
                      <a:endParaRPr sz="200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Barrier Faced</a:t>
                      </a:r>
                      <a:endParaRPr sz="200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Solution Implemented</a:t>
                      </a:r>
                      <a:endParaRPr sz="200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Resistance to Change</a:t>
                      </a:r>
                      <a:r>
                        <a:rPr lang="en-US" sz="2000" u="none" cap="none" strike="noStrike">
                          <a:solidFill>
                            <a:schemeClr val="lt1"/>
                          </a:solidFill>
                        </a:rPr>
                        <a:t> </a:t>
                      </a:r>
                      <a:endParaRPr sz="2000" u="none" cap="none" strike="noStrike">
                        <a:solidFill>
                          <a:schemeClr val="lt1"/>
                        </a:solidFill>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Some locals feared tourism would disrupt traditional life or lead to over-commercialization.</a:t>
                      </a:r>
                      <a:endParaRPr sz="200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Community meetings, inclusive decision-making and gradual development reassured residents and showcased economic benefits.</a:t>
                      </a:r>
                      <a:endParaRPr sz="2000" u="none" cap="none" strike="noStrike">
                        <a:latin typeface="Roboto"/>
                        <a:ea typeface="Roboto"/>
                        <a:cs typeface="Roboto"/>
                        <a:sym typeface="Roboto"/>
                      </a:endParaRPr>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Securing Funding</a:t>
                      </a:r>
                      <a:r>
                        <a:rPr lang="en-US" sz="2000" u="none" cap="none" strike="noStrike">
                          <a:solidFill>
                            <a:schemeClr val="lt1"/>
                          </a:solidFill>
                        </a:rPr>
                        <a:t> </a:t>
                      </a:r>
                      <a:endParaRPr sz="2000" u="none" cap="none" strike="noStrike">
                        <a:solidFill>
                          <a:schemeClr val="lt1"/>
                        </a:solidFill>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Restoration and infrastructure improvements required significant investment.</a:t>
                      </a:r>
                      <a:endParaRPr sz="200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Leveraging </a:t>
                      </a:r>
                      <a:r>
                        <a:rPr b="1" lang="en-US" sz="2000" u="none" cap="none" strike="noStrike"/>
                        <a:t>award recognitions</a:t>
                      </a:r>
                      <a:r>
                        <a:rPr lang="en-US" sz="2000" u="none" cap="none" strike="noStrike"/>
                        <a:t> to access </a:t>
                      </a:r>
                      <a:r>
                        <a:rPr b="1" lang="en-US" sz="2000" u="none" cap="none" strike="noStrike"/>
                        <a:t>EU rural development funds</a:t>
                      </a:r>
                      <a:r>
                        <a:rPr lang="en-US" sz="2000" u="none" cap="none" strike="noStrike"/>
                        <a:t>, government grants and private investments.</a:t>
                      </a:r>
                      <a:endParaRPr sz="2000" u="none" cap="none" strike="noStrike">
                        <a:latin typeface="Roboto"/>
                        <a:ea typeface="Roboto"/>
                        <a:cs typeface="Roboto"/>
                        <a:sym typeface="Roboto"/>
                      </a:endParaRPr>
                    </a:p>
                  </a:txBody>
                  <a:tcPr marT="32800" marB="32800" marR="65600" marL="65600" anchor="ctr"/>
                </a:tc>
              </a:tr>
              <a:tr h="1118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Maintaining Cultural Authenticity</a:t>
                      </a:r>
                      <a:r>
                        <a:rPr lang="en-US" sz="2000" u="none" cap="none" strike="noStrike">
                          <a:solidFill>
                            <a:schemeClr val="lt1"/>
                          </a:solidFill>
                        </a:rPr>
                        <a:t> </a:t>
                      </a:r>
                      <a:endParaRPr sz="2000" u="none" cap="none" strike="noStrike">
                        <a:solidFill>
                          <a:schemeClr val="lt1"/>
                        </a:solidFill>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Risk of losing traditional identity due to tourism expansion.</a:t>
                      </a:r>
                      <a:endParaRPr sz="200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Enforced </a:t>
                      </a:r>
                      <a:r>
                        <a:rPr b="1" lang="en-US" sz="2000" u="none" cap="none" strike="noStrike"/>
                        <a:t>national heritage protection policies</a:t>
                      </a:r>
                      <a:r>
                        <a:rPr lang="en-US" sz="2000" u="none" cap="none" strike="noStrike"/>
                        <a:t>, prioritized </a:t>
                      </a:r>
                      <a:r>
                        <a:rPr b="1" lang="en-US" sz="2000" u="none" cap="none" strike="noStrike"/>
                        <a:t>small, locally-owned businesses</a:t>
                      </a:r>
                      <a:r>
                        <a:rPr lang="en-US" sz="2000" u="none" cap="none" strike="noStrike"/>
                        <a:t> and restricted large-scale commercial development.</a:t>
                      </a:r>
                      <a:endParaRPr sz="2000" u="none" cap="none" strike="noStrike">
                        <a:latin typeface="Roboto"/>
                        <a:ea typeface="Roboto"/>
                        <a:cs typeface="Roboto"/>
                        <a:sym typeface="Roboto"/>
                      </a:endParaRPr>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Ensuring Local Economic Benefits</a:t>
                      </a:r>
                      <a:r>
                        <a:rPr lang="en-US" sz="2000" u="none" cap="none" strike="noStrike">
                          <a:solidFill>
                            <a:schemeClr val="lt1"/>
                          </a:solidFill>
                        </a:rPr>
                        <a:t> </a:t>
                      </a:r>
                      <a:endParaRPr sz="2000" u="none" cap="none" strike="noStrike">
                        <a:solidFill>
                          <a:schemeClr val="lt1"/>
                        </a:solidFill>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Potential for economic leakage to outside investors or corporate chains.</a:t>
                      </a:r>
                      <a:endParaRPr sz="200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Encouraged </a:t>
                      </a:r>
                      <a:r>
                        <a:rPr b="1" lang="en-US" sz="2000" u="none" cap="none" strike="noStrike"/>
                        <a:t>community ownership of businesses</a:t>
                      </a:r>
                      <a:r>
                        <a:rPr lang="en-US" sz="2000" u="none" cap="none" strike="noStrike"/>
                        <a:t>, reinvested tourism revenue into local enterprises and integrated </a:t>
                      </a:r>
                      <a:r>
                        <a:rPr b="1" lang="en-US" sz="2000" u="none" cap="none" strike="noStrike"/>
                        <a:t>agrotourism experiences</a:t>
                      </a:r>
                      <a:r>
                        <a:rPr lang="en-US" sz="2000" u="none" cap="none" strike="noStrike"/>
                        <a:t>.</a:t>
                      </a:r>
                      <a:endParaRPr sz="2000" u="none" cap="none" strike="noStrike">
                        <a:latin typeface="Roboto"/>
                        <a:ea typeface="Roboto"/>
                        <a:cs typeface="Roboto"/>
                        <a:sym typeface="Roboto"/>
                      </a:endParaRPr>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Balancing Visitor Numbers &amp; Sustainability</a:t>
                      </a:r>
                      <a:r>
                        <a:rPr lang="en-US" sz="2000" u="none" cap="none" strike="noStrike">
                          <a:solidFill>
                            <a:schemeClr val="lt1"/>
                          </a:solidFill>
                        </a:rPr>
                        <a:t> </a:t>
                      </a:r>
                      <a:endParaRPr sz="2000" u="none" cap="none" strike="noStrike">
                        <a:solidFill>
                          <a:schemeClr val="lt1"/>
                        </a:solidFill>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Risk of over-tourism impacting the environment and daily life.</a:t>
                      </a:r>
                      <a:endParaRPr sz="200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t>Managed visitor flow through </a:t>
                      </a:r>
                      <a:r>
                        <a:rPr b="1" lang="en-US" sz="2000" u="none" cap="none" strike="noStrike"/>
                        <a:t>seasonal scheduling, eco-tourism experiences and controlled development policy frameworks</a:t>
                      </a:r>
                      <a:r>
                        <a:rPr lang="en-US" sz="2000" u="none" cap="none" strike="noStrike"/>
                        <a:t>.</a:t>
                      </a:r>
                      <a:endParaRPr sz="2000" u="none" cap="none" strike="noStrike">
                        <a:latin typeface="Roboto"/>
                        <a:ea typeface="Roboto"/>
                        <a:cs typeface="Roboto"/>
                        <a:sym typeface="Roboto"/>
                      </a:endParaRPr>
                    </a:p>
                  </a:txBody>
                  <a:tcPr marT="32800" marB="32800" marR="65600" marL="65600" anchor="ctr"/>
                </a:tc>
              </a:tr>
            </a:tbl>
          </a:graphicData>
        </a:graphic>
      </p:graphicFrame>
      <p:sp>
        <p:nvSpPr>
          <p:cNvPr id="457" name="Google Shape;457;p41"/>
          <p:cNvSpPr txBox="1"/>
          <p:nvPr/>
        </p:nvSpPr>
        <p:spPr>
          <a:xfrm>
            <a:off x="1004950" y="2459091"/>
            <a:ext cx="9144000" cy="4770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2299"/>
              <a:buFont typeface="Arial"/>
              <a:buNone/>
            </a:pPr>
            <a:r>
              <a:rPr b="1" i="0" lang="en-US" sz="2499" u="sng" cap="none" strike="noStrike">
                <a:solidFill>
                  <a:srgbClr val="000000"/>
                </a:solidFill>
                <a:latin typeface="Roboto"/>
                <a:ea typeface="Roboto"/>
                <a:cs typeface="Roboto"/>
                <a:sym typeface="Roboto"/>
              </a:rPr>
              <a:t>Challenges and Barriers</a:t>
            </a:r>
            <a:endParaRPr b="1" i="0" sz="2499" u="sng" cap="none" strike="noStrike">
              <a:solidFill>
                <a:srgbClr val="000000"/>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461" name="Shape 461"/>
        <p:cNvGrpSpPr/>
        <p:nvPr/>
      </p:nvGrpSpPr>
      <p:grpSpPr>
        <a:xfrm>
          <a:off x="0" y="0"/>
          <a:ext cx="0" cy="0"/>
          <a:chOff x="0" y="0"/>
          <a:chExt cx="0" cy="0"/>
        </a:xfrm>
      </p:grpSpPr>
      <p:sp>
        <p:nvSpPr>
          <p:cNvPr id="462" name="Google Shape;462;p42"/>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2"/>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42"/>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2"/>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466" name="Google Shape;466;p42"/>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67" name="Google Shape;467;p42"/>
          <p:cNvSpPr txBox="1"/>
          <p:nvPr/>
        </p:nvSpPr>
        <p:spPr>
          <a:xfrm>
            <a:off x="7823550" y="8721889"/>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468" name="Google Shape;468;p42"/>
          <p:cNvSpPr txBox="1"/>
          <p:nvPr/>
        </p:nvSpPr>
        <p:spPr>
          <a:xfrm>
            <a:off x="1028700" y="2154896"/>
            <a:ext cx="16230600" cy="65670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499" u="sng" cap="none" strike="noStrike">
                <a:solidFill>
                  <a:srgbClr val="000000"/>
                </a:solidFill>
                <a:latin typeface="Roboto"/>
                <a:ea typeface="Roboto"/>
                <a:cs typeface="Roboto"/>
                <a:sym typeface="Roboto"/>
              </a:rPr>
              <a:t>Potential for Expansion</a:t>
            </a:r>
            <a:endParaRPr b="1" i="0" sz="2499"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Kalopanayiotis has </a:t>
            </a:r>
            <a:r>
              <a:rPr b="1" i="0" lang="en-US" sz="2200" u="none" cap="none" strike="noStrike">
                <a:solidFill>
                  <a:srgbClr val="000000"/>
                </a:solidFill>
                <a:latin typeface="Roboto"/>
                <a:ea typeface="Roboto"/>
                <a:cs typeface="Roboto"/>
                <a:sym typeface="Roboto"/>
              </a:rPr>
              <a:t>significant potential</a:t>
            </a:r>
            <a:r>
              <a:rPr b="0" i="0" lang="en-US" sz="2200" u="none" cap="none" strike="noStrike">
                <a:solidFill>
                  <a:srgbClr val="000000"/>
                </a:solidFill>
                <a:latin typeface="Roboto"/>
                <a:ea typeface="Roboto"/>
                <a:cs typeface="Roboto"/>
                <a:sym typeface="Roboto"/>
              </a:rPr>
              <a:t> for further sustainable growth, </a:t>
            </a:r>
            <a:r>
              <a:rPr b="1" i="0" lang="en-US" sz="2200" u="none" cap="none" strike="noStrike">
                <a:solidFill>
                  <a:srgbClr val="000000"/>
                </a:solidFill>
                <a:latin typeface="Roboto"/>
                <a:ea typeface="Roboto"/>
                <a:cs typeface="Roboto"/>
                <a:sym typeface="Roboto"/>
              </a:rPr>
              <a:t>both within the village </a:t>
            </a:r>
            <a:r>
              <a:rPr b="0" i="0" lang="en-US" sz="2200" u="none" cap="none" strike="noStrike">
                <a:solidFill>
                  <a:srgbClr val="000000"/>
                </a:solidFill>
                <a:latin typeface="Roboto"/>
                <a:ea typeface="Roboto"/>
                <a:cs typeface="Roboto"/>
                <a:sym typeface="Roboto"/>
              </a:rPr>
              <a:t>and </a:t>
            </a:r>
            <a:r>
              <a:rPr b="1" i="0" lang="en-US" sz="2200" u="none" cap="none" strike="noStrike">
                <a:solidFill>
                  <a:srgbClr val="000000"/>
                </a:solidFill>
                <a:latin typeface="Roboto"/>
                <a:ea typeface="Roboto"/>
                <a:cs typeface="Roboto"/>
                <a:sym typeface="Roboto"/>
              </a:rPr>
              <a:t>as a model for other destinations.</a:t>
            </a:r>
            <a:r>
              <a:rPr b="0" i="0" lang="en-US" sz="2200" u="none" cap="none" strike="noStrike">
                <a:solidFill>
                  <a:srgbClr val="000000"/>
                </a:solidFill>
                <a:latin typeface="Roboto"/>
                <a:ea typeface="Roboto"/>
                <a:cs typeface="Roboto"/>
                <a:sym typeface="Roboto"/>
              </a:rPr>
              <a:t> Locally, there are opportunities to expand eco-tourism and wellness offerings, including new hiking trails, conservation projects and agrotourism experiences. </a:t>
            </a:r>
            <a:r>
              <a:rPr b="1" i="0" lang="en-US" sz="2200" u="none" cap="none" strike="noStrike">
                <a:solidFill>
                  <a:srgbClr val="000000"/>
                </a:solidFill>
                <a:latin typeface="Roboto"/>
                <a:ea typeface="Roboto"/>
                <a:cs typeface="Roboto"/>
                <a:sym typeface="Roboto"/>
              </a:rPr>
              <a:t>Seasonal festivals</a:t>
            </a:r>
            <a:r>
              <a:rPr b="0" i="0" lang="en-US" sz="2200" u="none" cap="none" strike="noStrike">
                <a:solidFill>
                  <a:srgbClr val="000000"/>
                </a:solidFill>
                <a:latin typeface="Roboto"/>
                <a:ea typeface="Roboto"/>
                <a:cs typeface="Roboto"/>
                <a:sym typeface="Roboto"/>
              </a:rPr>
              <a:t>, </a:t>
            </a:r>
            <a:r>
              <a:rPr b="1" i="0" lang="en-US" sz="2200" u="none" cap="none" strike="noStrike">
                <a:solidFill>
                  <a:srgbClr val="000000"/>
                </a:solidFill>
                <a:latin typeface="Roboto"/>
                <a:ea typeface="Roboto"/>
                <a:cs typeface="Roboto"/>
                <a:sym typeface="Roboto"/>
              </a:rPr>
              <a:t>cultural workshops</a:t>
            </a:r>
            <a:r>
              <a:rPr b="0" i="0" lang="en-US" sz="2200" u="none" cap="none" strike="noStrike">
                <a:solidFill>
                  <a:srgbClr val="000000"/>
                </a:solidFill>
                <a:latin typeface="Roboto"/>
                <a:ea typeface="Roboto"/>
                <a:cs typeface="Roboto"/>
                <a:sym typeface="Roboto"/>
              </a:rPr>
              <a:t> and </a:t>
            </a:r>
            <a:r>
              <a:rPr b="1" i="0" lang="en-US" sz="2200" u="none" cap="none" strike="noStrike">
                <a:solidFill>
                  <a:srgbClr val="000000"/>
                </a:solidFill>
                <a:latin typeface="Roboto"/>
                <a:ea typeface="Roboto"/>
                <a:cs typeface="Roboto"/>
                <a:sym typeface="Roboto"/>
              </a:rPr>
              <a:t>educational tourism programs </a:t>
            </a:r>
            <a:r>
              <a:rPr b="0" i="0" lang="en-US" sz="2200" u="none" cap="none" strike="noStrike">
                <a:solidFill>
                  <a:srgbClr val="000000"/>
                </a:solidFill>
                <a:latin typeface="Roboto"/>
                <a:ea typeface="Roboto"/>
                <a:cs typeface="Roboto"/>
                <a:sym typeface="Roboto"/>
              </a:rPr>
              <a:t>can </a:t>
            </a:r>
            <a:r>
              <a:rPr b="1" i="0" lang="en-US" sz="2200" u="none" cap="none" strike="noStrike">
                <a:solidFill>
                  <a:srgbClr val="000000"/>
                </a:solidFill>
                <a:latin typeface="Roboto"/>
                <a:ea typeface="Roboto"/>
                <a:cs typeface="Roboto"/>
                <a:sym typeface="Roboto"/>
              </a:rPr>
              <a:t>attract visitors year-round</a:t>
            </a:r>
            <a:r>
              <a:rPr b="0" i="0" lang="en-US" sz="2200" u="none" cap="none" strike="noStrike">
                <a:solidFill>
                  <a:srgbClr val="000000"/>
                </a:solidFill>
                <a:latin typeface="Roboto"/>
                <a:ea typeface="Roboto"/>
                <a:cs typeface="Roboto"/>
                <a:sym typeface="Roboto"/>
              </a:rPr>
              <a:t>, ensuring continued economic benefits while preserving the village’s cultural and environmental integrity.</a:t>
            </a:r>
            <a:endParaRPr b="0" i="0" sz="16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Kalopanayiotis has gained </a:t>
            </a:r>
            <a:r>
              <a:rPr b="1" i="0" lang="en-US" sz="2200" u="none" cap="none" strike="noStrike">
                <a:solidFill>
                  <a:srgbClr val="000000"/>
                </a:solidFill>
                <a:latin typeface="Roboto"/>
                <a:ea typeface="Roboto"/>
                <a:cs typeface="Roboto"/>
                <a:sym typeface="Roboto"/>
              </a:rPr>
              <a:t>European, National and International recognition</a:t>
            </a:r>
            <a:r>
              <a:rPr b="0" i="0" lang="en-US" sz="2200" u="none" cap="none" strike="noStrike">
                <a:solidFill>
                  <a:srgbClr val="000000"/>
                </a:solidFill>
                <a:latin typeface="Roboto"/>
                <a:ea typeface="Roboto"/>
                <a:cs typeface="Roboto"/>
                <a:sym typeface="Roboto"/>
              </a:rPr>
              <a:t> for its sustainable tourism model, receiving the </a:t>
            </a:r>
            <a:r>
              <a:rPr b="1" i="0" lang="en-US" sz="2200" u="none" cap="none" strike="noStrike">
                <a:solidFill>
                  <a:srgbClr val="000000"/>
                </a:solidFill>
                <a:latin typeface="Roboto"/>
                <a:ea typeface="Roboto"/>
                <a:cs typeface="Roboto"/>
                <a:sym typeface="Roboto"/>
              </a:rPr>
              <a:t>European Destinations of Excellence (EDEN) Award, inclusion in the Colourful Villages of Cyprus initiative and the prestigious UN Tourism "Best Tourism Villages" Award in 2024.</a:t>
            </a:r>
            <a:r>
              <a:rPr b="0" i="0" lang="en-US" sz="2200" u="none" cap="none" strike="noStrike">
                <a:solidFill>
                  <a:srgbClr val="000000"/>
                </a:solidFill>
                <a:latin typeface="Roboto"/>
                <a:ea typeface="Roboto"/>
                <a:cs typeface="Roboto"/>
                <a:sym typeface="Roboto"/>
              </a:rPr>
              <a:t> These recognitions reinforce the villages status as a leading example of rural tourism development, making it </a:t>
            </a:r>
            <a:r>
              <a:rPr b="1" i="0" lang="en-US" sz="2200" u="none" cap="none" strike="noStrike">
                <a:solidFill>
                  <a:srgbClr val="000000"/>
                </a:solidFill>
                <a:latin typeface="Roboto"/>
                <a:ea typeface="Roboto"/>
                <a:cs typeface="Roboto"/>
                <a:sym typeface="Roboto"/>
              </a:rPr>
              <a:t>highly transferable to Mediterranean and European villages with historical, architectural and environmental value.</a:t>
            </a:r>
            <a:r>
              <a:rPr b="0" i="0" lang="en-US" sz="2200" u="none" cap="none" strike="noStrike">
                <a:solidFill>
                  <a:srgbClr val="000000"/>
                </a:solidFill>
                <a:latin typeface="Roboto"/>
                <a:ea typeface="Roboto"/>
                <a:cs typeface="Roboto"/>
                <a:sym typeface="Roboto"/>
              </a:rPr>
              <a:t> Destinations in Italy, Greece, Spain and Portugal, which face similar challenges of rural depopulation and economic decline, can adapt Kalopanayiotis' approach to community-led tourism, heritage conservation and agrotourism. Through EU tourism networks, cross-border collaborations and knowledge-sharing initiatives, Kalopanayiotis can play a key role in guiding other villages toward sustainable, locally-driven tourism economies.</a:t>
            </a:r>
            <a:endParaRPr b="0" i="0" sz="2200" u="none" cap="none" strike="noStrike">
              <a:solidFill>
                <a:srgbClr val="000000"/>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472" name="Shape 472"/>
        <p:cNvGrpSpPr/>
        <p:nvPr/>
      </p:nvGrpSpPr>
      <p:grpSpPr>
        <a:xfrm>
          <a:off x="0" y="0"/>
          <a:ext cx="0" cy="0"/>
          <a:chOff x="0" y="0"/>
          <a:chExt cx="0" cy="0"/>
        </a:xfrm>
      </p:grpSpPr>
      <p:sp>
        <p:nvSpPr>
          <p:cNvPr id="473" name="Google Shape;473;p43"/>
          <p:cNvSpPr/>
          <p:nvPr/>
        </p:nvSpPr>
        <p:spPr>
          <a:xfrm>
            <a:off x="931335" y="2379480"/>
            <a:ext cx="17024930" cy="961901"/>
          </a:xfrm>
          <a:prstGeom prst="roundRect">
            <a:avLst>
              <a:gd fmla="val 16667" name="adj"/>
            </a:avLst>
          </a:prstGeom>
          <a:solidFill>
            <a:srgbClr val="D1BAD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4" name="Google Shape;474;p43"/>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76" name="Google Shape;476;p43"/>
          <p:cNvSpPr txBox="1"/>
          <p:nvPr/>
        </p:nvSpPr>
        <p:spPr>
          <a:xfrm>
            <a:off x="2997200" y="2392321"/>
            <a:ext cx="12466500" cy="9231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99"/>
              <a:buFont typeface="Arial"/>
              <a:buNone/>
            </a:pPr>
            <a:r>
              <a:rPr b="1" i="0" lang="en-US" sz="2499" u="none" cap="none" strike="noStrike">
                <a:solidFill>
                  <a:srgbClr val="000000"/>
                </a:solidFill>
                <a:latin typeface="Roboto"/>
                <a:ea typeface="Roboto"/>
                <a:cs typeface="Roboto"/>
                <a:sym typeface="Roboto"/>
              </a:rPr>
              <a:t>Kalopanayiotis is a wonderful example of sustainable cultural tourism, since it takes a well-rounded strategy that benefits both locals and tourists.</a:t>
            </a:r>
            <a:endParaRPr b="1" i="0" sz="2499" u="none" cap="none" strike="noStrike">
              <a:solidFill>
                <a:srgbClr val="000000"/>
              </a:solidFill>
              <a:latin typeface="Roboto"/>
              <a:ea typeface="Roboto"/>
              <a:cs typeface="Roboto"/>
              <a:sym typeface="Roboto"/>
            </a:endParaRPr>
          </a:p>
        </p:txBody>
      </p:sp>
      <p:sp>
        <p:nvSpPr>
          <p:cNvPr id="477" name="Google Shape;477;p43"/>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Key Conclusions &amp; Takeaways</a:t>
            </a:r>
            <a:endParaRPr b="0" i="0" sz="1400" u="none" cap="none" strike="noStrike">
              <a:solidFill>
                <a:srgbClr val="000000"/>
              </a:solidFill>
              <a:latin typeface="Arial"/>
              <a:ea typeface="Arial"/>
              <a:cs typeface="Arial"/>
              <a:sym typeface="Arial"/>
            </a:endParaRPr>
          </a:p>
        </p:txBody>
      </p:sp>
      <p:sp>
        <p:nvSpPr>
          <p:cNvPr id="478" name="Google Shape;478;p4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4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43"/>
          <p:cNvSpPr txBox="1"/>
          <p:nvPr/>
        </p:nvSpPr>
        <p:spPr>
          <a:xfrm>
            <a:off x="7544575" y="862774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481" name="Google Shape;481;p43"/>
          <p:cNvSpPr txBox="1"/>
          <p:nvPr/>
        </p:nvSpPr>
        <p:spPr>
          <a:xfrm>
            <a:off x="9443800" y="3411505"/>
            <a:ext cx="8490900" cy="4224000"/>
          </a:xfrm>
          <a:prstGeom prst="rect">
            <a:avLst/>
          </a:prstGeom>
          <a:noFill/>
          <a:ln>
            <a:noFill/>
          </a:ln>
        </p:spPr>
        <p:txBody>
          <a:bodyPr anchorCtr="0" anchor="t" bIns="45700" lIns="91425" spcFirstLastPara="1" rIns="91425" wrap="square" tIns="45700">
            <a:spAutoFit/>
          </a:bodyPr>
          <a:lstStyle/>
          <a:p>
            <a:pPr indent="-355600" lvl="0" marL="342900" marR="0" rtl="0" algn="just">
              <a:lnSpc>
                <a:spcPct val="140017"/>
              </a:lnSpc>
              <a:spcBef>
                <a:spcPts val="0"/>
              </a:spcBef>
              <a:spcAft>
                <a:spcPts val="0"/>
              </a:spcAft>
              <a:buClr>
                <a:srgbClr val="6550A3"/>
              </a:buClr>
              <a:buSzPts val="2200"/>
              <a:buFont typeface="Arial"/>
              <a:buChar char="•"/>
            </a:pPr>
            <a:r>
              <a:rPr b="1" i="0" lang="en-US" sz="2200" u="none" cap="none" strike="noStrike">
                <a:solidFill>
                  <a:srgbClr val="000000"/>
                </a:solidFill>
                <a:latin typeface="Roboto"/>
                <a:ea typeface="Roboto"/>
                <a:cs typeface="Roboto"/>
                <a:sym typeface="Roboto"/>
              </a:rPr>
              <a:t>Recognition strengthens credibility:</a:t>
            </a:r>
            <a:r>
              <a:rPr b="0" i="0" lang="en-US" sz="2200" u="none" cap="none" strike="noStrike">
                <a:solidFill>
                  <a:srgbClr val="000000"/>
                </a:solidFill>
                <a:latin typeface="Roboto"/>
                <a:ea typeface="Roboto"/>
                <a:cs typeface="Roboto"/>
                <a:sym typeface="Roboto"/>
              </a:rPr>
              <a:t> Awards and recognitions like EDEN, UN Tourism’s "Best Tourism Villages" (2024) and Colourful Villages of Cyprus boost visibility and funding access.</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6550A3"/>
              </a:buClr>
              <a:buSzPts val="2200"/>
              <a:buFont typeface="Arial"/>
              <a:buChar char="•"/>
            </a:pPr>
            <a:r>
              <a:rPr b="1" i="0" lang="en-US" sz="2200" u="none" cap="none" strike="noStrike">
                <a:solidFill>
                  <a:srgbClr val="000000"/>
                </a:solidFill>
                <a:latin typeface="Roboto"/>
                <a:ea typeface="Roboto"/>
                <a:cs typeface="Roboto"/>
                <a:sym typeface="Roboto"/>
              </a:rPr>
              <a:t>A replicable model for other villages:</a:t>
            </a:r>
            <a:r>
              <a:rPr b="0" i="0" lang="en-US" sz="2200" u="none" cap="none" strike="noStrike">
                <a:solidFill>
                  <a:srgbClr val="000000"/>
                </a:solidFill>
                <a:latin typeface="Roboto"/>
                <a:ea typeface="Roboto"/>
                <a:cs typeface="Roboto"/>
                <a:sym typeface="Roboto"/>
              </a:rPr>
              <a:t> Kalopanayiotis’ approach can inspire Mediterranean and European rural communities in Italy, Greece, Spain and Portugal.</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6550A3"/>
              </a:buClr>
              <a:buSzPts val="2200"/>
              <a:buFont typeface="Arial"/>
              <a:buChar char="•"/>
            </a:pPr>
            <a:r>
              <a:rPr b="1" i="0" lang="en-US" sz="2200" u="none" cap="none" strike="noStrike">
                <a:solidFill>
                  <a:srgbClr val="000000"/>
                </a:solidFill>
                <a:latin typeface="Roboto"/>
                <a:ea typeface="Roboto"/>
                <a:cs typeface="Roboto"/>
                <a:sym typeface="Roboto"/>
              </a:rPr>
              <a:t>Balanced growth is essential:</a:t>
            </a:r>
            <a:r>
              <a:rPr b="0" i="0" lang="en-US" sz="2200" u="none" cap="none" strike="noStrike">
                <a:solidFill>
                  <a:srgbClr val="000000"/>
                </a:solidFill>
                <a:latin typeface="Roboto"/>
                <a:ea typeface="Roboto"/>
                <a:cs typeface="Roboto"/>
                <a:sym typeface="Roboto"/>
              </a:rPr>
              <a:t> Managing visitor numbers preventing mass tourism, infrastructure development and environmental impact ensures long-term sustainability.</a:t>
            </a:r>
            <a:endParaRPr b="0" i="0" sz="2200" u="none" cap="none" strike="noStrike">
              <a:solidFill>
                <a:srgbClr val="000000"/>
              </a:solidFill>
              <a:latin typeface="Roboto"/>
              <a:ea typeface="Roboto"/>
              <a:cs typeface="Roboto"/>
              <a:sym typeface="Roboto"/>
            </a:endParaRPr>
          </a:p>
        </p:txBody>
      </p:sp>
      <p:sp>
        <p:nvSpPr>
          <p:cNvPr id="482" name="Google Shape;482;p43"/>
          <p:cNvSpPr txBox="1"/>
          <p:nvPr/>
        </p:nvSpPr>
        <p:spPr>
          <a:xfrm>
            <a:off x="952876" y="3473260"/>
            <a:ext cx="8191200" cy="6090000"/>
          </a:xfrm>
          <a:prstGeom prst="rect">
            <a:avLst/>
          </a:prstGeom>
          <a:noFill/>
          <a:ln>
            <a:noFill/>
          </a:ln>
        </p:spPr>
        <p:txBody>
          <a:bodyPr anchorCtr="0" anchor="t" bIns="45700" lIns="91425" spcFirstLastPara="1" rIns="91425" wrap="square" tIns="45700">
            <a:spAutoFit/>
          </a:bodyPr>
          <a:lstStyle/>
          <a:p>
            <a:pPr indent="-355600" lvl="0" marL="342900" marR="0" rtl="0" algn="just">
              <a:lnSpc>
                <a:spcPct val="140017"/>
              </a:lnSpc>
              <a:spcBef>
                <a:spcPts val="0"/>
              </a:spcBef>
              <a:spcAft>
                <a:spcPts val="0"/>
              </a:spcAft>
              <a:buClr>
                <a:srgbClr val="6550A3"/>
              </a:buClr>
              <a:buSzPts val="2200"/>
              <a:buFont typeface="Arial"/>
              <a:buChar char="•"/>
            </a:pPr>
            <a:r>
              <a:rPr b="1" i="0" lang="en-US" sz="2200" u="none" cap="none" strike="noStrike">
                <a:solidFill>
                  <a:srgbClr val="000000"/>
                </a:solidFill>
                <a:latin typeface="Roboto"/>
                <a:ea typeface="Roboto"/>
                <a:cs typeface="Roboto"/>
                <a:sym typeface="Roboto"/>
              </a:rPr>
              <a:t>Sustainable rural tourism works:</a:t>
            </a:r>
            <a:r>
              <a:rPr b="0" i="0" lang="en-US" sz="2200" u="none" cap="none" strike="noStrike">
                <a:solidFill>
                  <a:srgbClr val="000000"/>
                </a:solidFill>
                <a:latin typeface="Roboto"/>
                <a:ea typeface="Roboto"/>
                <a:cs typeface="Roboto"/>
                <a:sym typeface="Roboto"/>
              </a:rPr>
              <a:t> Kalopanayiotis proves that economic growth, cultural preservation and environmental sustainability can coexist.</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6550A3"/>
              </a:buClr>
              <a:buSzPts val="2200"/>
              <a:buFont typeface="Arial"/>
              <a:buChar char="•"/>
            </a:pPr>
            <a:r>
              <a:rPr b="1" i="0" lang="en-US" sz="2200" u="none" cap="none" strike="noStrike">
                <a:solidFill>
                  <a:srgbClr val="000000"/>
                </a:solidFill>
                <a:latin typeface="Roboto"/>
                <a:ea typeface="Roboto"/>
                <a:cs typeface="Roboto"/>
                <a:sym typeface="Roboto"/>
              </a:rPr>
              <a:t>Community-driven tourism is key:</a:t>
            </a:r>
            <a:r>
              <a:rPr b="0" i="0" lang="en-US" sz="2200" u="none" cap="none" strike="noStrike">
                <a:solidFill>
                  <a:srgbClr val="000000"/>
                </a:solidFill>
                <a:latin typeface="Roboto"/>
                <a:ea typeface="Roboto"/>
                <a:cs typeface="Roboto"/>
                <a:sym typeface="Roboto"/>
              </a:rPr>
              <a:t> Local involvement in planning, decision-making and business ownership ensures long-term benefits.</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6550A3"/>
              </a:buClr>
              <a:buSzPts val="2200"/>
              <a:buFont typeface="Arial"/>
              <a:buChar char="•"/>
            </a:pPr>
            <a:r>
              <a:rPr b="1" i="0" lang="en-US" sz="2200" u="none" cap="none" strike="noStrike">
                <a:solidFill>
                  <a:srgbClr val="000000"/>
                </a:solidFill>
                <a:latin typeface="Roboto"/>
                <a:ea typeface="Roboto"/>
                <a:cs typeface="Roboto"/>
                <a:sym typeface="Roboto"/>
              </a:rPr>
              <a:t>Heritage restoration creates opportunities:</a:t>
            </a:r>
            <a:r>
              <a:rPr b="0" i="0" lang="en-US" sz="2200" u="none" cap="none" strike="noStrike">
                <a:solidFill>
                  <a:srgbClr val="000000"/>
                </a:solidFill>
                <a:latin typeface="Roboto"/>
                <a:ea typeface="Roboto"/>
                <a:cs typeface="Roboto"/>
                <a:sym typeface="Roboto"/>
              </a:rPr>
              <a:t> Repurposing historic buildings and cultural landmarks enhances tourism appeal while protecting identity.</a:t>
            </a:r>
            <a:endParaRPr b="0" i="0" sz="16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6550A3"/>
              </a:buClr>
              <a:buSzPts val="2200"/>
              <a:buFont typeface="Arial"/>
              <a:buChar char="•"/>
            </a:pPr>
            <a:r>
              <a:rPr b="1" i="0" lang="en-US" sz="2200" u="none" cap="none" strike="noStrike">
                <a:solidFill>
                  <a:srgbClr val="000000"/>
                </a:solidFill>
                <a:latin typeface="Roboto"/>
                <a:ea typeface="Roboto"/>
                <a:cs typeface="Roboto"/>
                <a:sym typeface="Roboto"/>
              </a:rPr>
              <a:t>Diversified tourism supports resilience:</a:t>
            </a:r>
            <a:r>
              <a:rPr b="0" i="0" lang="en-US" sz="2200" u="none" cap="none" strike="noStrike">
                <a:solidFill>
                  <a:srgbClr val="000000"/>
                </a:solidFill>
                <a:latin typeface="Roboto"/>
                <a:ea typeface="Roboto"/>
                <a:cs typeface="Roboto"/>
                <a:sym typeface="Roboto"/>
              </a:rPr>
              <a:t> A mix of eco-tourism, wellness tourism, agrotourism and cultural experiences prevents reliance on a single sector.</a:t>
            </a:r>
            <a:endParaRPr b="0" i="0" sz="1600" u="none" cap="none" strike="noStrike">
              <a:solidFill>
                <a:srgbClr val="000000"/>
              </a:solidFill>
              <a:latin typeface="Arial"/>
              <a:ea typeface="Arial"/>
              <a:cs typeface="Arial"/>
              <a:sym typeface="Arial"/>
            </a:endParaRPr>
          </a:p>
          <a:p>
            <a:pPr indent="-215900" lvl="0" marL="342900" marR="0" rtl="0" algn="just">
              <a:lnSpc>
                <a:spcPct val="140017"/>
              </a:lnSpc>
              <a:spcBef>
                <a:spcPts val="0"/>
              </a:spcBef>
              <a:spcAft>
                <a:spcPts val="0"/>
              </a:spcAft>
              <a:buClr>
                <a:srgbClr val="6550A3"/>
              </a:buClr>
              <a:buSzPts val="2000"/>
              <a:buFont typeface="Arial"/>
              <a:buNone/>
            </a:pPr>
            <a:r>
              <a:t/>
            </a:r>
            <a:endParaRPr b="0" i="0" sz="2000" u="none" cap="none" strike="noStrike">
              <a:solidFill>
                <a:srgbClr val="000000"/>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486" name="Shape 486"/>
        <p:cNvGrpSpPr/>
        <p:nvPr/>
      </p:nvGrpSpPr>
      <p:grpSpPr>
        <a:xfrm>
          <a:off x="0" y="0"/>
          <a:ext cx="0" cy="0"/>
          <a:chOff x="0" y="0"/>
          <a:chExt cx="0" cy="0"/>
        </a:xfrm>
      </p:grpSpPr>
      <p:sp>
        <p:nvSpPr>
          <p:cNvPr id="487" name="Google Shape;487;p5"/>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5"/>
          <p:cNvSpPr txBox="1"/>
          <p:nvPr/>
        </p:nvSpPr>
        <p:spPr>
          <a:xfrm>
            <a:off x="3566240" y="3907425"/>
            <a:ext cx="11155519" cy="2406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13999"/>
              <a:buFont typeface="Arial"/>
              <a:buNone/>
            </a:pPr>
            <a:r>
              <a:rPr b="1" i="0" lang="en-US" sz="13999" u="none" cap="none" strike="noStrike">
                <a:solidFill>
                  <a:srgbClr val="6550A3"/>
                </a:solidFill>
                <a:latin typeface="Roboto"/>
                <a:ea typeface="Roboto"/>
                <a:cs typeface="Roboto"/>
                <a:sym typeface="Roboto"/>
              </a:rPr>
              <a:t>Thank You !</a:t>
            </a:r>
            <a:endParaRPr b="0" i="0" sz="1400" u="none" cap="none" strike="noStrike">
              <a:solidFill>
                <a:srgbClr val="000000"/>
              </a:solidFill>
              <a:latin typeface="Arial"/>
              <a:ea typeface="Arial"/>
              <a:cs typeface="Arial"/>
              <a:sym typeface="Arial"/>
            </a:endParaRPr>
          </a:p>
        </p:txBody>
      </p:sp>
      <p:sp>
        <p:nvSpPr>
          <p:cNvPr id="489" name="Google Shape;489;p5"/>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5"/>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492" name="Google Shape;492;p5"/>
          <p:cNvPicPr preferRelativeResize="0"/>
          <p:nvPr/>
        </p:nvPicPr>
        <p:blipFill rotWithShape="1">
          <a:blip r:embed="rId6">
            <a:alphaModFix/>
          </a:blip>
          <a:srcRect b="0" l="0" r="0" t="0"/>
          <a:stretch/>
        </p:blipFill>
        <p:spPr>
          <a:xfrm>
            <a:off x="5411829" y="-1192539"/>
            <a:ext cx="7464339" cy="74643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07" name="Shape 107"/>
        <p:cNvGrpSpPr/>
        <p:nvPr/>
      </p:nvGrpSpPr>
      <p:grpSpPr>
        <a:xfrm>
          <a:off x="0" y="0"/>
          <a:ext cx="0" cy="0"/>
          <a:chOff x="0" y="0"/>
          <a:chExt cx="0" cy="0"/>
        </a:xfrm>
      </p:grpSpPr>
      <p:sp>
        <p:nvSpPr>
          <p:cNvPr id="108" name="Google Shape;108;p20"/>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0"/>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10" name="Google Shape;110;p20"/>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11" name="Google Shape;111;p20"/>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0"/>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0"/>
          <p:cNvSpPr txBox="1"/>
          <p:nvPr/>
        </p:nvSpPr>
        <p:spPr>
          <a:xfrm>
            <a:off x="7681450" y="8490215"/>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14" name="Google Shape;114;p20"/>
          <p:cNvSpPr txBox="1"/>
          <p:nvPr/>
        </p:nvSpPr>
        <p:spPr>
          <a:xfrm>
            <a:off x="1028700" y="2210021"/>
            <a:ext cx="8875200" cy="6280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200"/>
              <a:buFont typeface="Arial"/>
              <a:buNone/>
            </a:pPr>
            <a:r>
              <a:rPr b="0" i="0" lang="en-US" sz="2400" u="none" cap="none" strike="noStrike">
                <a:solidFill>
                  <a:srgbClr val="000000"/>
                </a:solidFill>
                <a:latin typeface="Roboto"/>
                <a:ea typeface="Roboto"/>
                <a:cs typeface="Roboto"/>
                <a:sym typeface="Roboto"/>
              </a:rPr>
              <a:t>According to the ‘‘Statistical Service of Cyprus’’, </a:t>
            </a:r>
            <a:r>
              <a:rPr b="1" i="0" lang="en-US" sz="2400" u="none" cap="none" strike="noStrike">
                <a:solidFill>
                  <a:srgbClr val="000000"/>
                </a:solidFill>
                <a:latin typeface="Roboto"/>
                <a:ea typeface="Roboto"/>
                <a:cs typeface="Roboto"/>
                <a:sym typeface="Roboto"/>
              </a:rPr>
              <a:t>Kalopanayiotis village has experienced a dramatic decline in population over the past decades.</a:t>
            </a:r>
            <a:r>
              <a:rPr b="0" i="0" lang="en-US" sz="2400" u="none" cap="none" strike="noStrike">
                <a:solidFill>
                  <a:srgbClr val="000000"/>
                </a:solidFill>
                <a:latin typeface="Roboto"/>
                <a:ea typeface="Roboto"/>
                <a:cs typeface="Roboto"/>
                <a:sym typeface="Roboto"/>
              </a:rPr>
              <a:t> While the village experienced steady growth from 1881 to 1946, reaching its peak at 1,099 residents, a significant downward trend began in 1960.</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4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200"/>
              <a:buFont typeface="Arial"/>
              <a:buNone/>
            </a:pPr>
            <a:r>
              <a:rPr b="0" i="0" lang="en-US" sz="2400" u="none" cap="none" strike="noStrike">
                <a:solidFill>
                  <a:srgbClr val="000000"/>
                </a:solidFill>
                <a:latin typeface="Roboto"/>
                <a:ea typeface="Roboto"/>
                <a:cs typeface="Roboto"/>
                <a:sym typeface="Roboto"/>
              </a:rPr>
              <a:t>From 1960 onward, the population steadily declined, with notable drops in 1982 (-43.7%) and 1992 (-43.4%), reflecting the widespread rural depopulation trend in Cyprus. </a:t>
            </a:r>
            <a:r>
              <a:rPr b="1" i="0" lang="en-US" sz="2400" u="none" cap="none" strike="noStrike">
                <a:solidFill>
                  <a:srgbClr val="000000"/>
                </a:solidFill>
                <a:latin typeface="Roboto"/>
                <a:ea typeface="Roboto"/>
                <a:cs typeface="Roboto"/>
                <a:sym typeface="Roboto"/>
              </a:rPr>
              <a:t>Economic shifts, urban migration </a:t>
            </a:r>
            <a:r>
              <a:rPr b="0" i="0" lang="en-US" sz="2400" u="none" cap="none" strike="noStrike">
                <a:solidFill>
                  <a:srgbClr val="000000"/>
                </a:solidFill>
                <a:latin typeface="Roboto"/>
                <a:ea typeface="Roboto"/>
                <a:cs typeface="Roboto"/>
                <a:sym typeface="Roboto"/>
              </a:rPr>
              <a:t>and </a:t>
            </a:r>
            <a:r>
              <a:rPr b="1" i="0" lang="en-US" sz="2400" u="none" cap="none" strike="noStrike">
                <a:solidFill>
                  <a:srgbClr val="000000"/>
                </a:solidFill>
                <a:latin typeface="Roboto"/>
                <a:ea typeface="Roboto"/>
                <a:cs typeface="Roboto"/>
                <a:sym typeface="Roboto"/>
              </a:rPr>
              <a:t>declining birth rates</a:t>
            </a:r>
            <a:r>
              <a:rPr b="0" i="0" lang="en-US" sz="2400" u="none" cap="none" strike="noStrike">
                <a:solidFill>
                  <a:srgbClr val="000000"/>
                </a:solidFill>
                <a:latin typeface="Roboto"/>
                <a:ea typeface="Roboto"/>
                <a:cs typeface="Roboto"/>
                <a:sym typeface="Roboto"/>
              </a:rPr>
              <a:t> have played a major role in this decline. It is notable that </a:t>
            </a:r>
            <a:r>
              <a:rPr b="1" i="0" lang="en-US" sz="2400" u="none" cap="none" strike="noStrike">
                <a:solidFill>
                  <a:srgbClr val="000000"/>
                </a:solidFill>
                <a:latin typeface="Roboto"/>
                <a:ea typeface="Roboto"/>
                <a:cs typeface="Roboto"/>
                <a:sym typeface="Roboto"/>
              </a:rPr>
              <a:t>people left their villages to find work in cities and abroad.</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4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200"/>
              <a:buFont typeface="Arial"/>
              <a:buNone/>
            </a:pPr>
            <a:r>
              <a:rPr b="0" i="0" lang="en-US" sz="2400" u="none" cap="none" strike="noStrike">
                <a:solidFill>
                  <a:srgbClr val="000000"/>
                </a:solidFill>
                <a:latin typeface="Roboto"/>
                <a:ea typeface="Roboto"/>
                <a:cs typeface="Roboto"/>
                <a:sym typeface="Roboto"/>
              </a:rPr>
              <a:t>The most recent census in 2021 recorded only 201 residents, marking a further -23.57% decrease since 2011. This highlights the </a:t>
            </a:r>
            <a:r>
              <a:rPr b="1" i="0" lang="en-US" sz="2400" u="none" cap="none" strike="noStrike">
                <a:solidFill>
                  <a:srgbClr val="000000"/>
                </a:solidFill>
                <a:latin typeface="Roboto"/>
                <a:ea typeface="Roboto"/>
                <a:cs typeface="Roboto"/>
                <a:sym typeface="Roboto"/>
              </a:rPr>
              <a:t>need for sustainable rural development initiatives to counteract depopulation and revitalize the local community.</a:t>
            </a:r>
            <a:endParaRPr b="1" i="0" sz="2400" u="none" cap="none" strike="noStrike">
              <a:solidFill>
                <a:srgbClr val="000000"/>
              </a:solidFill>
              <a:latin typeface="Roboto"/>
              <a:ea typeface="Roboto"/>
              <a:cs typeface="Roboto"/>
              <a:sym typeface="Roboto"/>
            </a:endParaRPr>
          </a:p>
        </p:txBody>
      </p:sp>
      <p:graphicFrame>
        <p:nvGraphicFramePr>
          <p:cNvPr id="115" name="Google Shape;115;p20"/>
          <p:cNvGraphicFramePr/>
          <p:nvPr/>
        </p:nvGraphicFramePr>
        <p:xfrm>
          <a:off x="11262262" y="2394364"/>
          <a:ext cx="3000000" cy="3000000"/>
        </p:xfrm>
        <a:graphic>
          <a:graphicData uri="http://schemas.openxmlformats.org/drawingml/2006/table">
            <a:tbl>
              <a:tblPr>
                <a:noFill/>
                <a:tableStyleId>{4E573081-949E-4C96-ABE7-5B02C6E04F2A}</a:tableStyleId>
              </a:tblPr>
              <a:tblGrid>
                <a:gridCol w="2038400"/>
                <a:gridCol w="2008850"/>
                <a:gridCol w="1949775"/>
              </a:tblGrid>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Census Year</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1BADE"/>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Population</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1BADE"/>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1BADE"/>
                    </a:solidFill>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1881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488</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1891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524</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7,38%</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1901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631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20,42%</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1911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811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28,53%</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1921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767</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-5,43%</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1931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900</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17,34%</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1946</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1.099</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22,11%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1960</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920</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-16,29%</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1973</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738</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-19,78%</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1976</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1.031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39,70%</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1982</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580</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-43,74%</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1992</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328</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-43,45%</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2001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275</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-16,16%</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2011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263</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-4,36%</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6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200" u="none" cap="none" strike="noStrike">
                          <a:solidFill>
                            <a:srgbClr val="000000"/>
                          </a:solidFill>
                          <a:latin typeface="Calibri"/>
                          <a:ea typeface="Calibri"/>
                          <a:cs typeface="Calibri"/>
                          <a:sym typeface="Calibri"/>
                        </a:rPr>
                        <a:t>2021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201</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-23,57%</a:t>
                      </a:r>
                      <a:endParaRPr sz="1600" u="none" cap="none" strike="noStrike"/>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19" name="Shape 119"/>
        <p:cNvGrpSpPr/>
        <p:nvPr/>
      </p:nvGrpSpPr>
      <p:grpSpPr>
        <a:xfrm>
          <a:off x="0" y="0"/>
          <a:ext cx="0" cy="0"/>
          <a:chOff x="0" y="0"/>
          <a:chExt cx="0" cy="0"/>
        </a:xfrm>
      </p:grpSpPr>
      <p:sp>
        <p:nvSpPr>
          <p:cNvPr id="120" name="Google Shape;120;p21"/>
          <p:cNvSpPr/>
          <p:nvPr/>
        </p:nvSpPr>
        <p:spPr>
          <a:xfrm>
            <a:off x="1424293" y="19455"/>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1"/>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22" name="Google Shape;122;p21"/>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23" name="Google Shape;123;p2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1"/>
          <p:cNvSpPr txBox="1"/>
          <p:nvPr/>
        </p:nvSpPr>
        <p:spPr>
          <a:xfrm>
            <a:off x="7834188" y="846684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26" name="Google Shape;126;p21"/>
          <p:cNvSpPr txBox="1"/>
          <p:nvPr/>
        </p:nvSpPr>
        <p:spPr>
          <a:xfrm>
            <a:off x="7764496" y="2150116"/>
            <a:ext cx="9493200" cy="51717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Roboto"/>
                <a:ea typeface="Roboto"/>
                <a:cs typeface="Roboto"/>
                <a:sym typeface="Roboto"/>
              </a:rPr>
              <a:t>T</a:t>
            </a:r>
            <a:r>
              <a:rPr b="0" i="0" lang="en-US" sz="2400" u="none" cap="none" strike="noStrike">
                <a:solidFill>
                  <a:srgbClr val="000000"/>
                </a:solidFill>
                <a:latin typeface="Roboto"/>
                <a:ea typeface="Roboto"/>
                <a:cs typeface="Roboto"/>
                <a:sym typeface="Roboto"/>
              </a:rPr>
              <a:t>he </a:t>
            </a:r>
            <a:r>
              <a:rPr b="1" i="0" lang="en-US" sz="2400" u="none" cap="none" strike="noStrike">
                <a:solidFill>
                  <a:srgbClr val="000000"/>
                </a:solidFill>
                <a:latin typeface="Roboto"/>
                <a:ea typeface="Roboto"/>
                <a:cs typeface="Roboto"/>
                <a:sym typeface="Roboto"/>
              </a:rPr>
              <a:t>opening of the hotel “Casale Panayiotis” hotel</a:t>
            </a:r>
            <a:r>
              <a:rPr b="0" i="0" lang="en-US" sz="2400" u="none" cap="none" strike="noStrike">
                <a:solidFill>
                  <a:srgbClr val="000000"/>
                </a:solidFill>
                <a:latin typeface="Roboto"/>
                <a:ea typeface="Roboto"/>
                <a:cs typeface="Roboto"/>
                <a:sym typeface="Roboto"/>
              </a:rPr>
              <a:t> </a:t>
            </a:r>
            <a:r>
              <a:rPr b="1" i="0" lang="en-US" sz="2400" u="none" cap="none" strike="noStrike">
                <a:solidFill>
                  <a:srgbClr val="000000"/>
                </a:solidFill>
                <a:latin typeface="Roboto"/>
                <a:ea typeface="Roboto"/>
                <a:cs typeface="Roboto"/>
                <a:sym typeface="Roboto"/>
              </a:rPr>
              <a:t>in December 2009</a:t>
            </a:r>
            <a:r>
              <a:rPr b="0" i="0" lang="en-US" sz="2400" u="none" cap="none" strike="noStrike">
                <a:solidFill>
                  <a:srgbClr val="000000"/>
                </a:solidFill>
                <a:latin typeface="Roboto"/>
                <a:ea typeface="Roboto"/>
                <a:cs typeface="Roboto"/>
                <a:sym typeface="Roboto"/>
              </a:rPr>
              <a:t> marked the beginning of a </a:t>
            </a:r>
            <a:r>
              <a:rPr b="1" i="0" lang="en-US" sz="2400" u="none" cap="none" strike="noStrike">
                <a:solidFill>
                  <a:srgbClr val="000000"/>
                </a:solidFill>
                <a:latin typeface="Roboto"/>
                <a:ea typeface="Roboto"/>
                <a:cs typeface="Roboto"/>
                <a:sym typeface="Roboto"/>
              </a:rPr>
              <a:t>remarkable transformation for Kalopanayiotis village</a:t>
            </a:r>
            <a:r>
              <a:rPr b="0" i="0" lang="en-US" sz="2400" u="none" cap="none" strike="noStrike">
                <a:solidFill>
                  <a:srgbClr val="000000"/>
                </a:solidFill>
                <a:latin typeface="Roboto"/>
                <a:ea typeface="Roboto"/>
                <a:cs typeface="Roboto"/>
                <a:sym typeface="Roboto"/>
              </a:rPr>
              <a:t>, successfully </a:t>
            </a:r>
            <a:r>
              <a:rPr b="1" i="0" lang="en-US" sz="2400" u="none" cap="none" strike="noStrike">
                <a:solidFill>
                  <a:srgbClr val="000000"/>
                </a:solidFill>
                <a:latin typeface="Roboto"/>
                <a:ea typeface="Roboto"/>
                <a:cs typeface="Roboto"/>
                <a:sym typeface="Roboto"/>
              </a:rPr>
              <a:t>balancing economic revitalization with cultural and environmental sustainability.</a:t>
            </a:r>
            <a:r>
              <a:rPr b="0" i="0" lang="en-US" sz="2400" u="none" cap="none" strike="noStrike">
                <a:solidFill>
                  <a:srgbClr val="000000"/>
                </a:solidFill>
                <a:latin typeface="Roboto"/>
                <a:ea typeface="Roboto"/>
                <a:cs typeface="Roboto"/>
                <a:sym typeface="Roboto"/>
              </a:rPr>
              <a:t> The initiative sparked a shift in the village’s trajectory, proving that rural communities could </a:t>
            </a:r>
            <a:r>
              <a:rPr b="1" i="0" lang="en-US" sz="2400" u="none" cap="none" strike="noStrike">
                <a:solidFill>
                  <a:srgbClr val="000000"/>
                </a:solidFill>
                <a:latin typeface="Roboto"/>
                <a:ea typeface="Roboto"/>
                <a:cs typeface="Roboto"/>
                <a:sym typeface="Roboto"/>
              </a:rPr>
              <a:t>thrive through heritage-driven tourism.</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4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200"/>
              <a:buFont typeface="Arial"/>
              <a:buNone/>
            </a:pPr>
            <a:r>
              <a:rPr b="0" i="0" lang="en-US" sz="2400" u="none" cap="none" strike="noStrike">
                <a:solidFill>
                  <a:srgbClr val="000000"/>
                </a:solidFill>
                <a:latin typeface="Roboto"/>
                <a:ea typeface="Roboto"/>
                <a:cs typeface="Roboto"/>
                <a:sym typeface="Roboto"/>
              </a:rPr>
              <a:t>This transformation was led by John Papadouris, a native of Kalopanayiotis village who, after decades abroad, returned with a </a:t>
            </a:r>
            <a:r>
              <a:rPr b="1" i="0" lang="en-US" sz="2400" u="none" cap="none" strike="noStrike">
                <a:solidFill>
                  <a:srgbClr val="000000"/>
                </a:solidFill>
                <a:latin typeface="Roboto"/>
                <a:ea typeface="Roboto"/>
                <a:cs typeface="Roboto"/>
                <a:sym typeface="Roboto"/>
              </a:rPr>
              <a:t>vision “not to start a business, but to revive the village”.</a:t>
            </a:r>
            <a:r>
              <a:rPr b="0" i="0" lang="en-US" sz="2400" u="none" cap="none" strike="noStrike">
                <a:solidFill>
                  <a:srgbClr val="000000"/>
                </a:solidFill>
                <a:latin typeface="Roboto"/>
                <a:ea typeface="Roboto"/>
                <a:cs typeface="Roboto"/>
                <a:sym typeface="Roboto"/>
              </a:rPr>
              <a:t> Witnessing the decline of his community, he embarked on an ambitious restoration project to safeguard the mountain culture and traditional way of life.</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400" u="none" cap="none" strike="noStrike">
              <a:solidFill>
                <a:srgbClr val="000000"/>
              </a:solidFill>
              <a:latin typeface="Roboto"/>
              <a:ea typeface="Roboto"/>
              <a:cs typeface="Roboto"/>
              <a:sym typeface="Roboto"/>
            </a:endParaRPr>
          </a:p>
        </p:txBody>
      </p:sp>
      <p:sp>
        <p:nvSpPr>
          <p:cNvPr id="127" name="Google Shape;127;p21"/>
          <p:cNvSpPr txBox="1"/>
          <p:nvPr/>
        </p:nvSpPr>
        <p:spPr>
          <a:xfrm>
            <a:off x="1029450" y="7021602"/>
            <a:ext cx="16229100" cy="1862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0" i="0" lang="en-US" sz="2300" u="none" cap="none" strike="noStrike">
                <a:solidFill>
                  <a:srgbClr val="000000"/>
                </a:solidFill>
                <a:latin typeface="Roboto"/>
                <a:ea typeface="Roboto"/>
                <a:cs typeface="Roboto"/>
                <a:sym typeface="Roboto"/>
              </a:rPr>
              <a:t>Rather than building a modern resort, Papadouris focused on restoring traditional village homes, seamlessly blending authenticity with luxury. The result was Casale Panayiotis, a hospitality project that became </a:t>
            </a:r>
            <a:r>
              <a:rPr b="1" i="0" lang="en-US" sz="2300" u="none" cap="none" strike="noStrike">
                <a:solidFill>
                  <a:srgbClr val="000000"/>
                </a:solidFill>
                <a:latin typeface="Roboto"/>
                <a:ea typeface="Roboto"/>
                <a:cs typeface="Roboto"/>
                <a:sym typeface="Roboto"/>
              </a:rPr>
              <a:t>the cornerstone of the village’s revival, attracting visitors while preserving local heritage. This initiative inspired further development, encouraging investment in eco-tourism, cultural preservation and community-driven enterprises, securing Kalopanayiotis' place as a model for sustainable rural tourism.</a:t>
            </a:r>
            <a:endParaRPr b="1" i="0" sz="2300" u="none" cap="none" strike="noStrike">
              <a:solidFill>
                <a:srgbClr val="000000"/>
              </a:solidFill>
              <a:latin typeface="Roboto"/>
              <a:ea typeface="Roboto"/>
              <a:cs typeface="Roboto"/>
              <a:sym typeface="Roboto"/>
            </a:endParaRPr>
          </a:p>
        </p:txBody>
      </p:sp>
      <p:pic>
        <p:nvPicPr>
          <p:cNvPr descr="Tracy &amp; Daren - Casale Panayiotis - Troodos wedding photographer" id="128" name="Google Shape;128;p21"/>
          <p:cNvPicPr preferRelativeResize="0"/>
          <p:nvPr/>
        </p:nvPicPr>
        <p:blipFill rotWithShape="1">
          <a:blip r:embed="rId6">
            <a:alphaModFix/>
          </a:blip>
          <a:srcRect b="0" l="0" r="0" t="0"/>
          <a:stretch/>
        </p:blipFill>
        <p:spPr>
          <a:xfrm>
            <a:off x="1120591" y="2410580"/>
            <a:ext cx="6341778" cy="4227852"/>
          </a:xfrm>
          <a:prstGeom prst="rect">
            <a:avLst/>
          </a:prstGeom>
          <a:noFill/>
          <a:ln>
            <a:noFill/>
          </a:ln>
          <a:effectLst>
            <a:outerShdw blurRad="292100" rotWithShape="0" algn="tl" dir="2700000" dist="139700">
              <a:srgbClr val="333333">
                <a:alpha val="64313"/>
              </a:srgbClr>
            </a:outerShdw>
          </a:effectLst>
        </p:spPr>
      </p:pic>
      <p:sp>
        <p:nvSpPr>
          <p:cNvPr id="129" name="Google Shape;129;p21"/>
          <p:cNvSpPr txBox="1"/>
          <p:nvPr/>
        </p:nvSpPr>
        <p:spPr>
          <a:xfrm>
            <a:off x="1054646" y="6674811"/>
            <a:ext cx="9144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a:ea typeface="Roboto"/>
                <a:cs typeface="Roboto"/>
                <a:sym typeface="Roboto"/>
              </a:rPr>
              <a:t>Figure 1:</a:t>
            </a:r>
            <a:r>
              <a:rPr b="0" i="0" lang="en-US" sz="1400" u="none" cap="none" strike="noStrike">
                <a:solidFill>
                  <a:srgbClr val="000000"/>
                </a:solidFill>
                <a:latin typeface="Roboto"/>
                <a:ea typeface="Roboto"/>
                <a:cs typeface="Roboto"/>
                <a:sym typeface="Roboto"/>
              </a:rPr>
              <a:t> Casale Panayiotis Hotel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33" name="Shape 133"/>
        <p:cNvGrpSpPr/>
        <p:nvPr/>
      </p:nvGrpSpPr>
      <p:grpSpPr>
        <a:xfrm>
          <a:off x="0" y="0"/>
          <a:ext cx="0" cy="0"/>
          <a:chOff x="0" y="0"/>
          <a:chExt cx="0" cy="0"/>
        </a:xfrm>
      </p:grpSpPr>
      <p:sp>
        <p:nvSpPr>
          <p:cNvPr id="134" name="Google Shape;134;p22"/>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2"/>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36" name="Google Shape;136;p22"/>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37" name="Google Shape;137;p22"/>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2"/>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2"/>
          <p:cNvSpPr txBox="1"/>
          <p:nvPr/>
        </p:nvSpPr>
        <p:spPr>
          <a:xfrm>
            <a:off x="7834188" y="8627740"/>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40" name="Google Shape;140;p22"/>
          <p:cNvSpPr txBox="1"/>
          <p:nvPr/>
        </p:nvSpPr>
        <p:spPr>
          <a:xfrm>
            <a:off x="1028700" y="2608221"/>
            <a:ext cx="16230600" cy="14463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299"/>
              <a:buFont typeface="Arial"/>
              <a:buNone/>
            </a:pPr>
            <a:r>
              <a:rPr b="0" i="0" lang="en-US" sz="2399" u="none" cap="none" strike="noStrike">
                <a:solidFill>
                  <a:srgbClr val="000000"/>
                </a:solidFill>
                <a:latin typeface="Roboto"/>
                <a:ea typeface="Roboto"/>
                <a:cs typeface="Roboto"/>
                <a:sym typeface="Roboto"/>
              </a:rPr>
              <a:t>The success of Casale Panayiotis and Kalopanayiotis’ tourism model has earned prestigious awards, recognizing its contribution to sustainable tourism, cultural preservation and community development. In particular:</a:t>
            </a:r>
            <a:endParaRPr b="0" i="0" sz="1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p:txBody>
      </p:sp>
      <p:pic>
        <p:nvPicPr>
          <p:cNvPr descr="Colourful Villages of Cyprus - Visit Cyprus" id="141" name="Google Shape;141;p22"/>
          <p:cNvPicPr preferRelativeResize="0"/>
          <p:nvPr/>
        </p:nvPicPr>
        <p:blipFill rotWithShape="1">
          <a:blip r:embed="rId6">
            <a:alphaModFix/>
          </a:blip>
          <a:srcRect b="0" l="0" r="0" t="0"/>
          <a:stretch/>
        </p:blipFill>
        <p:spPr>
          <a:xfrm>
            <a:off x="1007744" y="4715989"/>
            <a:ext cx="1802204" cy="1802204"/>
          </a:xfrm>
          <a:prstGeom prst="rect">
            <a:avLst/>
          </a:prstGeom>
          <a:noFill/>
          <a:ln>
            <a:noFill/>
          </a:ln>
          <a:effectLst>
            <a:outerShdw blurRad="292100" rotWithShape="0" algn="tl" dir="2700000" dist="139700">
              <a:srgbClr val="333333">
                <a:alpha val="64313"/>
              </a:srgbClr>
            </a:outerShdw>
          </a:effectLst>
        </p:spPr>
      </p:pic>
      <p:sp>
        <p:nvSpPr>
          <p:cNvPr id="142" name="Google Shape;142;p22"/>
          <p:cNvSpPr txBox="1"/>
          <p:nvPr/>
        </p:nvSpPr>
        <p:spPr>
          <a:xfrm>
            <a:off x="3226497" y="3415866"/>
            <a:ext cx="14032800" cy="526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Roboto"/>
                <a:ea typeface="Roboto"/>
                <a:cs typeface="Roboto"/>
                <a:sym typeface="Roboto"/>
              </a:rPr>
              <a:t>I</a:t>
            </a:r>
            <a:r>
              <a:rPr b="0" i="0" lang="en-US" sz="2400" u="none" cap="none" strike="noStrike">
                <a:solidFill>
                  <a:srgbClr val="000000"/>
                </a:solidFill>
                <a:latin typeface="Roboto"/>
                <a:ea typeface="Roboto"/>
                <a:cs typeface="Roboto"/>
                <a:sym typeface="Roboto"/>
              </a:rPr>
              <a:t>n </a:t>
            </a:r>
            <a:r>
              <a:rPr b="1" i="0" lang="en-US" sz="2400" u="none" cap="none" strike="noStrike">
                <a:solidFill>
                  <a:srgbClr val="000000"/>
                </a:solidFill>
                <a:latin typeface="Roboto"/>
                <a:ea typeface="Roboto"/>
                <a:cs typeface="Roboto"/>
                <a:sym typeface="Roboto"/>
              </a:rPr>
              <a:t>2011</a:t>
            </a:r>
            <a:r>
              <a:rPr b="0" i="0" lang="en-US" sz="2400" u="none" cap="none" strike="noStrike">
                <a:solidFill>
                  <a:srgbClr val="000000"/>
                </a:solidFill>
                <a:latin typeface="Roboto"/>
                <a:ea typeface="Roboto"/>
                <a:cs typeface="Roboto"/>
                <a:sym typeface="Roboto"/>
              </a:rPr>
              <a:t>, Kalopanayiotis was honored as a </a:t>
            </a:r>
            <a:r>
              <a:rPr b="1" i="0" lang="en-US" sz="2400" u="none" cap="none" strike="noStrike">
                <a:solidFill>
                  <a:srgbClr val="000000"/>
                </a:solidFill>
                <a:latin typeface="Roboto"/>
                <a:ea typeface="Roboto"/>
                <a:cs typeface="Roboto"/>
                <a:sym typeface="Roboto"/>
              </a:rPr>
              <a:t>European Destination of Excellence (EDEN)</a:t>
            </a:r>
            <a:r>
              <a:rPr b="0" i="0" lang="en-US" sz="2400" u="none" cap="none" strike="noStrike">
                <a:solidFill>
                  <a:srgbClr val="000000"/>
                </a:solidFill>
                <a:latin typeface="Roboto"/>
                <a:ea typeface="Roboto"/>
                <a:cs typeface="Roboto"/>
                <a:sym typeface="Roboto"/>
              </a:rPr>
              <a:t> in recognition of its  commitment to sustainable rural tourism. This award placed the village on the map as a leading example of responsible tourism in Cyprus and Europe.</a:t>
            </a:r>
            <a:endParaRPr b="0" i="0" sz="1500" u="none" cap="none" strike="noStrike">
              <a:solidFill>
                <a:srgbClr val="000000"/>
              </a:solidFill>
              <a:latin typeface="Arial"/>
              <a:ea typeface="Arial"/>
              <a:cs typeface="Arial"/>
              <a:sym typeface="Arial"/>
            </a:endParaRPr>
          </a:p>
          <a:p>
            <a:pPr indent="-196850" lvl="0" marL="342900" marR="0" rtl="0" algn="just">
              <a:lnSpc>
                <a:spcPct val="100000"/>
              </a:lnSpc>
              <a:spcBef>
                <a:spcPts val="0"/>
              </a:spcBef>
              <a:spcAft>
                <a:spcPts val="0"/>
              </a:spcAft>
              <a:buClr>
                <a:srgbClr val="000000"/>
              </a:buClr>
              <a:buSzPts val="2300"/>
              <a:buFont typeface="Arial"/>
              <a:buNone/>
            </a:pPr>
            <a:r>
              <a:t/>
            </a:r>
            <a:endParaRPr b="0" i="0" sz="24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300"/>
              <a:buFont typeface="Arial"/>
              <a:buNone/>
            </a:pPr>
            <a:r>
              <a:rPr b="0" i="0" lang="en-US" sz="2400" u="none" cap="none" strike="noStrike">
                <a:solidFill>
                  <a:srgbClr val="000000"/>
                </a:solidFill>
                <a:latin typeface="Roboto"/>
                <a:ea typeface="Roboto"/>
                <a:cs typeface="Roboto"/>
                <a:sym typeface="Roboto"/>
              </a:rPr>
              <a:t>The village was later selected as one of </a:t>
            </a:r>
            <a:r>
              <a:rPr b="1" i="0" lang="en-US" sz="2400" u="none" cap="none" strike="noStrike">
                <a:solidFill>
                  <a:srgbClr val="000000"/>
                </a:solidFill>
                <a:latin typeface="Roboto"/>
                <a:ea typeface="Roboto"/>
                <a:cs typeface="Roboto"/>
                <a:sym typeface="Roboto"/>
              </a:rPr>
              <a:t>Cyprus' Colourful Villages</a:t>
            </a:r>
            <a:r>
              <a:rPr b="0" i="0" lang="en-US" sz="2400" u="none" cap="none" strike="noStrike">
                <a:solidFill>
                  <a:srgbClr val="000000"/>
                </a:solidFill>
                <a:latin typeface="Roboto"/>
                <a:ea typeface="Roboto"/>
                <a:cs typeface="Roboto"/>
                <a:sym typeface="Roboto"/>
              </a:rPr>
              <a:t>, an initiative that highlights unique, picturesque communities rich in history, culture and tradition. This recognition further solidified Kalopanayiotis as a vibrant and authentic destination, showcasing its well-preserved architecture, cultural events and artistic heritage.</a:t>
            </a:r>
            <a:endParaRPr b="0" i="0" sz="1500" u="none" cap="none" strike="noStrike">
              <a:solidFill>
                <a:srgbClr val="000000"/>
              </a:solidFill>
              <a:latin typeface="Arial"/>
              <a:ea typeface="Arial"/>
              <a:cs typeface="Arial"/>
              <a:sym typeface="Arial"/>
            </a:endParaRPr>
          </a:p>
          <a:p>
            <a:pPr indent="-196850" lvl="0" marL="342900" marR="0" rtl="0" algn="just">
              <a:lnSpc>
                <a:spcPct val="100000"/>
              </a:lnSpc>
              <a:spcBef>
                <a:spcPts val="0"/>
              </a:spcBef>
              <a:spcAft>
                <a:spcPts val="0"/>
              </a:spcAft>
              <a:buClr>
                <a:srgbClr val="000000"/>
              </a:buClr>
              <a:buSzPts val="2300"/>
              <a:buFont typeface="Arial"/>
              <a:buNone/>
            </a:pPr>
            <a:r>
              <a:t/>
            </a:r>
            <a:endParaRPr b="0" i="0" sz="24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300"/>
              <a:buFont typeface="Arial"/>
              <a:buNone/>
            </a:pPr>
            <a:r>
              <a:rPr b="0" i="0" lang="en-US" sz="2400" u="none" cap="none" strike="noStrike">
                <a:solidFill>
                  <a:srgbClr val="000000"/>
                </a:solidFill>
                <a:latin typeface="Roboto"/>
                <a:ea typeface="Roboto"/>
                <a:cs typeface="Roboto"/>
                <a:sym typeface="Roboto"/>
              </a:rPr>
              <a:t>In 2024, Kalopanayiotis was named one of the </a:t>
            </a:r>
            <a:r>
              <a:rPr b="1" i="0" lang="en-US" sz="2400" u="none" cap="none" strike="noStrike">
                <a:solidFill>
                  <a:srgbClr val="000000"/>
                </a:solidFill>
                <a:latin typeface="Roboto"/>
                <a:ea typeface="Roboto"/>
                <a:cs typeface="Roboto"/>
                <a:sym typeface="Roboto"/>
              </a:rPr>
              <a:t>Best Tourism Villages by UN Tourism.</a:t>
            </a:r>
            <a:r>
              <a:rPr b="0" i="0" lang="en-US" sz="2400" u="none" cap="none" strike="noStrike">
                <a:solidFill>
                  <a:srgbClr val="000000"/>
                </a:solidFill>
                <a:latin typeface="Roboto"/>
                <a:ea typeface="Roboto"/>
                <a:cs typeface="Roboto"/>
                <a:sym typeface="Roboto"/>
              </a:rPr>
              <a:t> This prestigious global recognition is awarded to villages that demonstrate excellence in tourism development while preserving local culture and sustainability. The UN Tourism designation acknowledges Kalopanayiotis as a benchmark for rural tourism worldwide, emphasizing its successful balance between heritage conservation and economic growth.</a:t>
            </a:r>
            <a:endParaRPr b="0" i="0" sz="2400" u="none" cap="none" strike="noStrike">
              <a:solidFill>
                <a:srgbClr val="000000"/>
              </a:solidFill>
              <a:latin typeface="Roboto"/>
              <a:ea typeface="Roboto"/>
              <a:cs typeface="Roboto"/>
              <a:sym typeface="Roboto"/>
            </a:endParaRPr>
          </a:p>
        </p:txBody>
      </p:sp>
      <p:pic>
        <p:nvPicPr>
          <p:cNvPr id="143" name="Google Shape;143;p22"/>
          <p:cNvPicPr preferRelativeResize="0"/>
          <p:nvPr/>
        </p:nvPicPr>
        <p:blipFill rotWithShape="1">
          <a:blip r:embed="rId7">
            <a:alphaModFix/>
          </a:blip>
          <a:srcRect b="0" l="0" r="0" t="0"/>
          <a:stretch/>
        </p:blipFill>
        <p:spPr>
          <a:xfrm>
            <a:off x="1037680" y="3841465"/>
            <a:ext cx="1869539" cy="435964"/>
          </a:xfrm>
          <a:prstGeom prst="rect">
            <a:avLst/>
          </a:prstGeom>
          <a:noFill/>
          <a:ln>
            <a:noFill/>
          </a:ln>
          <a:effectLst>
            <a:outerShdw blurRad="292100" rotWithShape="0" algn="tl" dir="2700000" dist="139700">
              <a:srgbClr val="333333">
                <a:alpha val="64313"/>
              </a:srgbClr>
            </a:outerShdw>
          </a:effectLst>
        </p:spPr>
      </p:pic>
      <p:pic>
        <p:nvPicPr>
          <p:cNvPr id="144" name="Google Shape;144;p22"/>
          <p:cNvPicPr preferRelativeResize="0"/>
          <p:nvPr/>
        </p:nvPicPr>
        <p:blipFill rotWithShape="1">
          <a:blip r:embed="rId8">
            <a:alphaModFix/>
          </a:blip>
          <a:srcRect b="0" l="0" r="0" t="0"/>
          <a:stretch/>
        </p:blipFill>
        <p:spPr>
          <a:xfrm>
            <a:off x="724346" y="6956753"/>
            <a:ext cx="2369001" cy="1097503"/>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48" name="Shape 148"/>
        <p:cNvGrpSpPr/>
        <p:nvPr/>
      </p:nvGrpSpPr>
      <p:grpSpPr>
        <a:xfrm>
          <a:off x="0" y="0"/>
          <a:ext cx="0" cy="0"/>
          <a:chOff x="0" y="0"/>
          <a:chExt cx="0" cy="0"/>
        </a:xfrm>
      </p:grpSpPr>
      <p:sp>
        <p:nvSpPr>
          <p:cNvPr id="149" name="Google Shape;149;p23"/>
          <p:cNvSpPr/>
          <p:nvPr/>
        </p:nvSpPr>
        <p:spPr>
          <a:xfrm>
            <a:off x="1424293" y="1270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51" name="Google Shape;151;p23"/>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52" name="Google Shape;152;p2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3"/>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55" name="Google Shape;155;p23"/>
          <p:cNvSpPr txBox="1"/>
          <p:nvPr/>
        </p:nvSpPr>
        <p:spPr>
          <a:xfrm>
            <a:off x="1028700" y="2050271"/>
            <a:ext cx="8115300" cy="31554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100"/>
              <a:buFont typeface="Arial"/>
              <a:buNone/>
            </a:pPr>
            <a:r>
              <a:rPr b="0" i="0" lang="en-US" sz="2300" u="none" cap="none" strike="noStrike">
                <a:solidFill>
                  <a:srgbClr val="000000"/>
                </a:solidFill>
                <a:latin typeface="Roboto"/>
                <a:ea typeface="Roboto"/>
                <a:cs typeface="Roboto"/>
                <a:sym typeface="Roboto"/>
              </a:rPr>
              <a:t>Further solidifying its status as a model for cultural sustainable tourism, Kalopanayiotis has also been recognized in various eco-tourism and cultural heritage competitions. The restoration efforts, including </a:t>
            </a:r>
            <a:r>
              <a:rPr b="1" i="0" lang="en-US" sz="2300" u="none" cap="none" strike="noStrike">
                <a:solidFill>
                  <a:srgbClr val="000000"/>
                </a:solidFill>
                <a:latin typeface="Roboto"/>
                <a:ea typeface="Roboto"/>
                <a:cs typeface="Roboto"/>
                <a:sym typeface="Roboto"/>
              </a:rPr>
              <a:t>the conservation of the Byzantine Monastery of Ayios Ioannis (St. John) Lambadistis, which was inscribed on the UNESCO World Heritage List in 1985</a:t>
            </a:r>
            <a:r>
              <a:rPr b="0" i="0" lang="en-US" sz="2300" u="none" cap="none" strike="noStrike">
                <a:solidFill>
                  <a:srgbClr val="000000"/>
                </a:solidFill>
                <a:latin typeface="Roboto"/>
                <a:ea typeface="Roboto"/>
                <a:cs typeface="Roboto"/>
                <a:sym typeface="Roboto"/>
              </a:rPr>
              <a:t>, have gained further acknowledgment in cultural heritage preservation awards.</a:t>
            </a:r>
            <a:endParaRPr b="0" i="0" sz="23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sp>
        <p:nvSpPr>
          <p:cNvPr id="156" name="Google Shape;156;p23"/>
          <p:cNvSpPr txBox="1"/>
          <p:nvPr/>
        </p:nvSpPr>
        <p:spPr>
          <a:xfrm>
            <a:off x="9444840" y="6305946"/>
            <a:ext cx="7852500" cy="1862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100"/>
              <a:buFont typeface="Arial"/>
              <a:buNone/>
            </a:pPr>
            <a:r>
              <a:rPr b="0" i="0" lang="en-US" sz="2300" u="none" cap="none" strike="noStrike">
                <a:solidFill>
                  <a:srgbClr val="000000"/>
                </a:solidFill>
                <a:latin typeface="Roboto"/>
                <a:ea typeface="Roboto"/>
                <a:cs typeface="Roboto"/>
                <a:sym typeface="Roboto"/>
              </a:rPr>
              <a:t>In addition, Kalopanayiotis' success has inspired nationwide initiatives aimed at reviving other rural villages in Cyprus, including the </a:t>
            </a:r>
            <a:r>
              <a:rPr b="1" i="0" lang="en-US" sz="2300" u="none" cap="none" strike="noStrike">
                <a:solidFill>
                  <a:srgbClr val="000000"/>
                </a:solidFill>
                <a:latin typeface="Roboto"/>
                <a:ea typeface="Roboto"/>
                <a:cs typeface="Roboto"/>
                <a:sym typeface="Roboto"/>
              </a:rPr>
              <a:t>Christmas Villages project</a:t>
            </a:r>
            <a:r>
              <a:rPr b="0" i="0" lang="en-US" sz="2300" u="none" cap="none" strike="noStrike">
                <a:solidFill>
                  <a:srgbClr val="000000"/>
                </a:solidFill>
                <a:latin typeface="Roboto"/>
                <a:ea typeface="Roboto"/>
                <a:cs typeface="Roboto"/>
                <a:sym typeface="Roboto"/>
              </a:rPr>
              <a:t>, which celebrates local traditions and attracts thousands of visitors annually. </a:t>
            </a:r>
            <a:endParaRPr b="0" i="0" sz="1600" u="none" cap="none" strike="noStrike">
              <a:solidFill>
                <a:srgbClr val="000000"/>
              </a:solidFill>
              <a:latin typeface="Arial"/>
              <a:ea typeface="Arial"/>
              <a:cs typeface="Arial"/>
              <a:sym typeface="Arial"/>
            </a:endParaRPr>
          </a:p>
        </p:txBody>
      </p:sp>
      <p:pic>
        <p:nvPicPr>
          <p:cNvPr id="157" name="Google Shape;157;p23"/>
          <p:cNvPicPr preferRelativeResize="0"/>
          <p:nvPr/>
        </p:nvPicPr>
        <p:blipFill rotWithShape="1">
          <a:blip r:embed="rId6">
            <a:alphaModFix/>
          </a:blip>
          <a:srcRect b="0" l="0" r="0" t="0"/>
          <a:stretch/>
        </p:blipFill>
        <p:spPr>
          <a:xfrm>
            <a:off x="5167202" y="4923770"/>
            <a:ext cx="4024429" cy="3373670"/>
          </a:xfrm>
          <a:prstGeom prst="rect">
            <a:avLst/>
          </a:prstGeom>
          <a:noFill/>
          <a:ln>
            <a:noFill/>
          </a:ln>
          <a:effectLst>
            <a:outerShdw blurRad="292100" rotWithShape="0" algn="tl" dir="2700000" dist="139700">
              <a:srgbClr val="333333">
                <a:alpha val="64313"/>
              </a:srgbClr>
            </a:outerShdw>
          </a:effectLst>
        </p:spPr>
      </p:pic>
      <p:pic>
        <p:nvPicPr>
          <p:cNvPr id="158" name="Google Shape;158;p23"/>
          <p:cNvPicPr preferRelativeResize="0"/>
          <p:nvPr/>
        </p:nvPicPr>
        <p:blipFill rotWithShape="1">
          <a:blip r:embed="rId7">
            <a:alphaModFix/>
          </a:blip>
          <a:srcRect b="0" l="0" r="0" t="0"/>
          <a:stretch/>
        </p:blipFill>
        <p:spPr>
          <a:xfrm>
            <a:off x="1036785" y="4926310"/>
            <a:ext cx="3995829" cy="3349695"/>
          </a:xfrm>
          <a:prstGeom prst="rect">
            <a:avLst/>
          </a:prstGeom>
          <a:noFill/>
          <a:ln>
            <a:noFill/>
          </a:ln>
          <a:effectLst>
            <a:outerShdw blurRad="292100" rotWithShape="0" algn="tl" dir="2700000" dist="139700">
              <a:srgbClr val="333333">
                <a:alpha val="64313"/>
              </a:srgbClr>
            </a:outerShdw>
          </a:effectLst>
        </p:spPr>
      </p:pic>
      <p:pic>
        <p:nvPicPr>
          <p:cNvPr descr="Καλοπαναγιώτης – Ένα από τα πιο γραφικά θέρετρα της Κύπρου" id="159" name="Google Shape;159;p23"/>
          <p:cNvPicPr preferRelativeResize="0"/>
          <p:nvPr/>
        </p:nvPicPr>
        <p:blipFill rotWithShape="1">
          <a:blip r:embed="rId8">
            <a:alphaModFix/>
          </a:blip>
          <a:srcRect b="0" l="0" r="0" t="0"/>
          <a:stretch/>
        </p:blipFill>
        <p:spPr>
          <a:xfrm>
            <a:off x="10166432" y="2593700"/>
            <a:ext cx="6606742" cy="3502950"/>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63" name="Shape 163"/>
        <p:cNvGrpSpPr/>
        <p:nvPr/>
      </p:nvGrpSpPr>
      <p:grpSpPr>
        <a:xfrm>
          <a:off x="0" y="0"/>
          <a:ext cx="0" cy="0"/>
          <a:chOff x="0" y="0"/>
          <a:chExt cx="0" cy="0"/>
        </a:xfrm>
      </p:grpSpPr>
      <p:sp>
        <p:nvSpPr>
          <p:cNvPr id="164" name="Google Shape;164;p24"/>
          <p:cNvSpPr/>
          <p:nvPr/>
        </p:nvSpPr>
        <p:spPr>
          <a:xfrm>
            <a:off x="819398" y="3957311"/>
            <a:ext cx="17024930" cy="961901"/>
          </a:xfrm>
          <a:prstGeom prst="roundRect">
            <a:avLst>
              <a:gd fmla="val 16667" name="adj"/>
            </a:avLst>
          </a:prstGeom>
          <a:solidFill>
            <a:srgbClr val="D1BAD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5" name="Google Shape;165;p24"/>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4"/>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67" name="Google Shape;167;p24"/>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68" name="Google Shape;168;p24"/>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4"/>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4"/>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71" name="Google Shape;171;p24"/>
          <p:cNvSpPr txBox="1"/>
          <p:nvPr/>
        </p:nvSpPr>
        <p:spPr>
          <a:xfrm>
            <a:off x="1028699" y="2608221"/>
            <a:ext cx="16677300" cy="46176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400"/>
              <a:buFont typeface="Arial"/>
              <a:buNone/>
            </a:pPr>
            <a:r>
              <a:rPr b="1" i="0" lang="en-US" sz="2500" u="none" cap="none" strike="noStrike">
                <a:solidFill>
                  <a:srgbClr val="000000"/>
                </a:solidFill>
                <a:latin typeface="Roboto"/>
                <a:ea typeface="Roboto"/>
                <a:cs typeface="Roboto"/>
                <a:sym typeface="Roboto"/>
              </a:rPr>
              <a:t>Kalopanayiotis </a:t>
            </a:r>
            <a:r>
              <a:rPr b="0" i="0" lang="en-US" sz="2500" u="none" cap="none" strike="noStrike">
                <a:solidFill>
                  <a:srgbClr val="000000"/>
                </a:solidFill>
                <a:latin typeface="Roboto"/>
                <a:ea typeface="Roboto"/>
                <a:cs typeface="Roboto"/>
                <a:sym typeface="Roboto"/>
              </a:rPr>
              <a:t>stands as a great example of how tourism can revitalize rural communities without compromising their authenticity. At its core, the village’s transformation revolves around sustainable tourism that serves both present and future generations, ensuring that economic benefits, cultural heritage and environmental conservation coexist. </a:t>
            </a:r>
            <a:endParaRPr b="0" i="0" sz="1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1" i="0" sz="25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400"/>
              <a:buFont typeface="Arial"/>
              <a:buNone/>
            </a:pPr>
            <a:r>
              <a:rPr b="1" i="0" lang="en-US" sz="2500" u="none" cap="none" strike="noStrike">
                <a:solidFill>
                  <a:srgbClr val="000000"/>
                </a:solidFill>
                <a:latin typeface="Roboto"/>
                <a:ea typeface="Roboto"/>
                <a:cs typeface="Roboto"/>
                <a:sym typeface="Roboto"/>
              </a:rPr>
              <a:t>Unlike mass tourism destinations that often suffer from over-commercialization, Kalopanayiotis has taken a community-driven approach, prioritizing local entrepreneurship, heritage restoration and eco-friendly development.</a:t>
            </a:r>
            <a:endParaRPr b="0" i="0" sz="1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5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2400"/>
              <a:buFont typeface="Arial"/>
              <a:buNone/>
            </a:pPr>
            <a:r>
              <a:rPr b="0" i="0" lang="en-US" sz="2500" u="none" cap="none" strike="noStrike">
                <a:solidFill>
                  <a:srgbClr val="000000"/>
                </a:solidFill>
                <a:latin typeface="Roboto"/>
                <a:ea typeface="Roboto"/>
                <a:cs typeface="Roboto"/>
                <a:sym typeface="Roboto"/>
              </a:rPr>
              <a:t>The </a:t>
            </a:r>
            <a:r>
              <a:rPr b="1" i="0" lang="en-US" sz="2500" u="none" cap="none" strike="noStrike">
                <a:solidFill>
                  <a:srgbClr val="000000"/>
                </a:solidFill>
                <a:latin typeface="Roboto"/>
                <a:ea typeface="Roboto"/>
                <a:cs typeface="Roboto"/>
                <a:sym typeface="Roboto"/>
              </a:rPr>
              <a:t>primary goal</a:t>
            </a:r>
            <a:r>
              <a:rPr b="0" i="0" lang="en-US" sz="2500" u="none" cap="none" strike="noStrike">
                <a:solidFill>
                  <a:srgbClr val="000000"/>
                </a:solidFill>
                <a:latin typeface="Roboto"/>
                <a:ea typeface="Roboto"/>
                <a:cs typeface="Roboto"/>
                <a:sym typeface="Roboto"/>
              </a:rPr>
              <a:t> has always been not just to attract visitors, but </a:t>
            </a:r>
            <a:r>
              <a:rPr b="1" i="0" lang="en-US" sz="2500" u="none" cap="none" strike="noStrike">
                <a:solidFill>
                  <a:srgbClr val="000000"/>
                </a:solidFill>
                <a:latin typeface="Roboto"/>
                <a:ea typeface="Roboto"/>
                <a:cs typeface="Roboto"/>
                <a:sym typeface="Roboto"/>
              </a:rPr>
              <a:t>to create a thriving, self-sustaining village where locals benefit from tourism without losing their identity.</a:t>
            </a:r>
            <a:r>
              <a:rPr b="0" i="0" lang="en-US" sz="2500" u="none" cap="none" strike="noStrike">
                <a:solidFill>
                  <a:srgbClr val="000000"/>
                </a:solidFill>
                <a:latin typeface="Roboto"/>
                <a:ea typeface="Roboto"/>
                <a:cs typeface="Roboto"/>
                <a:sym typeface="Roboto"/>
              </a:rPr>
              <a:t> Investments in traditional home restorations, eco-tourism experiences and cultural festivals have helped establish Kalopanayiotis as a model for rural revitalization, inspiring similar efforts in other Cypriot villages. The village has successfully shown that tourism, when done right, can be a force for positive change preserving the past while fostering a sustainable future.</a:t>
            </a:r>
            <a:endParaRPr b="0" i="0" sz="2300" u="none" cap="none" strike="noStrik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75" name="Shape 175"/>
        <p:cNvGrpSpPr/>
        <p:nvPr/>
      </p:nvGrpSpPr>
      <p:grpSpPr>
        <a:xfrm>
          <a:off x="0" y="0"/>
          <a:ext cx="0" cy="0"/>
          <a:chOff x="0" y="0"/>
          <a:chExt cx="0" cy="0"/>
        </a:xfrm>
      </p:grpSpPr>
      <p:sp>
        <p:nvSpPr>
          <p:cNvPr id="176" name="Google Shape;176;p25"/>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5"/>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78" name="Google Shape;178;p25"/>
          <p:cNvSpPr txBox="1"/>
          <p:nvPr/>
        </p:nvSpPr>
        <p:spPr>
          <a:xfrm>
            <a:off x="1028700" y="2608221"/>
            <a:ext cx="16230600" cy="2049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400"/>
              <a:buFont typeface="Arial"/>
              <a:buNone/>
            </a:pPr>
            <a:r>
              <a:rPr b="0" i="0" lang="en-US" sz="2600" u="none" cap="none" strike="noStrike">
                <a:solidFill>
                  <a:srgbClr val="000000"/>
                </a:solidFill>
                <a:latin typeface="Roboto"/>
                <a:ea typeface="Roboto"/>
                <a:cs typeface="Roboto"/>
                <a:sym typeface="Roboto"/>
              </a:rPr>
              <a:t>Kalopanayiotis has embraced a comprehensive approach to tourism that integrates cultural preservation, community involvement and environmental responsibility. This model ensures that visitors experience an authentic connection with the village while contributing positively to its economic and social fabric.</a:t>
            </a:r>
            <a:endParaRPr b="0" i="0" sz="26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1" i="0" sz="2299" u="sng" cap="none" strike="noStrike">
              <a:solidFill>
                <a:srgbClr val="000000"/>
              </a:solidFill>
              <a:latin typeface="Roboto"/>
              <a:ea typeface="Roboto"/>
              <a:cs typeface="Roboto"/>
              <a:sym typeface="Roboto"/>
            </a:endParaRPr>
          </a:p>
        </p:txBody>
      </p:sp>
      <p:sp>
        <p:nvSpPr>
          <p:cNvPr id="179" name="Google Shape;179;p25"/>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80" name="Google Shape;180;p25"/>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5"/>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5"/>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pSp>
        <p:nvGrpSpPr>
          <p:cNvPr id="183" name="Google Shape;183;p25"/>
          <p:cNvGrpSpPr/>
          <p:nvPr/>
        </p:nvGrpSpPr>
        <p:grpSpPr>
          <a:xfrm>
            <a:off x="1036300" y="4184277"/>
            <a:ext cx="16215382" cy="4107970"/>
            <a:chOff x="7608" y="1636663"/>
            <a:chExt cx="16215382" cy="3512887"/>
          </a:xfrm>
        </p:grpSpPr>
        <p:sp>
          <p:nvSpPr>
            <p:cNvPr id="184" name="Google Shape;184;p25"/>
            <p:cNvSpPr/>
            <p:nvPr/>
          </p:nvSpPr>
          <p:spPr>
            <a:xfrm>
              <a:off x="7608" y="1636663"/>
              <a:ext cx="2916435" cy="1039641"/>
            </a:xfrm>
            <a:prstGeom prst="rect">
              <a:avLst/>
            </a:prstGeom>
            <a:solidFill>
              <a:srgbClr val="89BE93"/>
            </a:solidFill>
            <a:ln cap="flat" cmpd="sng" w="25400">
              <a:solidFill>
                <a:srgbClr val="89BE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185" name="Google Shape;185;p25"/>
            <p:cNvSpPr txBox="1"/>
            <p:nvPr/>
          </p:nvSpPr>
          <p:spPr>
            <a:xfrm>
              <a:off x="7608" y="1636663"/>
              <a:ext cx="2916435" cy="1039641"/>
            </a:xfrm>
            <a:prstGeom prst="rect">
              <a:avLst/>
            </a:prstGeom>
            <a:no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Clr>
                  <a:srgbClr val="000000"/>
                </a:buClr>
                <a:buSzPts val="1700"/>
                <a:buFont typeface="Arial"/>
                <a:buNone/>
              </a:pPr>
              <a:r>
                <a:rPr b="1" i="0" lang="en-US" sz="1800" u="none" cap="none" strike="noStrike">
                  <a:solidFill>
                    <a:schemeClr val="lt1"/>
                  </a:solidFill>
                  <a:latin typeface="Roboto"/>
                  <a:ea typeface="Roboto"/>
                  <a:cs typeface="Roboto"/>
                  <a:sym typeface="Roboto"/>
                </a:rPr>
                <a:t>Restoration and Adaptive Reuse of Traditional Buildings</a:t>
              </a:r>
              <a:endParaRPr i="0" sz="1800" u="none" cap="none" strike="noStrike">
                <a:solidFill>
                  <a:schemeClr val="lt1"/>
                </a:solidFill>
                <a:latin typeface="Roboto"/>
                <a:ea typeface="Roboto"/>
                <a:cs typeface="Roboto"/>
                <a:sym typeface="Roboto"/>
              </a:endParaRPr>
            </a:p>
          </p:txBody>
        </p:sp>
        <p:sp>
          <p:nvSpPr>
            <p:cNvPr id="186" name="Google Shape;186;p25"/>
            <p:cNvSpPr/>
            <p:nvPr/>
          </p:nvSpPr>
          <p:spPr>
            <a:xfrm>
              <a:off x="7608" y="2676305"/>
              <a:ext cx="2916435" cy="2473245"/>
            </a:xfrm>
            <a:prstGeom prst="rect">
              <a:avLst/>
            </a:prstGeom>
            <a:noFill/>
            <a:ln cap="flat" cmpd="sng" w="25400">
              <a:solidFill>
                <a:srgbClr val="89BE93">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187" name="Google Shape;187;p25"/>
            <p:cNvSpPr txBox="1"/>
            <p:nvPr/>
          </p:nvSpPr>
          <p:spPr>
            <a:xfrm>
              <a:off x="7608" y="2676305"/>
              <a:ext cx="2916300" cy="2473200"/>
            </a:xfrm>
            <a:prstGeom prst="rect">
              <a:avLst/>
            </a:prstGeom>
            <a:noFill/>
            <a:ln>
              <a:noFill/>
            </a:ln>
          </p:spPr>
          <p:txBody>
            <a:bodyPr anchorCtr="0" anchor="t" bIns="136000" lIns="90675" spcFirstLastPara="1" rIns="120900" wrap="square" tIns="90675">
              <a:noAutofit/>
            </a:bodyPr>
            <a:lstStyle/>
            <a:p>
              <a:pPr indent="-177800" lvl="1" marL="171450" marR="0" rtl="0" algn="ctr">
                <a:lnSpc>
                  <a:spcPct val="90000"/>
                </a:lnSpc>
                <a:spcBef>
                  <a:spcPts val="0"/>
                </a:spcBef>
                <a:spcAft>
                  <a:spcPts val="0"/>
                </a:spcAft>
                <a:buClr>
                  <a:srgbClr val="000000"/>
                </a:buClr>
                <a:buSzPts val="1800"/>
                <a:buFont typeface="Arial"/>
                <a:buChar char="•"/>
              </a:pPr>
              <a:r>
                <a:rPr i="0" lang="en-US" sz="1800" u="none" cap="none" strike="noStrike">
                  <a:solidFill>
                    <a:srgbClr val="000000"/>
                  </a:solidFill>
                  <a:latin typeface="Roboto"/>
                  <a:ea typeface="Roboto"/>
                  <a:cs typeface="Roboto"/>
                  <a:sym typeface="Roboto"/>
                </a:rPr>
                <a:t>Historic </a:t>
              </a:r>
              <a:r>
                <a:rPr b="1" i="0" lang="en-US" sz="1800" u="none" cap="none" strike="noStrike">
                  <a:solidFill>
                    <a:srgbClr val="000000"/>
                  </a:solidFill>
                  <a:latin typeface="Roboto"/>
                  <a:ea typeface="Roboto"/>
                  <a:cs typeface="Roboto"/>
                  <a:sym typeface="Roboto"/>
                </a:rPr>
                <a:t>stone houses, monasteries and public spaces</a:t>
              </a:r>
              <a:r>
                <a:rPr i="0" lang="en-US" sz="1800" u="none" cap="none" strike="noStrike">
                  <a:solidFill>
                    <a:srgbClr val="000000"/>
                  </a:solidFill>
                  <a:latin typeface="Roboto"/>
                  <a:ea typeface="Roboto"/>
                  <a:cs typeface="Roboto"/>
                  <a:sym typeface="Roboto"/>
                </a:rPr>
                <a:t> have been restored and repurposed into </a:t>
              </a:r>
              <a:r>
                <a:rPr b="1" i="0" lang="en-US" sz="1800" u="none" cap="none" strike="noStrike">
                  <a:solidFill>
                    <a:srgbClr val="000000"/>
                  </a:solidFill>
                  <a:latin typeface="Roboto"/>
                  <a:ea typeface="Roboto"/>
                  <a:cs typeface="Roboto"/>
                  <a:sym typeface="Roboto"/>
                </a:rPr>
                <a:t>boutique hotels (Casale Panayiotis), museums and cultural centers</a:t>
              </a:r>
              <a:r>
                <a:rPr i="0" lang="en-US" sz="1800" u="none" cap="none" strike="noStrike">
                  <a:solidFill>
                    <a:srgbClr val="000000"/>
                  </a:solidFill>
                  <a:latin typeface="Roboto"/>
                  <a:ea typeface="Roboto"/>
                  <a:cs typeface="Roboto"/>
                  <a:sym typeface="Roboto"/>
                </a:rPr>
                <a:t>, preserving the village’s character while enhancing tourism.</a:t>
              </a:r>
              <a:endParaRPr i="0" sz="1800" u="none" cap="none" strike="noStrike">
                <a:solidFill>
                  <a:srgbClr val="000000"/>
                </a:solidFill>
                <a:latin typeface="Roboto"/>
                <a:ea typeface="Roboto"/>
                <a:cs typeface="Roboto"/>
                <a:sym typeface="Roboto"/>
              </a:endParaRPr>
            </a:p>
          </p:txBody>
        </p:sp>
        <p:sp>
          <p:nvSpPr>
            <p:cNvPr id="188" name="Google Shape;188;p25"/>
            <p:cNvSpPr/>
            <p:nvPr/>
          </p:nvSpPr>
          <p:spPr>
            <a:xfrm>
              <a:off x="3332345" y="1636663"/>
              <a:ext cx="2916435" cy="1039641"/>
            </a:xfrm>
            <a:prstGeom prst="rect">
              <a:avLst/>
            </a:prstGeom>
            <a:solidFill>
              <a:srgbClr val="00507A"/>
            </a:solidFill>
            <a:ln cap="flat" cmpd="sng" w="25400">
              <a:solidFill>
                <a:srgbClr val="00507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189" name="Google Shape;189;p25"/>
            <p:cNvSpPr txBox="1"/>
            <p:nvPr/>
          </p:nvSpPr>
          <p:spPr>
            <a:xfrm>
              <a:off x="3332345" y="1636663"/>
              <a:ext cx="2916435" cy="1039641"/>
            </a:xfrm>
            <a:prstGeom prst="rect">
              <a:avLst/>
            </a:prstGeom>
            <a:no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Clr>
                  <a:srgbClr val="000000"/>
                </a:buClr>
                <a:buSzPts val="1700"/>
                <a:buFont typeface="Arial"/>
                <a:buNone/>
              </a:pPr>
              <a:r>
                <a:rPr b="1" i="0" lang="en-US" sz="1800" u="none" cap="none" strike="noStrike">
                  <a:solidFill>
                    <a:schemeClr val="lt1"/>
                  </a:solidFill>
                  <a:latin typeface="Roboto"/>
                  <a:ea typeface="Roboto"/>
                  <a:cs typeface="Roboto"/>
                  <a:sym typeface="Roboto"/>
                </a:rPr>
                <a:t>Development of Eco-Tourism Infrastructure</a:t>
              </a:r>
              <a:endParaRPr i="0" sz="1800" u="none" cap="none" strike="noStrike">
                <a:solidFill>
                  <a:schemeClr val="lt1"/>
                </a:solidFill>
                <a:latin typeface="Roboto"/>
                <a:ea typeface="Roboto"/>
                <a:cs typeface="Roboto"/>
                <a:sym typeface="Roboto"/>
              </a:endParaRPr>
            </a:p>
          </p:txBody>
        </p:sp>
        <p:sp>
          <p:nvSpPr>
            <p:cNvPr id="190" name="Google Shape;190;p25"/>
            <p:cNvSpPr/>
            <p:nvPr/>
          </p:nvSpPr>
          <p:spPr>
            <a:xfrm>
              <a:off x="3332345" y="2676305"/>
              <a:ext cx="2916435" cy="2473245"/>
            </a:xfrm>
            <a:prstGeom prst="rect">
              <a:avLst/>
            </a:prstGeom>
            <a:noFill/>
            <a:ln cap="flat" cmpd="sng" w="25400">
              <a:solidFill>
                <a:srgbClr val="00507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191" name="Google Shape;191;p25"/>
            <p:cNvSpPr txBox="1"/>
            <p:nvPr/>
          </p:nvSpPr>
          <p:spPr>
            <a:xfrm>
              <a:off x="3332345" y="2676305"/>
              <a:ext cx="2916300" cy="2473200"/>
            </a:xfrm>
            <a:prstGeom prst="rect">
              <a:avLst/>
            </a:prstGeom>
            <a:noFill/>
            <a:ln>
              <a:noFill/>
            </a:ln>
          </p:spPr>
          <p:txBody>
            <a:bodyPr anchorCtr="0" anchor="t" bIns="136000" lIns="90675" spcFirstLastPara="1" rIns="120900" wrap="square" tIns="90675">
              <a:noAutofit/>
            </a:bodyPr>
            <a:lstStyle/>
            <a:p>
              <a:pPr indent="-177800" lvl="1" marL="171450" marR="0" rtl="0" algn="ctr">
                <a:lnSpc>
                  <a:spcPct val="90000"/>
                </a:lnSpc>
                <a:spcBef>
                  <a:spcPts val="0"/>
                </a:spcBef>
                <a:spcAft>
                  <a:spcPts val="0"/>
                </a:spcAft>
                <a:buClr>
                  <a:srgbClr val="000000"/>
                </a:buClr>
                <a:buSzPts val="1800"/>
                <a:buFont typeface="Arial"/>
                <a:buChar char="•"/>
              </a:pPr>
              <a:r>
                <a:rPr i="0" lang="en-US" sz="1800" u="none" cap="none" strike="noStrike">
                  <a:solidFill>
                    <a:srgbClr val="000000"/>
                  </a:solidFill>
                  <a:latin typeface="Roboto"/>
                  <a:ea typeface="Roboto"/>
                  <a:cs typeface="Roboto"/>
                  <a:sym typeface="Roboto"/>
                </a:rPr>
                <a:t>Investments in </a:t>
              </a:r>
              <a:r>
                <a:rPr b="1" i="0" lang="en-US" sz="1800" u="none" cap="none" strike="noStrike">
                  <a:solidFill>
                    <a:srgbClr val="000000"/>
                  </a:solidFill>
                  <a:latin typeface="Roboto"/>
                  <a:ea typeface="Roboto"/>
                  <a:cs typeface="Roboto"/>
                  <a:sym typeface="Roboto"/>
                </a:rPr>
                <a:t>hiking trails, riverside walkways, wellness spas using local thermal springs and agrotourism experiences</a:t>
              </a:r>
              <a:r>
                <a:rPr i="0" lang="en-US" sz="1800" u="none" cap="none" strike="noStrike">
                  <a:solidFill>
                    <a:srgbClr val="000000"/>
                  </a:solidFill>
                  <a:latin typeface="Roboto"/>
                  <a:ea typeface="Roboto"/>
                  <a:cs typeface="Roboto"/>
                  <a:sym typeface="Roboto"/>
                </a:rPr>
                <a:t> promote </a:t>
              </a:r>
              <a:r>
                <a:rPr b="1" i="0" lang="en-US" sz="1800" u="none" cap="none" strike="noStrike">
                  <a:solidFill>
                    <a:srgbClr val="000000"/>
                  </a:solidFill>
                  <a:latin typeface="Roboto"/>
                  <a:ea typeface="Roboto"/>
                  <a:cs typeface="Roboto"/>
                  <a:sym typeface="Roboto"/>
                </a:rPr>
                <a:t>low-impact tourism</a:t>
              </a:r>
              <a:r>
                <a:rPr i="0" lang="en-US" sz="1800" u="none" cap="none" strike="noStrike">
                  <a:solidFill>
                    <a:srgbClr val="000000"/>
                  </a:solidFill>
                  <a:latin typeface="Roboto"/>
                  <a:ea typeface="Roboto"/>
                  <a:cs typeface="Roboto"/>
                  <a:sym typeface="Roboto"/>
                </a:rPr>
                <a:t> that respects nature while engaging visitors.</a:t>
              </a:r>
              <a:endParaRPr i="0" sz="1800" u="none" cap="none" strike="noStrike">
                <a:solidFill>
                  <a:srgbClr val="000000"/>
                </a:solidFill>
                <a:latin typeface="Roboto"/>
                <a:ea typeface="Roboto"/>
                <a:cs typeface="Roboto"/>
                <a:sym typeface="Roboto"/>
              </a:endParaRPr>
            </a:p>
          </p:txBody>
        </p:sp>
        <p:sp>
          <p:nvSpPr>
            <p:cNvPr id="192" name="Google Shape;192;p25"/>
            <p:cNvSpPr/>
            <p:nvPr/>
          </p:nvSpPr>
          <p:spPr>
            <a:xfrm>
              <a:off x="6657082" y="1636663"/>
              <a:ext cx="2916435" cy="1039641"/>
            </a:xfrm>
            <a:prstGeom prst="rect">
              <a:avLst/>
            </a:prstGeom>
            <a:solidFill>
              <a:srgbClr val="8A3219"/>
            </a:solidFill>
            <a:ln cap="flat" cmpd="sng" w="25400">
              <a:solidFill>
                <a:srgbClr val="8A321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193" name="Google Shape;193;p25"/>
            <p:cNvSpPr txBox="1"/>
            <p:nvPr/>
          </p:nvSpPr>
          <p:spPr>
            <a:xfrm>
              <a:off x="6657082" y="1636663"/>
              <a:ext cx="2916435" cy="1039641"/>
            </a:xfrm>
            <a:prstGeom prst="rect">
              <a:avLst/>
            </a:prstGeom>
            <a:no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Clr>
                  <a:srgbClr val="000000"/>
                </a:buClr>
                <a:buSzPts val="1700"/>
                <a:buFont typeface="Arial"/>
                <a:buNone/>
              </a:pPr>
              <a:r>
                <a:rPr b="1" i="0" lang="en-US" sz="1800" u="none" cap="none" strike="noStrike">
                  <a:solidFill>
                    <a:schemeClr val="lt1"/>
                  </a:solidFill>
                  <a:latin typeface="Roboto"/>
                  <a:ea typeface="Roboto"/>
                  <a:cs typeface="Roboto"/>
                  <a:sym typeface="Roboto"/>
                </a:rPr>
                <a:t>Promotion of Local Crafts, Gastronomy and Cultural Festivals</a:t>
              </a:r>
              <a:endParaRPr i="0" sz="1800" u="none" cap="none" strike="noStrike">
                <a:solidFill>
                  <a:schemeClr val="lt1"/>
                </a:solidFill>
                <a:latin typeface="Roboto"/>
                <a:ea typeface="Roboto"/>
                <a:cs typeface="Roboto"/>
                <a:sym typeface="Roboto"/>
              </a:endParaRPr>
            </a:p>
          </p:txBody>
        </p:sp>
        <p:sp>
          <p:nvSpPr>
            <p:cNvPr id="194" name="Google Shape;194;p25"/>
            <p:cNvSpPr/>
            <p:nvPr/>
          </p:nvSpPr>
          <p:spPr>
            <a:xfrm>
              <a:off x="6657082" y="2676305"/>
              <a:ext cx="2916435" cy="2473245"/>
            </a:xfrm>
            <a:prstGeom prst="rect">
              <a:avLst/>
            </a:prstGeom>
            <a:noFill/>
            <a:ln cap="flat" cmpd="sng" w="25400">
              <a:solidFill>
                <a:srgbClr val="8A3219">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195" name="Google Shape;195;p25"/>
            <p:cNvSpPr txBox="1"/>
            <p:nvPr/>
          </p:nvSpPr>
          <p:spPr>
            <a:xfrm>
              <a:off x="6657082" y="2676305"/>
              <a:ext cx="2916300" cy="2473200"/>
            </a:xfrm>
            <a:prstGeom prst="rect">
              <a:avLst/>
            </a:prstGeom>
            <a:noFill/>
            <a:ln>
              <a:noFill/>
            </a:ln>
          </p:spPr>
          <p:txBody>
            <a:bodyPr anchorCtr="0" anchor="t" bIns="136000" lIns="90675" spcFirstLastPara="1" rIns="120900" wrap="square" tIns="90675">
              <a:noAutofit/>
            </a:bodyPr>
            <a:lstStyle/>
            <a:p>
              <a:pPr indent="-177800" lvl="1" marL="171450" marR="0" rtl="0" algn="ctr">
                <a:lnSpc>
                  <a:spcPct val="90000"/>
                </a:lnSpc>
                <a:spcBef>
                  <a:spcPts val="0"/>
                </a:spcBef>
                <a:spcAft>
                  <a:spcPts val="0"/>
                </a:spcAft>
                <a:buClr>
                  <a:srgbClr val="000000"/>
                </a:buClr>
                <a:buSzPts val="1800"/>
                <a:buFont typeface="Arial"/>
                <a:buChar char="•"/>
              </a:pPr>
              <a:r>
                <a:rPr i="0" lang="en-US" sz="1800" u="none" cap="none" strike="noStrike">
                  <a:solidFill>
                    <a:srgbClr val="000000"/>
                  </a:solidFill>
                  <a:latin typeface="Roboto"/>
                  <a:ea typeface="Roboto"/>
                  <a:cs typeface="Roboto"/>
                  <a:sym typeface="Roboto"/>
                </a:rPr>
                <a:t>The village supports </a:t>
              </a:r>
              <a:r>
                <a:rPr b="1" i="0" lang="en-US" sz="1800" u="none" cap="none" strike="noStrike">
                  <a:solidFill>
                    <a:srgbClr val="000000"/>
                  </a:solidFill>
                  <a:latin typeface="Roboto"/>
                  <a:ea typeface="Roboto"/>
                  <a:cs typeface="Roboto"/>
                  <a:sym typeface="Roboto"/>
                </a:rPr>
                <a:t>artisans, winemakers and food producers</a:t>
              </a:r>
              <a:r>
                <a:rPr i="0" lang="en-US" sz="1800" u="none" cap="none" strike="noStrike">
                  <a:solidFill>
                    <a:srgbClr val="000000"/>
                  </a:solidFill>
                  <a:latin typeface="Roboto"/>
                  <a:ea typeface="Roboto"/>
                  <a:cs typeface="Roboto"/>
                  <a:sym typeface="Roboto"/>
                </a:rPr>
                <a:t>, ensuring that </a:t>
              </a:r>
              <a:r>
                <a:rPr b="1" i="0" lang="en-US" sz="1800" u="none" cap="none" strike="noStrike">
                  <a:solidFill>
                    <a:srgbClr val="000000"/>
                  </a:solidFill>
                  <a:latin typeface="Roboto"/>
                  <a:ea typeface="Roboto"/>
                  <a:cs typeface="Roboto"/>
                  <a:sym typeface="Roboto"/>
                </a:rPr>
                <a:t>traditional crafts, local cuisine and seasonal festivals (Christmas Villages)</a:t>
              </a:r>
              <a:r>
                <a:rPr i="0" lang="en-US" sz="1800" u="none" cap="none" strike="noStrike">
                  <a:solidFill>
                    <a:srgbClr val="000000"/>
                  </a:solidFill>
                  <a:latin typeface="Roboto"/>
                  <a:ea typeface="Roboto"/>
                  <a:cs typeface="Roboto"/>
                  <a:sym typeface="Roboto"/>
                </a:rPr>
                <a:t> remain key attractions.</a:t>
              </a:r>
              <a:endParaRPr i="0" sz="1800" u="none" cap="none" strike="noStrike">
                <a:solidFill>
                  <a:srgbClr val="000000"/>
                </a:solidFill>
                <a:latin typeface="Roboto"/>
                <a:ea typeface="Roboto"/>
                <a:cs typeface="Roboto"/>
                <a:sym typeface="Roboto"/>
              </a:endParaRPr>
            </a:p>
          </p:txBody>
        </p:sp>
        <p:sp>
          <p:nvSpPr>
            <p:cNvPr id="196" name="Google Shape;196;p25"/>
            <p:cNvSpPr/>
            <p:nvPr/>
          </p:nvSpPr>
          <p:spPr>
            <a:xfrm>
              <a:off x="9981818" y="1636663"/>
              <a:ext cx="2916435" cy="1039641"/>
            </a:xfrm>
            <a:prstGeom prst="rect">
              <a:avLst/>
            </a:prstGeom>
            <a:solidFill>
              <a:srgbClr val="6550A3"/>
            </a:solidFill>
            <a:ln cap="flat" cmpd="sng" w="25400">
              <a:solidFill>
                <a:srgbClr val="6550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197" name="Google Shape;197;p25"/>
            <p:cNvSpPr txBox="1"/>
            <p:nvPr/>
          </p:nvSpPr>
          <p:spPr>
            <a:xfrm>
              <a:off x="9981818" y="1636663"/>
              <a:ext cx="2916435" cy="1039641"/>
            </a:xfrm>
            <a:prstGeom prst="rect">
              <a:avLst/>
            </a:prstGeom>
            <a:no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Clr>
                  <a:srgbClr val="000000"/>
                </a:buClr>
                <a:buSzPts val="1700"/>
                <a:buFont typeface="Arial"/>
                <a:buNone/>
              </a:pPr>
              <a:r>
                <a:rPr b="1" i="0" lang="en-US" sz="1800" u="none" cap="none" strike="noStrike">
                  <a:solidFill>
                    <a:schemeClr val="lt1"/>
                  </a:solidFill>
                  <a:latin typeface="Roboto"/>
                  <a:ea typeface="Roboto"/>
                  <a:cs typeface="Roboto"/>
                  <a:sym typeface="Roboto"/>
                </a:rPr>
                <a:t>Conservation of the Byzantine Monastery of Saint John Lampadistis and Other Heritage Sites</a:t>
              </a:r>
              <a:endParaRPr i="0" sz="1800" u="none" cap="none" strike="noStrike">
                <a:solidFill>
                  <a:schemeClr val="lt1"/>
                </a:solidFill>
                <a:latin typeface="Roboto"/>
                <a:ea typeface="Roboto"/>
                <a:cs typeface="Roboto"/>
                <a:sym typeface="Roboto"/>
              </a:endParaRPr>
            </a:p>
          </p:txBody>
        </p:sp>
        <p:sp>
          <p:nvSpPr>
            <p:cNvPr id="198" name="Google Shape;198;p25"/>
            <p:cNvSpPr/>
            <p:nvPr/>
          </p:nvSpPr>
          <p:spPr>
            <a:xfrm>
              <a:off x="9981818" y="2676305"/>
              <a:ext cx="2916435" cy="2473245"/>
            </a:xfrm>
            <a:prstGeom prst="rect">
              <a:avLst/>
            </a:prstGeom>
            <a:noFill/>
            <a:ln cap="flat" cmpd="sng" w="25400">
              <a:solidFill>
                <a:srgbClr val="6550A3">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199" name="Google Shape;199;p25"/>
            <p:cNvSpPr txBox="1"/>
            <p:nvPr/>
          </p:nvSpPr>
          <p:spPr>
            <a:xfrm>
              <a:off x="9981818" y="2676305"/>
              <a:ext cx="2916435" cy="2473245"/>
            </a:xfrm>
            <a:prstGeom prst="rect">
              <a:avLst/>
            </a:prstGeom>
            <a:noFill/>
            <a:ln>
              <a:noFill/>
            </a:ln>
          </p:spPr>
          <p:txBody>
            <a:bodyPr anchorCtr="0" anchor="t" bIns="136000" lIns="90675" spcFirstLastPara="1" rIns="120900" wrap="square" tIns="90675">
              <a:noAutofit/>
            </a:bodyPr>
            <a:lstStyle/>
            <a:p>
              <a:pPr indent="-177800" lvl="1" marL="171450" marR="0" rtl="0" algn="ctr">
                <a:lnSpc>
                  <a:spcPct val="90000"/>
                </a:lnSpc>
                <a:spcBef>
                  <a:spcPts val="0"/>
                </a:spcBef>
                <a:spcAft>
                  <a:spcPts val="0"/>
                </a:spcAft>
                <a:buClr>
                  <a:srgbClr val="000000"/>
                </a:buClr>
                <a:buSzPts val="1800"/>
                <a:buFont typeface="Arial"/>
                <a:buChar char="•"/>
              </a:pPr>
              <a:r>
                <a:rPr i="0" lang="en-US" sz="1800" u="none" cap="none" strike="noStrike">
                  <a:solidFill>
                    <a:srgbClr val="000000"/>
                  </a:solidFill>
                  <a:latin typeface="Roboto"/>
                  <a:ea typeface="Roboto"/>
                  <a:cs typeface="Roboto"/>
                  <a:sym typeface="Roboto"/>
                </a:rPr>
                <a:t>Efforts focus on </a:t>
              </a:r>
              <a:r>
                <a:rPr b="1" i="0" lang="en-US" sz="1800" u="none" cap="none" strike="noStrike">
                  <a:solidFill>
                    <a:srgbClr val="000000"/>
                  </a:solidFill>
                  <a:latin typeface="Roboto"/>
                  <a:ea typeface="Roboto"/>
                  <a:cs typeface="Roboto"/>
                  <a:sym typeface="Roboto"/>
                </a:rPr>
                <a:t>preserving UNESCO-listed religious and historical landmarks</a:t>
              </a:r>
              <a:r>
                <a:rPr i="0" lang="en-US" sz="1800" u="none" cap="none" strike="noStrike">
                  <a:solidFill>
                    <a:srgbClr val="000000"/>
                  </a:solidFill>
                  <a:latin typeface="Roboto"/>
                  <a:ea typeface="Roboto"/>
                  <a:cs typeface="Roboto"/>
                  <a:sym typeface="Roboto"/>
                </a:rPr>
                <a:t>, keeping them accessible for </a:t>
              </a:r>
              <a:r>
                <a:rPr b="1" i="0" lang="en-US" sz="1800" u="none" cap="none" strike="noStrike">
                  <a:solidFill>
                    <a:srgbClr val="000000"/>
                  </a:solidFill>
                  <a:latin typeface="Roboto"/>
                  <a:ea typeface="Roboto"/>
                  <a:cs typeface="Roboto"/>
                  <a:sym typeface="Roboto"/>
                </a:rPr>
                <a:t>spiritual and cultural tourism</a:t>
              </a:r>
              <a:r>
                <a:rPr i="0" lang="en-US" sz="1800" u="none" cap="none" strike="noStrike">
                  <a:solidFill>
                    <a:srgbClr val="000000"/>
                  </a:solidFill>
                  <a:latin typeface="Roboto"/>
                  <a:ea typeface="Roboto"/>
                  <a:cs typeface="Roboto"/>
                  <a:sym typeface="Roboto"/>
                </a:rPr>
                <a:t>.</a:t>
              </a:r>
              <a:endParaRPr i="0" sz="1800" u="none" cap="none" strike="noStrike">
                <a:solidFill>
                  <a:srgbClr val="000000"/>
                </a:solidFill>
                <a:latin typeface="Roboto"/>
                <a:ea typeface="Roboto"/>
                <a:cs typeface="Roboto"/>
                <a:sym typeface="Roboto"/>
              </a:endParaRPr>
            </a:p>
          </p:txBody>
        </p:sp>
        <p:sp>
          <p:nvSpPr>
            <p:cNvPr id="200" name="Google Shape;200;p25"/>
            <p:cNvSpPr/>
            <p:nvPr/>
          </p:nvSpPr>
          <p:spPr>
            <a:xfrm>
              <a:off x="13306555" y="1636663"/>
              <a:ext cx="2916435" cy="1039641"/>
            </a:xfrm>
            <a:prstGeom prst="rect">
              <a:avLst/>
            </a:prstGeom>
            <a:solidFill>
              <a:srgbClr val="BE4423"/>
            </a:solidFill>
            <a:ln cap="flat" cmpd="sng" w="25400">
              <a:solidFill>
                <a:srgbClr val="BE442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201" name="Google Shape;201;p25"/>
            <p:cNvSpPr txBox="1"/>
            <p:nvPr/>
          </p:nvSpPr>
          <p:spPr>
            <a:xfrm>
              <a:off x="13306555" y="1636663"/>
              <a:ext cx="2916435" cy="1039641"/>
            </a:xfrm>
            <a:prstGeom prst="rect">
              <a:avLst/>
            </a:prstGeom>
            <a:no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Clr>
                  <a:srgbClr val="000000"/>
                </a:buClr>
                <a:buSzPts val="1700"/>
                <a:buFont typeface="Arial"/>
                <a:buNone/>
              </a:pPr>
              <a:r>
                <a:rPr b="1" i="0" lang="en-US" sz="1800" u="none" cap="none" strike="noStrike">
                  <a:solidFill>
                    <a:schemeClr val="lt1"/>
                  </a:solidFill>
                  <a:latin typeface="Roboto"/>
                  <a:ea typeface="Roboto"/>
                  <a:cs typeface="Roboto"/>
                  <a:sym typeface="Roboto"/>
                </a:rPr>
                <a:t>Sustainable Business Practices in Hospitality and Agriculture</a:t>
              </a:r>
              <a:endParaRPr i="0" sz="1800" u="none" cap="none" strike="noStrike">
                <a:solidFill>
                  <a:schemeClr val="lt1"/>
                </a:solidFill>
                <a:latin typeface="Roboto"/>
                <a:ea typeface="Roboto"/>
                <a:cs typeface="Roboto"/>
                <a:sym typeface="Roboto"/>
              </a:endParaRPr>
            </a:p>
          </p:txBody>
        </p:sp>
        <p:sp>
          <p:nvSpPr>
            <p:cNvPr id="202" name="Google Shape;202;p25"/>
            <p:cNvSpPr/>
            <p:nvPr/>
          </p:nvSpPr>
          <p:spPr>
            <a:xfrm>
              <a:off x="13306555" y="2676305"/>
              <a:ext cx="2916435" cy="2473245"/>
            </a:xfrm>
            <a:prstGeom prst="rect">
              <a:avLst/>
            </a:prstGeom>
            <a:noFill/>
            <a:ln cap="flat" cmpd="sng" w="25400">
              <a:solidFill>
                <a:srgbClr val="BE4423">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Roboto"/>
                <a:ea typeface="Roboto"/>
                <a:cs typeface="Roboto"/>
                <a:sym typeface="Roboto"/>
              </a:endParaRPr>
            </a:p>
          </p:txBody>
        </p:sp>
        <p:sp>
          <p:nvSpPr>
            <p:cNvPr id="203" name="Google Shape;203;p25"/>
            <p:cNvSpPr txBox="1"/>
            <p:nvPr/>
          </p:nvSpPr>
          <p:spPr>
            <a:xfrm>
              <a:off x="13306555" y="2676305"/>
              <a:ext cx="2916435" cy="2473245"/>
            </a:xfrm>
            <a:prstGeom prst="rect">
              <a:avLst/>
            </a:prstGeom>
            <a:noFill/>
            <a:ln>
              <a:noFill/>
            </a:ln>
          </p:spPr>
          <p:txBody>
            <a:bodyPr anchorCtr="0" anchor="t" bIns="136000" lIns="90675" spcFirstLastPara="1" rIns="120900" wrap="square" tIns="90675">
              <a:noAutofit/>
            </a:bodyPr>
            <a:lstStyle/>
            <a:p>
              <a:pPr indent="-177800" lvl="1" marL="171450" marR="0" rtl="0" algn="ctr">
                <a:lnSpc>
                  <a:spcPct val="90000"/>
                </a:lnSpc>
                <a:spcBef>
                  <a:spcPts val="0"/>
                </a:spcBef>
                <a:spcAft>
                  <a:spcPts val="0"/>
                </a:spcAft>
                <a:buClr>
                  <a:srgbClr val="000000"/>
                </a:buClr>
                <a:buSzPts val="1800"/>
                <a:buFont typeface="Arial"/>
                <a:buChar char="•"/>
              </a:pPr>
              <a:r>
                <a:rPr i="0" lang="en-US" sz="1800" u="none" cap="none" strike="noStrike">
                  <a:solidFill>
                    <a:srgbClr val="000000"/>
                  </a:solidFill>
                  <a:latin typeface="Roboto"/>
                  <a:ea typeface="Roboto"/>
                  <a:cs typeface="Roboto"/>
                  <a:sym typeface="Roboto"/>
                </a:rPr>
                <a:t>Hotels and restaurants prioritize </a:t>
              </a:r>
              <a:r>
                <a:rPr b="1" i="0" lang="en-US" sz="1800" u="none" cap="none" strike="noStrike">
                  <a:solidFill>
                    <a:srgbClr val="000000"/>
                  </a:solidFill>
                  <a:latin typeface="Roboto"/>
                  <a:ea typeface="Roboto"/>
                  <a:cs typeface="Roboto"/>
                  <a:sym typeface="Roboto"/>
                </a:rPr>
                <a:t>energy efficiency, waste reduction local sourcing</a:t>
              </a:r>
              <a:r>
                <a:rPr i="0" lang="en-US" sz="1800" u="none" cap="none" strike="noStrike">
                  <a:solidFill>
                    <a:srgbClr val="000000"/>
                  </a:solidFill>
                  <a:latin typeface="Roboto"/>
                  <a:ea typeface="Roboto"/>
                  <a:cs typeface="Roboto"/>
                  <a:sym typeface="Roboto"/>
                </a:rPr>
                <a:t>, while farmers embrace </a:t>
              </a:r>
              <a:r>
                <a:rPr b="1" i="0" lang="en-US" sz="1800" u="none" cap="none" strike="noStrike">
                  <a:solidFill>
                    <a:srgbClr val="000000"/>
                  </a:solidFill>
                  <a:latin typeface="Roboto"/>
                  <a:ea typeface="Roboto"/>
                  <a:cs typeface="Roboto"/>
                  <a:sym typeface="Roboto"/>
                </a:rPr>
                <a:t>organic methods and traditional food production</a:t>
              </a:r>
              <a:r>
                <a:rPr i="0" lang="en-US" sz="1800" u="none" cap="none" strike="noStrike">
                  <a:solidFill>
                    <a:srgbClr val="000000"/>
                  </a:solidFill>
                  <a:latin typeface="Roboto"/>
                  <a:ea typeface="Roboto"/>
                  <a:cs typeface="Roboto"/>
                  <a:sym typeface="Roboto"/>
                </a:rPr>
                <a:t>, ensuring long-term sustainability.</a:t>
              </a:r>
              <a:endParaRPr i="0" sz="1800" u="none" cap="none" strike="noStrike">
                <a:solidFill>
                  <a:srgbClr val="000000"/>
                </a:solidFill>
                <a:latin typeface="Roboto"/>
                <a:ea typeface="Roboto"/>
                <a:cs typeface="Roboto"/>
                <a:sym typeface="Roboto"/>
              </a:endParaRPr>
            </a:p>
          </p:txBody>
        </p:sp>
      </p:grpSp>
      <p:sp>
        <p:nvSpPr>
          <p:cNvPr id="204" name="Google Shape;204;p25"/>
          <p:cNvSpPr txBox="1"/>
          <p:nvPr/>
        </p:nvSpPr>
        <p:spPr>
          <a:xfrm>
            <a:off x="952876" y="3774969"/>
            <a:ext cx="9144000" cy="5571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2400"/>
              <a:buFont typeface="Arial"/>
              <a:buNone/>
            </a:pPr>
            <a:r>
              <a:rPr b="1" i="0" lang="en-US" sz="2400" u="sng" cap="none" strike="noStrike">
                <a:solidFill>
                  <a:srgbClr val="000000"/>
                </a:solidFill>
                <a:latin typeface="Roboto"/>
                <a:ea typeface="Roboto"/>
                <a:cs typeface="Roboto"/>
                <a:sym typeface="Roboto"/>
              </a:rPr>
              <a:t>Activities Involved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08" name="Shape 208"/>
        <p:cNvGrpSpPr/>
        <p:nvPr/>
      </p:nvGrpSpPr>
      <p:grpSpPr>
        <a:xfrm>
          <a:off x="0" y="0"/>
          <a:ext cx="0" cy="0"/>
          <a:chOff x="0" y="0"/>
          <a:chExt cx="0" cy="0"/>
        </a:xfrm>
      </p:grpSpPr>
      <p:sp>
        <p:nvSpPr>
          <p:cNvPr id="209" name="Google Shape;209;p26"/>
          <p:cNvSpPr/>
          <p:nvPr/>
        </p:nvSpPr>
        <p:spPr>
          <a:xfrm>
            <a:off x="1436168"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6"/>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11" name="Google Shape;211;p26"/>
          <p:cNvSpPr txBox="1"/>
          <p:nvPr/>
        </p:nvSpPr>
        <p:spPr>
          <a:xfrm>
            <a:off x="1028700" y="2430096"/>
            <a:ext cx="16230600" cy="123399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Target Groups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The village caters to a variety of tourists who seek authentic, cultural and environmentally responsible experiences: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000" u="none" cap="none" strike="noStrike">
              <a:solidFill>
                <a:srgbClr val="000000"/>
              </a:solidFill>
              <a:latin typeface="Roboto"/>
              <a:ea typeface="Roboto"/>
              <a:cs typeface="Roboto"/>
              <a:sym typeface="Roboto"/>
            </a:endParaRPr>
          </a:p>
        </p:txBody>
      </p:sp>
      <p:sp>
        <p:nvSpPr>
          <p:cNvPr id="212" name="Google Shape;212;p26"/>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213" name="Google Shape;213;p26"/>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6"/>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6"/>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16" name="Google Shape;216;p26"/>
          <p:cNvSpPr txBox="1"/>
          <p:nvPr/>
        </p:nvSpPr>
        <p:spPr>
          <a:xfrm>
            <a:off x="961913" y="3365525"/>
            <a:ext cx="7737600" cy="477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Roboto"/>
                <a:ea typeface="Roboto"/>
                <a:cs typeface="Roboto"/>
                <a:sym typeface="Roboto"/>
              </a:rPr>
              <a:t>Cultural and Heritage Travelers:</a:t>
            </a:r>
            <a:r>
              <a:rPr b="0" i="0" lang="en-US" sz="1900" u="none" cap="none" strike="noStrike">
                <a:solidFill>
                  <a:srgbClr val="000000"/>
                </a:solidFill>
                <a:latin typeface="Roboto"/>
                <a:ea typeface="Roboto"/>
                <a:cs typeface="Roboto"/>
                <a:sym typeface="Roboto"/>
              </a:rPr>
              <a:t> Visitors interested in Byzantine history, traditional Cypriot architecture and cultural festivals. These travelers are drawn to heritage sites like the Byzantine Monastery of Saint John Lampadistis and the village’s traditional stone-built accommodations.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Roboto"/>
                <a:ea typeface="Roboto"/>
                <a:cs typeface="Roboto"/>
                <a:sym typeface="Roboto"/>
              </a:rPr>
              <a:t>Eco-Tourists and Nature Enthusiasts:</a:t>
            </a:r>
            <a:r>
              <a:rPr b="0" i="0" lang="en-US" sz="1900" u="none" cap="none" strike="noStrike">
                <a:solidFill>
                  <a:srgbClr val="000000"/>
                </a:solidFill>
                <a:latin typeface="Roboto"/>
                <a:ea typeface="Roboto"/>
                <a:cs typeface="Roboto"/>
                <a:sym typeface="Roboto"/>
              </a:rPr>
              <a:t> Those who appreciate sustainable tourism, hiking and outdoor experiences. The Troodos Mountains, nature trails and agro-tourism activities make Kalopanayiotis ideal for travelers looking for low-impact, nature-based experiences.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Roboto"/>
                <a:ea typeface="Roboto"/>
                <a:cs typeface="Roboto"/>
                <a:sym typeface="Roboto"/>
              </a:rPr>
              <a:t>Spiritual Visitors:</a:t>
            </a:r>
            <a:r>
              <a:rPr b="0" i="0" lang="en-US" sz="1900" u="none" cap="none" strike="noStrike">
                <a:solidFill>
                  <a:srgbClr val="000000"/>
                </a:solidFill>
                <a:latin typeface="Roboto"/>
                <a:ea typeface="Roboto"/>
                <a:cs typeface="Roboto"/>
                <a:sym typeface="Roboto"/>
              </a:rPr>
              <a:t> The Byzantine monastery and local chapels attract visitors seeking spiritual enrichment and religious tourism. Kalopanayiotis is an important stop for faith-based travelers exploring Cyprus’ religious heritage.</a:t>
            </a:r>
            <a:endParaRPr b="0" i="0" sz="1400" u="none" cap="none" strike="noStrike">
              <a:solidFill>
                <a:srgbClr val="000000"/>
              </a:solidFill>
              <a:latin typeface="Arial"/>
              <a:ea typeface="Arial"/>
              <a:cs typeface="Arial"/>
              <a:sym typeface="Arial"/>
            </a:endParaRPr>
          </a:p>
        </p:txBody>
      </p:sp>
      <p:pic>
        <p:nvPicPr>
          <p:cNvPr descr="Books on shelf with solid fill" id="217" name="Google Shape;217;p26"/>
          <p:cNvPicPr preferRelativeResize="0"/>
          <p:nvPr/>
        </p:nvPicPr>
        <p:blipFill rotWithShape="1">
          <a:blip r:embed="rId6">
            <a:alphaModFix/>
          </a:blip>
          <a:srcRect b="0" l="0" r="0" t="0"/>
          <a:stretch/>
        </p:blipFill>
        <p:spPr>
          <a:xfrm>
            <a:off x="8851712" y="5765317"/>
            <a:ext cx="914400" cy="914400"/>
          </a:xfrm>
          <a:prstGeom prst="rect">
            <a:avLst/>
          </a:prstGeom>
          <a:noFill/>
          <a:ln>
            <a:noFill/>
          </a:ln>
        </p:spPr>
      </p:pic>
      <p:pic>
        <p:nvPicPr>
          <p:cNvPr descr="Mountains with solid fill" id="218" name="Google Shape;218;p26"/>
          <p:cNvPicPr preferRelativeResize="0"/>
          <p:nvPr/>
        </p:nvPicPr>
        <p:blipFill rotWithShape="1">
          <a:blip r:embed="rId7">
            <a:alphaModFix/>
          </a:blip>
          <a:srcRect b="0" l="0" r="0" t="0"/>
          <a:stretch/>
        </p:blipFill>
        <p:spPr>
          <a:xfrm>
            <a:off x="49736" y="5315714"/>
            <a:ext cx="914400" cy="914400"/>
          </a:xfrm>
          <a:prstGeom prst="rect">
            <a:avLst/>
          </a:prstGeom>
          <a:noFill/>
          <a:ln>
            <a:noFill/>
          </a:ln>
        </p:spPr>
      </p:pic>
      <p:pic>
        <p:nvPicPr>
          <p:cNvPr descr="Cow with solid fill" id="219" name="Google Shape;219;p26"/>
          <p:cNvPicPr preferRelativeResize="0"/>
          <p:nvPr/>
        </p:nvPicPr>
        <p:blipFill rotWithShape="1">
          <a:blip r:embed="rId8">
            <a:alphaModFix/>
          </a:blip>
          <a:srcRect b="0" l="0" r="0" t="0"/>
          <a:stretch/>
        </p:blipFill>
        <p:spPr>
          <a:xfrm>
            <a:off x="8829498" y="4532343"/>
            <a:ext cx="914400" cy="914400"/>
          </a:xfrm>
          <a:prstGeom prst="rect">
            <a:avLst/>
          </a:prstGeom>
          <a:noFill/>
          <a:ln>
            <a:noFill/>
          </a:ln>
        </p:spPr>
      </p:pic>
      <p:pic>
        <p:nvPicPr>
          <p:cNvPr descr="Apple with solid fill" id="220" name="Google Shape;220;p26"/>
          <p:cNvPicPr preferRelativeResize="0"/>
          <p:nvPr/>
        </p:nvPicPr>
        <p:blipFill rotWithShape="1">
          <a:blip r:embed="rId9">
            <a:alphaModFix/>
          </a:blip>
          <a:srcRect b="0" l="0" r="0" t="0"/>
          <a:stretch/>
        </p:blipFill>
        <p:spPr>
          <a:xfrm>
            <a:off x="8824204" y="3288738"/>
            <a:ext cx="914400" cy="914400"/>
          </a:xfrm>
          <a:prstGeom prst="rect">
            <a:avLst/>
          </a:prstGeom>
          <a:noFill/>
          <a:ln>
            <a:noFill/>
          </a:ln>
        </p:spPr>
      </p:pic>
      <p:pic>
        <p:nvPicPr>
          <p:cNvPr descr="Users with solid fill" id="221" name="Google Shape;221;p26"/>
          <p:cNvPicPr preferRelativeResize="0"/>
          <p:nvPr/>
        </p:nvPicPr>
        <p:blipFill rotWithShape="1">
          <a:blip r:embed="rId10">
            <a:alphaModFix/>
          </a:blip>
          <a:srcRect b="0" l="0" r="0" t="0"/>
          <a:stretch/>
        </p:blipFill>
        <p:spPr>
          <a:xfrm>
            <a:off x="8829179" y="7090772"/>
            <a:ext cx="914400" cy="914400"/>
          </a:xfrm>
          <a:prstGeom prst="rect">
            <a:avLst/>
          </a:prstGeom>
          <a:noFill/>
          <a:ln>
            <a:noFill/>
          </a:ln>
        </p:spPr>
      </p:pic>
      <p:sp>
        <p:nvSpPr>
          <p:cNvPr id="222" name="Google Shape;222;p26"/>
          <p:cNvSpPr txBox="1"/>
          <p:nvPr/>
        </p:nvSpPr>
        <p:spPr>
          <a:xfrm>
            <a:off x="9725162" y="3365525"/>
            <a:ext cx="8295300" cy="477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Roboto"/>
                <a:ea typeface="Roboto"/>
                <a:cs typeface="Roboto"/>
                <a:sym typeface="Roboto"/>
              </a:rPr>
              <a:t>Wellness and Slow Tourism Seekers:</a:t>
            </a:r>
            <a:r>
              <a:rPr b="0" i="0" lang="en-US" sz="1900" u="none" cap="none" strike="noStrike">
                <a:solidFill>
                  <a:srgbClr val="000000"/>
                </a:solidFill>
                <a:latin typeface="Roboto"/>
                <a:ea typeface="Roboto"/>
                <a:cs typeface="Roboto"/>
                <a:sym typeface="Roboto"/>
              </a:rPr>
              <a:t> With its natural thermal springs and wellness spas, Kalopanayiotis appeals to those looking for health-focused retreats, relaxation and holistic well-being.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Roboto"/>
                <a:ea typeface="Roboto"/>
                <a:cs typeface="Roboto"/>
                <a:sym typeface="Roboto"/>
              </a:rPr>
              <a:t>Agrotourists and Food Enthusiasts:</a:t>
            </a:r>
            <a:r>
              <a:rPr b="0" i="0" lang="en-US" sz="1900" u="none" cap="none" strike="noStrike">
                <a:solidFill>
                  <a:srgbClr val="000000"/>
                </a:solidFill>
                <a:latin typeface="Roboto"/>
                <a:ea typeface="Roboto"/>
                <a:cs typeface="Roboto"/>
                <a:sym typeface="Roboto"/>
              </a:rPr>
              <a:t> Visitors interested in organic farming, traditional food production and local Cypriot gastronomy. Many participate in olive oil tastings, honey-making experiences and vineyard visits.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Roboto"/>
                <a:ea typeface="Roboto"/>
                <a:cs typeface="Roboto"/>
                <a:sym typeface="Roboto"/>
              </a:rPr>
              <a:t>Educational and Academic Visitors:</a:t>
            </a:r>
            <a:r>
              <a:rPr b="0" i="0" lang="en-US" sz="1900" u="none" cap="none" strike="noStrike">
                <a:solidFill>
                  <a:srgbClr val="000000"/>
                </a:solidFill>
                <a:latin typeface="Roboto"/>
                <a:ea typeface="Roboto"/>
                <a:cs typeface="Roboto"/>
                <a:sym typeface="Roboto"/>
              </a:rPr>
              <a:t> Researchers, students and professionals studying cultural conservation, sustainability and rural tourism models use Kalopanayiotis as a case study for successful rural revitalization.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Roboto"/>
                <a:ea typeface="Roboto"/>
                <a:cs typeface="Roboto"/>
                <a:sym typeface="Roboto"/>
              </a:rPr>
              <a:t>Domestic Tourists and Diaspora Cypriots:</a:t>
            </a:r>
            <a:r>
              <a:rPr b="0" i="0" lang="en-US" sz="1900" u="none" cap="none" strike="noStrike">
                <a:solidFill>
                  <a:srgbClr val="000000"/>
                </a:solidFill>
                <a:latin typeface="Roboto"/>
                <a:ea typeface="Roboto"/>
                <a:cs typeface="Roboto"/>
                <a:sym typeface="Roboto"/>
              </a:rPr>
              <a:t> Locals and Cypriots living abroad visit Kalopanayiotis to reconnect with their roots, experience authentic village life and participate in local cultural events.</a:t>
            </a:r>
            <a:endParaRPr b="0" i="0" sz="1400" u="none" cap="none" strike="noStrike">
              <a:solidFill>
                <a:srgbClr val="000000"/>
              </a:solidFill>
              <a:latin typeface="Arial"/>
              <a:ea typeface="Arial"/>
              <a:cs typeface="Arial"/>
              <a:sym typeface="Arial"/>
            </a:endParaRPr>
          </a:p>
        </p:txBody>
      </p:sp>
      <p:pic>
        <p:nvPicPr>
          <p:cNvPr descr="Bank with solid fill" id="223" name="Google Shape;223;p26"/>
          <p:cNvPicPr preferRelativeResize="0"/>
          <p:nvPr/>
        </p:nvPicPr>
        <p:blipFill rotWithShape="1">
          <a:blip r:embed="rId11">
            <a:alphaModFix/>
          </a:blip>
          <a:srcRect b="0" l="0" r="0" t="0"/>
          <a:stretch/>
        </p:blipFill>
        <p:spPr>
          <a:xfrm>
            <a:off x="35259" y="3564062"/>
            <a:ext cx="914400" cy="914400"/>
          </a:xfrm>
          <a:prstGeom prst="rect">
            <a:avLst/>
          </a:prstGeom>
          <a:noFill/>
          <a:ln>
            <a:noFill/>
          </a:ln>
        </p:spPr>
      </p:pic>
      <p:pic>
        <p:nvPicPr>
          <p:cNvPr descr="Hummingbird with solid fill" id="224" name="Google Shape;224;p26"/>
          <p:cNvPicPr preferRelativeResize="0"/>
          <p:nvPr/>
        </p:nvPicPr>
        <p:blipFill rotWithShape="1">
          <a:blip r:embed="rId12">
            <a:alphaModFix/>
          </a:blip>
          <a:srcRect b="0" l="0" r="0" t="0"/>
          <a:stretch/>
        </p:blipFill>
        <p:spPr>
          <a:xfrm>
            <a:off x="90550" y="6913914"/>
            <a:ext cx="914400" cy="91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0B97CB-74CC-4BA2-8DD9-B7ED86B912BE}"/>
</file>

<file path=customXml/itemProps2.xml><?xml version="1.0" encoding="utf-8"?>
<ds:datastoreItem xmlns:ds="http://schemas.openxmlformats.org/officeDocument/2006/customXml" ds:itemID="{C897DFBD-9062-4B0F-84B7-3BCFEBDC7B50}"/>
</file>

<file path=customXml/itemProps3.xml><?xml version="1.0" encoding="utf-8"?>
<ds:datastoreItem xmlns:ds="http://schemas.openxmlformats.org/officeDocument/2006/customXml" ds:itemID="{28860BCF-8208-4F8C-BE23-62CDFB7338E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Kopczynska</dc:creator>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