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entation.xml" ContentType="application/vnd.openxmlformats-officedocument.presentationml.presentation.main+xml"/>
  <Override PartName="/ppt/diagrams/data1.xml" ContentType="application/vnd.openxmlformats-officedocument.drawingml.diagramData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Masters/notesMaster1.xml" ContentType="application/vnd.openxmlformats-officedocument.presentationml.notesMaster+xml"/>
  <Override PartName="/ppt/diagrams/layout1.xml" ContentType="application/vnd.openxmlformats-officedocument.drawingml.diagramLayout+xml"/>
  <Override PartName="/ppt/theme/theme3.xml" ContentType="application/vnd.openxmlformats-officedocument.theme+xml"/>
  <Override PartName="/ppt/theme/theme2.xml" ContentType="application/vnd.openxmlformats-officedocument.theme+xml"/>
  <Override PartName="/ppt/theme/theme1.xml" ContentType="application/vnd.openxmlformats-officedocument.theme+xml"/>
  <Override PartName="/ppt/diagrams/drawing1.xml" ContentType="application/vnd.ms-office.drawingml.diagramDrawing+xml"/>
  <Override PartName="/ppt/diagrams/quickStyle1.xml" ContentType="application/vnd.openxmlformats-officedocument.drawingml.diagramStyle+xml"/>
  <Override PartName="/ppt/authors.xml" ContentType="application/vnd.ms-powerpoint.authors+xml"/>
  <Override PartName="/ppt/diagrams/colors1.xml" ContentType="application/vnd.openxmlformats-officedocument.drawingml.diagramColor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60" r:id="rId2"/>
  </p:sldMasterIdLst>
  <p:notesMasterIdLst>
    <p:notesMasterId r:id="rId19"/>
  </p:notesMasterIdLst>
  <p:sldIdLst>
    <p:sldId id="256" r:id="rId3"/>
    <p:sldId id="272" r:id="rId4"/>
    <p:sldId id="286" r:id="rId5"/>
    <p:sldId id="262" r:id="rId6"/>
    <p:sldId id="285" r:id="rId7"/>
    <p:sldId id="276" r:id="rId8"/>
    <p:sldId id="277" r:id="rId9"/>
    <p:sldId id="278" r:id="rId10"/>
    <p:sldId id="290" r:id="rId11"/>
    <p:sldId id="282" r:id="rId12"/>
    <p:sldId id="283" r:id="rId13"/>
    <p:sldId id="284" r:id="rId14"/>
    <p:sldId id="291" r:id="rId15"/>
    <p:sldId id="267" r:id="rId16"/>
    <p:sldId id="270" r:id="rId17"/>
    <p:sldId id="260" r:id="rId18"/>
  </p:sldIdLst>
  <p:sldSz cx="18288000" cy="10287000"/>
  <p:notesSz cx="6858000" cy="9144000"/>
  <p:embeddedFontLst>
    <p:embeddedFont>
      <p:font typeface="Roboto" panose="02000000000000000000" pitchFamily="2" charset="0"/>
      <p:regular r:id="rId20"/>
      <p:bold r:id="rId21"/>
      <p:italic r:id="rId22"/>
      <p:boldItalic r:id="rId2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6" roundtripDataSignature="AMtx7mgFG4HRB0zjzEulQLdIRTS+/IfTlg==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3D509391-BBED-0125-F696-B93C52D6FEAA}" name="Elena Michael" initials="EM" userId="S::em@aspon.com.cy::e50c52c9-4193-4b76-ad76-4235d9d307a8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F6FE"/>
    <a:srgbClr val="D1BADE"/>
    <a:srgbClr val="89BE93"/>
    <a:srgbClr val="8A3219"/>
    <a:srgbClr val="6550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4" d="100"/>
          <a:sy n="54" d="100"/>
        </p:scale>
        <p:origin x="100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customschemas.google.com/relationships/presentationmetadata" Target="metadata"/><Relationship Id="rId3" Type="http://schemas.openxmlformats.org/officeDocument/2006/relationships/slide" Target="slides/slide1.xml"/><Relationship Id="rId21" Type="http://schemas.openxmlformats.org/officeDocument/2006/relationships/font" Target="fonts/font2.fntdata"/><Relationship Id="rId34" Type="http://schemas.openxmlformats.org/officeDocument/2006/relationships/customXml" Target="../customXml/item3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customXml" Target="../customXml/item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1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32" Type="http://schemas.openxmlformats.org/officeDocument/2006/relationships/customXml" Target="../customXml/item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4.fntdata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31" Type="http://schemas.microsoft.com/office/2018/10/relationships/authors" Target="author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3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E103294-0B98-4A13-8A92-378D08BB93B3}" type="doc">
      <dgm:prSet loTypeId="urn:microsoft.com/office/officeart/2009/layout/CircleArrowProcess" loCatId="cycle" qsTypeId="urn:microsoft.com/office/officeart/2005/8/quickstyle/simple1" qsCatId="simple" csTypeId="urn:microsoft.com/office/officeart/2005/8/colors/colorful1" csCatId="colorful" phldr="1"/>
      <dgm:spPr/>
    </dgm:pt>
    <dgm:pt modelId="{D0AADCFC-50E4-41A1-BA82-ADECEC375595}">
      <dgm:prSet phldrT="[Text]"/>
      <dgm:spPr/>
      <dgm:t>
        <a:bodyPr/>
        <a:lstStyle/>
        <a:p>
          <a:r>
            <a:rPr lang="en-US" b="1" dirty="0"/>
            <a:t>Cultural Preservation</a:t>
          </a:r>
        </a:p>
      </dgm:t>
    </dgm:pt>
    <dgm:pt modelId="{7D075F44-B031-41B6-A9E9-D285BC532161}" type="parTrans" cxnId="{80346178-1282-45A6-8669-639284F681E0}">
      <dgm:prSet/>
      <dgm:spPr/>
      <dgm:t>
        <a:bodyPr/>
        <a:lstStyle/>
        <a:p>
          <a:endParaRPr lang="en-US"/>
        </a:p>
      </dgm:t>
    </dgm:pt>
    <dgm:pt modelId="{12ABA88B-5DC8-42ED-AE91-D051E9BBD8E0}" type="sibTrans" cxnId="{80346178-1282-45A6-8669-639284F681E0}">
      <dgm:prSet/>
      <dgm:spPr/>
      <dgm:t>
        <a:bodyPr/>
        <a:lstStyle/>
        <a:p>
          <a:endParaRPr lang="en-US"/>
        </a:p>
      </dgm:t>
    </dgm:pt>
    <dgm:pt modelId="{992AC484-5652-4AE4-AA42-419C95D244BC}">
      <dgm:prSet/>
      <dgm:spPr/>
      <dgm:t>
        <a:bodyPr/>
        <a:lstStyle/>
        <a:p>
          <a:r>
            <a:rPr lang="en-US" b="1" dirty="0"/>
            <a:t> Economic Sustainability </a:t>
          </a:r>
        </a:p>
      </dgm:t>
    </dgm:pt>
    <dgm:pt modelId="{F7049824-FC4C-4F09-8413-96EF8657A16B}" type="parTrans" cxnId="{A4FE3AA8-58D2-48D9-AB5B-6525E3A4C5DB}">
      <dgm:prSet/>
      <dgm:spPr/>
      <dgm:t>
        <a:bodyPr/>
        <a:lstStyle/>
        <a:p>
          <a:endParaRPr lang="en-US"/>
        </a:p>
      </dgm:t>
    </dgm:pt>
    <dgm:pt modelId="{53A07B34-B889-40ED-AE41-A601A81CF2EA}" type="sibTrans" cxnId="{A4FE3AA8-58D2-48D9-AB5B-6525E3A4C5DB}">
      <dgm:prSet/>
      <dgm:spPr/>
      <dgm:t>
        <a:bodyPr/>
        <a:lstStyle/>
        <a:p>
          <a:endParaRPr lang="en-US"/>
        </a:p>
      </dgm:t>
    </dgm:pt>
    <dgm:pt modelId="{C072A87B-782F-462F-B7C7-7A32CF1AB0A8}">
      <dgm:prSet/>
      <dgm:spPr/>
      <dgm:t>
        <a:bodyPr/>
        <a:lstStyle/>
        <a:p>
          <a:r>
            <a:rPr lang="en-US" b="1" dirty="0"/>
            <a:t>Resource Preservation</a:t>
          </a:r>
        </a:p>
      </dgm:t>
    </dgm:pt>
    <dgm:pt modelId="{57B4D01F-D014-4762-8A5C-4B3406BB4A28}" type="parTrans" cxnId="{9E8790B0-44CA-44F3-B515-85949AFA3E5A}">
      <dgm:prSet/>
      <dgm:spPr/>
      <dgm:t>
        <a:bodyPr/>
        <a:lstStyle/>
        <a:p>
          <a:endParaRPr lang="en-US"/>
        </a:p>
      </dgm:t>
    </dgm:pt>
    <dgm:pt modelId="{CD7E3EB0-E9CC-4444-862E-4FE907E73107}" type="sibTrans" cxnId="{9E8790B0-44CA-44F3-B515-85949AFA3E5A}">
      <dgm:prSet/>
      <dgm:spPr/>
      <dgm:t>
        <a:bodyPr/>
        <a:lstStyle/>
        <a:p>
          <a:endParaRPr lang="en-US"/>
        </a:p>
      </dgm:t>
    </dgm:pt>
    <dgm:pt modelId="{E0CAAFCF-8A6E-4E23-826C-6E22FA44C71C}" type="pres">
      <dgm:prSet presAssocID="{7E103294-0B98-4A13-8A92-378D08BB93B3}" presName="Name0" presStyleCnt="0">
        <dgm:presLayoutVars>
          <dgm:chMax val="7"/>
          <dgm:chPref val="7"/>
          <dgm:dir/>
          <dgm:animLvl val="lvl"/>
        </dgm:presLayoutVars>
      </dgm:prSet>
      <dgm:spPr/>
    </dgm:pt>
    <dgm:pt modelId="{40C3C28D-CBF4-4AEF-A414-0F2D6A11E66C}" type="pres">
      <dgm:prSet presAssocID="{D0AADCFC-50E4-41A1-BA82-ADECEC375595}" presName="Accent1" presStyleCnt="0"/>
      <dgm:spPr/>
    </dgm:pt>
    <dgm:pt modelId="{28114F45-F0A5-46D2-9AF3-692221DDBC77}" type="pres">
      <dgm:prSet presAssocID="{D0AADCFC-50E4-41A1-BA82-ADECEC375595}" presName="Accent" presStyleLbl="node1" presStyleIdx="0" presStyleCnt="3"/>
      <dgm:spPr>
        <a:solidFill>
          <a:srgbClr val="8A3219"/>
        </a:solidFill>
      </dgm:spPr>
    </dgm:pt>
    <dgm:pt modelId="{4038BB33-166F-4C01-BA37-0E0F059D64C4}" type="pres">
      <dgm:prSet presAssocID="{D0AADCFC-50E4-41A1-BA82-ADECEC375595}" presName="Parent1" presStyleLbl="revTx" presStyleIdx="0" presStyleCnt="3">
        <dgm:presLayoutVars>
          <dgm:chMax val="1"/>
          <dgm:chPref val="1"/>
          <dgm:bulletEnabled val="1"/>
        </dgm:presLayoutVars>
      </dgm:prSet>
      <dgm:spPr/>
    </dgm:pt>
    <dgm:pt modelId="{282FBE02-520D-4C2E-81D8-7ECCF4AC2198}" type="pres">
      <dgm:prSet presAssocID="{992AC484-5652-4AE4-AA42-419C95D244BC}" presName="Accent2" presStyleCnt="0"/>
      <dgm:spPr/>
    </dgm:pt>
    <dgm:pt modelId="{A3CF6DC9-CF24-4C0D-B5C8-5E76293B9AB0}" type="pres">
      <dgm:prSet presAssocID="{992AC484-5652-4AE4-AA42-419C95D244BC}" presName="Accent" presStyleLbl="node1" presStyleIdx="1" presStyleCnt="3"/>
      <dgm:spPr>
        <a:solidFill>
          <a:srgbClr val="89BE93"/>
        </a:solidFill>
      </dgm:spPr>
    </dgm:pt>
    <dgm:pt modelId="{DEB13954-A9BD-433B-8B73-5845A7C98A65}" type="pres">
      <dgm:prSet presAssocID="{992AC484-5652-4AE4-AA42-419C95D244BC}" presName="Parent2" presStyleLbl="revTx" presStyleIdx="1" presStyleCnt="3">
        <dgm:presLayoutVars>
          <dgm:chMax val="1"/>
          <dgm:chPref val="1"/>
          <dgm:bulletEnabled val="1"/>
        </dgm:presLayoutVars>
      </dgm:prSet>
      <dgm:spPr/>
    </dgm:pt>
    <dgm:pt modelId="{A8472F6F-DEE5-4F92-81C5-407C2042A8CD}" type="pres">
      <dgm:prSet presAssocID="{C072A87B-782F-462F-B7C7-7A32CF1AB0A8}" presName="Accent3" presStyleCnt="0"/>
      <dgm:spPr/>
    </dgm:pt>
    <dgm:pt modelId="{46317116-1980-44EF-8157-D99D96A05E37}" type="pres">
      <dgm:prSet presAssocID="{C072A87B-782F-462F-B7C7-7A32CF1AB0A8}" presName="Accent" presStyleLbl="node1" presStyleIdx="2" presStyleCnt="3"/>
      <dgm:spPr>
        <a:solidFill>
          <a:srgbClr val="6550A3"/>
        </a:solidFill>
      </dgm:spPr>
    </dgm:pt>
    <dgm:pt modelId="{A3E3C5D3-71C0-433E-9BD3-020ACD045772}" type="pres">
      <dgm:prSet presAssocID="{C072A87B-782F-462F-B7C7-7A32CF1AB0A8}" presName="Parent3" presStyleLbl="revTx" presStyleIdx="2" presStyleCnt="3">
        <dgm:presLayoutVars>
          <dgm:chMax val="1"/>
          <dgm:chPref val="1"/>
          <dgm:bulletEnabled val="1"/>
        </dgm:presLayoutVars>
      </dgm:prSet>
      <dgm:spPr/>
    </dgm:pt>
  </dgm:ptLst>
  <dgm:cxnLst>
    <dgm:cxn modelId="{D9A03D4A-0261-4AD7-8DC2-7FCA2FAC0E04}" type="presOf" srcId="{C072A87B-782F-462F-B7C7-7A32CF1AB0A8}" destId="{A3E3C5D3-71C0-433E-9BD3-020ACD045772}" srcOrd="0" destOrd="0" presId="urn:microsoft.com/office/officeart/2009/layout/CircleArrowProcess"/>
    <dgm:cxn modelId="{80346178-1282-45A6-8669-639284F681E0}" srcId="{7E103294-0B98-4A13-8A92-378D08BB93B3}" destId="{D0AADCFC-50E4-41A1-BA82-ADECEC375595}" srcOrd="0" destOrd="0" parTransId="{7D075F44-B031-41B6-A9E9-D285BC532161}" sibTransId="{12ABA88B-5DC8-42ED-AE91-D051E9BBD8E0}"/>
    <dgm:cxn modelId="{4590CD98-CD27-474E-BB6D-8DEE8ED1DE1C}" type="presOf" srcId="{7E103294-0B98-4A13-8A92-378D08BB93B3}" destId="{E0CAAFCF-8A6E-4E23-826C-6E22FA44C71C}" srcOrd="0" destOrd="0" presId="urn:microsoft.com/office/officeart/2009/layout/CircleArrowProcess"/>
    <dgm:cxn modelId="{A4FE3AA8-58D2-48D9-AB5B-6525E3A4C5DB}" srcId="{7E103294-0B98-4A13-8A92-378D08BB93B3}" destId="{992AC484-5652-4AE4-AA42-419C95D244BC}" srcOrd="1" destOrd="0" parTransId="{F7049824-FC4C-4F09-8413-96EF8657A16B}" sibTransId="{53A07B34-B889-40ED-AE41-A601A81CF2EA}"/>
    <dgm:cxn modelId="{9E8790B0-44CA-44F3-B515-85949AFA3E5A}" srcId="{7E103294-0B98-4A13-8A92-378D08BB93B3}" destId="{C072A87B-782F-462F-B7C7-7A32CF1AB0A8}" srcOrd="2" destOrd="0" parTransId="{57B4D01F-D014-4762-8A5C-4B3406BB4A28}" sibTransId="{CD7E3EB0-E9CC-4444-862E-4FE907E73107}"/>
    <dgm:cxn modelId="{5A7FC6D2-855C-4ED2-9095-746C48AD1768}" type="presOf" srcId="{992AC484-5652-4AE4-AA42-419C95D244BC}" destId="{DEB13954-A9BD-433B-8B73-5845A7C98A65}" srcOrd="0" destOrd="0" presId="urn:microsoft.com/office/officeart/2009/layout/CircleArrowProcess"/>
    <dgm:cxn modelId="{7AD34FE1-3152-4C3C-AA00-1A67CCC5E172}" type="presOf" srcId="{D0AADCFC-50E4-41A1-BA82-ADECEC375595}" destId="{4038BB33-166F-4C01-BA37-0E0F059D64C4}" srcOrd="0" destOrd="0" presId="urn:microsoft.com/office/officeart/2009/layout/CircleArrowProcess"/>
    <dgm:cxn modelId="{F6CEA37C-3447-4DEA-AD12-A2920A20F68C}" type="presParOf" srcId="{E0CAAFCF-8A6E-4E23-826C-6E22FA44C71C}" destId="{40C3C28D-CBF4-4AEF-A414-0F2D6A11E66C}" srcOrd="0" destOrd="0" presId="urn:microsoft.com/office/officeart/2009/layout/CircleArrowProcess"/>
    <dgm:cxn modelId="{EBC19DA4-BE8C-4AF9-8D5B-702F30937E69}" type="presParOf" srcId="{40C3C28D-CBF4-4AEF-A414-0F2D6A11E66C}" destId="{28114F45-F0A5-46D2-9AF3-692221DDBC77}" srcOrd="0" destOrd="0" presId="urn:microsoft.com/office/officeart/2009/layout/CircleArrowProcess"/>
    <dgm:cxn modelId="{2B0CBA5E-1A44-405C-96D9-2193E5C5A8D8}" type="presParOf" srcId="{E0CAAFCF-8A6E-4E23-826C-6E22FA44C71C}" destId="{4038BB33-166F-4C01-BA37-0E0F059D64C4}" srcOrd="1" destOrd="0" presId="urn:microsoft.com/office/officeart/2009/layout/CircleArrowProcess"/>
    <dgm:cxn modelId="{FDF280D3-D6F6-4ECE-A4A4-E0448E51B0B4}" type="presParOf" srcId="{E0CAAFCF-8A6E-4E23-826C-6E22FA44C71C}" destId="{282FBE02-520D-4C2E-81D8-7ECCF4AC2198}" srcOrd="2" destOrd="0" presId="urn:microsoft.com/office/officeart/2009/layout/CircleArrowProcess"/>
    <dgm:cxn modelId="{C125EB11-BB4A-4B76-8FED-C2EDB7900394}" type="presParOf" srcId="{282FBE02-520D-4C2E-81D8-7ECCF4AC2198}" destId="{A3CF6DC9-CF24-4C0D-B5C8-5E76293B9AB0}" srcOrd="0" destOrd="0" presId="urn:microsoft.com/office/officeart/2009/layout/CircleArrowProcess"/>
    <dgm:cxn modelId="{6798C27B-0E14-4C22-BF77-B96C65F68AB9}" type="presParOf" srcId="{E0CAAFCF-8A6E-4E23-826C-6E22FA44C71C}" destId="{DEB13954-A9BD-433B-8B73-5845A7C98A65}" srcOrd="3" destOrd="0" presId="urn:microsoft.com/office/officeart/2009/layout/CircleArrowProcess"/>
    <dgm:cxn modelId="{E7F5E51F-2C5B-4C1A-9A92-C3A3E8CBFBB1}" type="presParOf" srcId="{E0CAAFCF-8A6E-4E23-826C-6E22FA44C71C}" destId="{A8472F6F-DEE5-4F92-81C5-407C2042A8CD}" srcOrd="4" destOrd="0" presId="urn:microsoft.com/office/officeart/2009/layout/CircleArrowProcess"/>
    <dgm:cxn modelId="{273EBBB7-736B-4215-B1CA-C523753203E4}" type="presParOf" srcId="{A8472F6F-DEE5-4F92-81C5-407C2042A8CD}" destId="{46317116-1980-44EF-8157-D99D96A05E37}" srcOrd="0" destOrd="0" presId="urn:microsoft.com/office/officeart/2009/layout/CircleArrowProcess"/>
    <dgm:cxn modelId="{73630955-662B-4BF6-B39C-FB1259C34AE3}" type="presParOf" srcId="{E0CAAFCF-8A6E-4E23-826C-6E22FA44C71C}" destId="{A3E3C5D3-71C0-433E-9BD3-020ACD045772}" srcOrd="5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114F45-F0A5-46D2-9AF3-692221DDBC77}">
      <dsp:nvSpPr>
        <dsp:cNvPr id="0" name=""/>
        <dsp:cNvSpPr/>
      </dsp:nvSpPr>
      <dsp:spPr>
        <a:xfrm>
          <a:off x="4522903" y="0"/>
          <a:ext cx="3250654" cy="3251149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rgbClr val="8A3219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038BB33-166F-4C01-BA37-0E0F059D64C4}">
      <dsp:nvSpPr>
        <dsp:cNvPr id="0" name=""/>
        <dsp:cNvSpPr/>
      </dsp:nvSpPr>
      <dsp:spPr>
        <a:xfrm>
          <a:off x="5241404" y="1173763"/>
          <a:ext cx="1806326" cy="9029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/>
            <a:t>Cultural Preservation</a:t>
          </a:r>
        </a:p>
      </dsp:txBody>
      <dsp:txXfrm>
        <a:off x="5241404" y="1173763"/>
        <a:ext cx="1806326" cy="902946"/>
      </dsp:txXfrm>
    </dsp:sp>
    <dsp:sp modelId="{A3CF6DC9-CF24-4C0D-B5C8-5E76293B9AB0}">
      <dsp:nvSpPr>
        <dsp:cNvPr id="0" name=""/>
        <dsp:cNvSpPr/>
      </dsp:nvSpPr>
      <dsp:spPr>
        <a:xfrm>
          <a:off x="3620045" y="1868026"/>
          <a:ext cx="3250654" cy="3251149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rgbClr val="89BE93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B13954-A9BD-433B-8B73-5845A7C98A65}">
      <dsp:nvSpPr>
        <dsp:cNvPr id="0" name=""/>
        <dsp:cNvSpPr/>
      </dsp:nvSpPr>
      <dsp:spPr>
        <a:xfrm>
          <a:off x="4342209" y="3052595"/>
          <a:ext cx="1806326" cy="9029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/>
            <a:t> Economic Sustainability </a:t>
          </a:r>
        </a:p>
      </dsp:txBody>
      <dsp:txXfrm>
        <a:off x="4342209" y="3052595"/>
        <a:ext cx="1806326" cy="902946"/>
      </dsp:txXfrm>
    </dsp:sp>
    <dsp:sp modelId="{46317116-1980-44EF-8157-D99D96A05E37}">
      <dsp:nvSpPr>
        <dsp:cNvPr id="0" name=""/>
        <dsp:cNvSpPr/>
      </dsp:nvSpPr>
      <dsp:spPr>
        <a:xfrm>
          <a:off x="4754264" y="3959594"/>
          <a:ext cx="2792815" cy="2793935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solidFill>
          <a:srgbClr val="6550A3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3E3C5D3-71C0-433E-9BD3-020ACD045772}">
      <dsp:nvSpPr>
        <dsp:cNvPr id="0" name=""/>
        <dsp:cNvSpPr/>
      </dsp:nvSpPr>
      <dsp:spPr>
        <a:xfrm>
          <a:off x="5245677" y="4934129"/>
          <a:ext cx="1806326" cy="9029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/>
            <a:t>Resource Preservation</a:t>
          </a:r>
        </a:p>
      </dsp:txBody>
      <dsp:txXfrm>
        <a:off x="5245677" y="4934129"/>
        <a:ext cx="1806326" cy="90294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60" name="Google Shape;26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80" name="Google Shape;380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26" name="Google Shape;426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4">
          <a:extLst>
            <a:ext uri="{FF2B5EF4-FFF2-40B4-BE49-F238E27FC236}">
              <a16:creationId xmlns:a16="http://schemas.microsoft.com/office/drawing/2014/main" id="{C36050F8-EE11-C9FC-94F5-1EE067955C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39:notes">
            <a:extLst>
              <a:ext uri="{FF2B5EF4-FFF2-40B4-BE49-F238E27FC236}">
                <a16:creationId xmlns:a16="http://schemas.microsoft.com/office/drawing/2014/main" id="{4683DA13-CC51-368A-61E8-EB2DF03D213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26" name="Google Shape;426;p39:notes">
            <a:extLst>
              <a:ext uri="{FF2B5EF4-FFF2-40B4-BE49-F238E27FC236}">
                <a16:creationId xmlns:a16="http://schemas.microsoft.com/office/drawing/2014/main" id="{9B617451-1F9E-E197-9CB5-3917F347806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2129654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>
          <a:extLst>
            <a:ext uri="{FF2B5EF4-FFF2-40B4-BE49-F238E27FC236}">
              <a16:creationId xmlns:a16="http://schemas.microsoft.com/office/drawing/2014/main" id="{9F633735-6D75-F8B0-0978-9A87C47F43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:notes">
            <a:extLst>
              <a:ext uri="{FF2B5EF4-FFF2-40B4-BE49-F238E27FC236}">
                <a16:creationId xmlns:a16="http://schemas.microsoft.com/office/drawing/2014/main" id="{E7E36A63-5755-FB3F-C5D8-405F27F4355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3:notes">
            <a:extLst>
              <a:ext uri="{FF2B5EF4-FFF2-40B4-BE49-F238E27FC236}">
                <a16:creationId xmlns:a16="http://schemas.microsoft.com/office/drawing/2014/main" id="{0F205E09-5849-3DD8-108D-DFE49811696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825085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>
          <a:extLst>
            <a:ext uri="{FF2B5EF4-FFF2-40B4-BE49-F238E27FC236}">
              <a16:creationId xmlns:a16="http://schemas.microsoft.com/office/drawing/2014/main" id="{607EF648-B480-AFB3-1FFB-3EE9A026AD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:notes">
            <a:extLst>
              <a:ext uri="{FF2B5EF4-FFF2-40B4-BE49-F238E27FC236}">
                <a16:creationId xmlns:a16="http://schemas.microsoft.com/office/drawing/2014/main" id="{2690A240-B4F4-8A74-C60C-44A5BE0A5BF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3:notes">
            <a:extLst>
              <a:ext uri="{FF2B5EF4-FFF2-40B4-BE49-F238E27FC236}">
                <a16:creationId xmlns:a16="http://schemas.microsoft.com/office/drawing/2014/main" id="{E5054C1A-1F72-E33A-0547-5F7B5AF4B65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194880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356c93749cb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08" name="Google Shape;108;g356c93749cb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>
          <a:extLst>
            <a:ext uri="{FF2B5EF4-FFF2-40B4-BE49-F238E27FC236}">
              <a16:creationId xmlns:a16="http://schemas.microsoft.com/office/drawing/2014/main" id="{915BA406-DEC5-1546-59BE-D0DFBB4801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:notes">
            <a:extLst>
              <a:ext uri="{FF2B5EF4-FFF2-40B4-BE49-F238E27FC236}">
                <a16:creationId xmlns:a16="http://schemas.microsoft.com/office/drawing/2014/main" id="{396C8D96-868B-B1C2-9A4C-761FC7C758E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3:notes">
            <a:extLst>
              <a:ext uri="{FF2B5EF4-FFF2-40B4-BE49-F238E27FC236}">
                <a16:creationId xmlns:a16="http://schemas.microsoft.com/office/drawing/2014/main" id="{76769AF8-C84D-C6F4-859B-8B2026DDA56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036453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>
          <a:extLst>
            <a:ext uri="{FF2B5EF4-FFF2-40B4-BE49-F238E27FC236}">
              <a16:creationId xmlns:a16="http://schemas.microsoft.com/office/drawing/2014/main" id="{655B4355-C635-8B26-2823-7CB81BA9CF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:notes">
            <a:extLst>
              <a:ext uri="{FF2B5EF4-FFF2-40B4-BE49-F238E27FC236}">
                <a16:creationId xmlns:a16="http://schemas.microsoft.com/office/drawing/2014/main" id="{D2028163-58F2-134A-A0F2-23A1006744E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3:notes">
            <a:extLst>
              <a:ext uri="{FF2B5EF4-FFF2-40B4-BE49-F238E27FC236}">
                <a16:creationId xmlns:a16="http://schemas.microsoft.com/office/drawing/2014/main" id="{2A655506-AE01-902E-6DB6-46F31D0145B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95215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>
          <a:extLst>
            <a:ext uri="{FF2B5EF4-FFF2-40B4-BE49-F238E27FC236}">
              <a16:creationId xmlns:a16="http://schemas.microsoft.com/office/drawing/2014/main" id="{657C373C-5174-C65E-A30B-5AD85E455F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356c93749cb_1_19:notes">
            <a:extLst>
              <a:ext uri="{FF2B5EF4-FFF2-40B4-BE49-F238E27FC236}">
                <a16:creationId xmlns:a16="http://schemas.microsoft.com/office/drawing/2014/main" id="{50945E5E-191D-1F12-AAEF-AD9D81CCD4C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356c93749cb_1_19:notes">
            <a:extLst>
              <a:ext uri="{FF2B5EF4-FFF2-40B4-BE49-F238E27FC236}">
                <a16:creationId xmlns:a16="http://schemas.microsoft.com/office/drawing/2014/main" id="{1F1104B8-C467-57E4-E812-49189CDEB6A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243262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356c93749cb_0_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67" name="Google Shape;167;g356c93749cb_0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356c93749cb_0_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87" name="Google Shape;187;g356c93749cb_0_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356c93749cb_0_1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07" name="Google Shape;207;g356c93749cb_0_1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>
          <a:extLst>
            <a:ext uri="{FF2B5EF4-FFF2-40B4-BE49-F238E27FC236}">
              <a16:creationId xmlns:a16="http://schemas.microsoft.com/office/drawing/2014/main" id="{CFF6D6F7-C0CC-E4BA-9F93-0C9C96F02A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:notes">
            <a:extLst>
              <a:ext uri="{FF2B5EF4-FFF2-40B4-BE49-F238E27FC236}">
                <a16:creationId xmlns:a16="http://schemas.microsoft.com/office/drawing/2014/main" id="{3A4000A6-BCBE-B07B-C366-A86457C8C9F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2:notes">
            <a:extLst>
              <a:ext uri="{FF2B5EF4-FFF2-40B4-BE49-F238E27FC236}">
                <a16:creationId xmlns:a16="http://schemas.microsoft.com/office/drawing/2014/main" id="{603F4E39-49F1-C767-1ACB-22191506D31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514611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7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8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8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802851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9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97186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1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115878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1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1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1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203918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6" name="Google Shape;36;p12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7" name="Google Shape;37;p1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67036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3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13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4" name="Google Shape;44;p13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13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" name="Google Shape;46;p1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405813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224354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5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5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15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1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702071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9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6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6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6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1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037737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7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76080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8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8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571399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1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1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1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1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6" name="Google Shape;36;p12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7" name="Google Shape;37;p1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3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13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4" name="Google Shape;44;p13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13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" name="Google Shape;46;p1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5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5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15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1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6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6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6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1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8770527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smart-tourism-capital.ec.europa.eu/bordeaux-european-capital-smart-tourism-2022_en" TargetMode="External"/><Relationship Id="rId5" Type="http://schemas.openxmlformats.org/officeDocument/2006/relationships/hyperlink" Target="https://www.bordeaux-metropole.fr/metropole/linstitution-territoire/28-communes-metropole" TargetMode="External"/><Relationship Id="rId4" Type="http://schemas.openxmlformats.org/officeDocument/2006/relationships/hyperlink" Target="https://citiesfordigitalrights.org/city/bordeaux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1.png"/><Relationship Id="rId7" Type="http://schemas.openxmlformats.org/officeDocument/2006/relationships/diagramLayout" Target="../diagrams/layout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diagramData" Target="../diagrams/data1.xml"/><Relationship Id="rId5" Type="http://schemas.openxmlformats.org/officeDocument/2006/relationships/image" Target="../media/image3.png"/><Relationship Id="rId10" Type="http://schemas.microsoft.com/office/2007/relationships/diagramDrawing" Target="../diagrams/drawing1.xml"/><Relationship Id="rId4" Type="http://schemas.openxmlformats.org/officeDocument/2006/relationships/image" Target="../media/image2.png"/><Relationship Id="rId9" Type="http://schemas.openxmlformats.org/officeDocument/2006/relationships/diagramColors" Target="../diagrams/colors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F4E7"/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/>
          <p:nvPr/>
        </p:nvSpPr>
        <p:spPr>
          <a:xfrm>
            <a:off x="2124240" y="516674"/>
            <a:ext cx="14039520" cy="10287000"/>
          </a:xfrm>
          <a:custGeom>
            <a:avLst/>
            <a:gdLst/>
            <a:ahLst/>
            <a:cxnLst/>
            <a:rect l="l" t="t" r="r" b="b"/>
            <a:pathLst>
              <a:path w="14039520" h="10287000" extrusionOk="0">
                <a:moveTo>
                  <a:pt x="0" y="0"/>
                </a:moveTo>
                <a:lnTo>
                  <a:pt x="14039520" y="0"/>
                </a:lnTo>
                <a:lnTo>
                  <a:pt x="1403952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30000"/>
            </a:blip>
            <a:stretch>
              <a:fillRect t="-6694" b="-6693"/>
            </a:stretch>
          </a:blipFill>
          <a:ln>
            <a:noFill/>
          </a:ln>
        </p:spPr>
        <p:txBody>
          <a:bodyPr/>
          <a:lstStyle/>
          <a:p>
            <a:endParaRPr lang="en-US" dirty="0"/>
          </a:p>
        </p:txBody>
      </p:sp>
      <p:sp>
        <p:nvSpPr>
          <p:cNvPr id="85" name="Google Shape;85;p1"/>
          <p:cNvSpPr/>
          <p:nvPr/>
        </p:nvSpPr>
        <p:spPr>
          <a:xfrm>
            <a:off x="6442690" y="7951158"/>
            <a:ext cx="5438273" cy="1132116"/>
          </a:xfrm>
          <a:custGeom>
            <a:avLst/>
            <a:gdLst/>
            <a:ahLst/>
            <a:cxnLst/>
            <a:rect l="l" t="t" r="r" b="b"/>
            <a:pathLst>
              <a:path w="9109870" h="1107440" extrusionOk="0">
                <a:moveTo>
                  <a:pt x="8556149" y="45720"/>
                </a:moveTo>
                <a:cubicBezTo>
                  <a:pt x="8835549" y="45720"/>
                  <a:pt x="9062879" y="273050"/>
                  <a:pt x="9062879" y="552450"/>
                </a:cubicBezTo>
                <a:cubicBezTo>
                  <a:pt x="9062879" y="831850"/>
                  <a:pt x="8835549" y="1059180"/>
                  <a:pt x="8556149" y="1059180"/>
                </a:cubicBezTo>
                <a:lnTo>
                  <a:pt x="553720" y="1059180"/>
                </a:lnTo>
                <a:cubicBezTo>
                  <a:pt x="274320" y="1059180"/>
                  <a:pt x="46990" y="831850"/>
                  <a:pt x="46990" y="552450"/>
                </a:cubicBezTo>
                <a:cubicBezTo>
                  <a:pt x="46990" y="273050"/>
                  <a:pt x="274320" y="45720"/>
                  <a:pt x="553720" y="45720"/>
                </a:cubicBezTo>
                <a:lnTo>
                  <a:pt x="8556149" y="45720"/>
                </a:lnTo>
                <a:moveTo>
                  <a:pt x="8556149" y="0"/>
                </a:moveTo>
                <a:lnTo>
                  <a:pt x="553720" y="0"/>
                </a:lnTo>
                <a:cubicBezTo>
                  <a:pt x="247650" y="0"/>
                  <a:pt x="0" y="247650"/>
                  <a:pt x="0" y="553720"/>
                </a:cubicBezTo>
                <a:cubicBezTo>
                  <a:pt x="0" y="859790"/>
                  <a:pt x="247650" y="1107440"/>
                  <a:pt x="553720" y="1107440"/>
                </a:cubicBezTo>
                <a:lnTo>
                  <a:pt x="8556149" y="1107440"/>
                </a:lnTo>
                <a:cubicBezTo>
                  <a:pt x="8862220" y="1107440"/>
                  <a:pt x="9109870" y="859790"/>
                  <a:pt x="9109870" y="553720"/>
                </a:cubicBezTo>
                <a:cubicBezTo>
                  <a:pt x="9108599" y="247650"/>
                  <a:pt x="8860949" y="0"/>
                  <a:pt x="8556149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/>
              <a:t>Location: </a:t>
            </a:r>
            <a:r>
              <a:rPr sz="1800" dirty="0"/>
              <a:t>Bordeaux, France
Focus: </a:t>
            </a:r>
            <a:r>
              <a:rPr lang="en-US" sz="1800" dirty="0"/>
              <a:t>Data governance, digital inclusion, cultural equity</a:t>
            </a:r>
            <a:endParaRPr dirty="0"/>
          </a:p>
        </p:txBody>
      </p:sp>
      <p:sp>
        <p:nvSpPr>
          <p:cNvPr id="86" name="Google Shape;86;p1"/>
          <p:cNvSpPr/>
          <p:nvPr/>
        </p:nvSpPr>
        <p:spPr>
          <a:xfrm>
            <a:off x="9443800" y="8923020"/>
            <a:ext cx="2438174" cy="1705628"/>
          </a:xfrm>
          <a:custGeom>
            <a:avLst/>
            <a:gdLst/>
            <a:ahLst/>
            <a:cxnLst/>
            <a:rect l="l" t="t" r="r" b="b"/>
            <a:pathLst>
              <a:path w="2438174" h="1705628" extrusionOk="0">
                <a:moveTo>
                  <a:pt x="0" y="0"/>
                </a:moveTo>
                <a:lnTo>
                  <a:pt x="2438174" y="0"/>
                </a:lnTo>
                <a:lnTo>
                  <a:pt x="2438174" y="1705628"/>
                </a:lnTo>
                <a:lnTo>
                  <a:pt x="0" y="170562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t="-42947"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88" name="Google Shape;88;p1"/>
          <p:cNvSpPr/>
          <p:nvPr/>
        </p:nvSpPr>
        <p:spPr>
          <a:xfrm>
            <a:off x="5824676" y="9136675"/>
            <a:ext cx="3619124" cy="806763"/>
          </a:xfrm>
          <a:custGeom>
            <a:avLst/>
            <a:gdLst/>
            <a:ahLst/>
            <a:cxnLst/>
            <a:rect l="l" t="t" r="r" b="b"/>
            <a:pathLst>
              <a:path w="3619124" h="806763" extrusionOk="0">
                <a:moveTo>
                  <a:pt x="0" y="0"/>
                </a:moveTo>
                <a:lnTo>
                  <a:pt x="3619124" y="0"/>
                </a:lnTo>
                <a:lnTo>
                  <a:pt x="3619124" y="806763"/>
                </a:lnTo>
                <a:lnTo>
                  <a:pt x="0" y="8067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92" name="Google Shape;92;p1"/>
          <p:cNvSpPr txBox="1"/>
          <p:nvPr/>
        </p:nvSpPr>
        <p:spPr>
          <a:xfrm>
            <a:off x="15769390" y="9384633"/>
            <a:ext cx="1942324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>
                <a:solidFill>
                  <a:srgbClr val="6550A3"/>
                </a:solidFill>
                <a:latin typeface="Roboto"/>
                <a:ea typeface="Roboto"/>
                <a:cs typeface="Roboto"/>
                <a:sym typeface="Roboto"/>
              </a:rPr>
              <a:t>#CreativeEurope</a:t>
            </a:r>
            <a:endParaRPr dirty="0"/>
          </a:p>
        </p:txBody>
      </p:sp>
      <p:sp>
        <p:nvSpPr>
          <p:cNvPr id="93" name="Google Shape;93;p1"/>
          <p:cNvSpPr txBox="1"/>
          <p:nvPr/>
        </p:nvSpPr>
        <p:spPr>
          <a:xfrm>
            <a:off x="5461809" y="1137304"/>
            <a:ext cx="6885919" cy="12060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99" b="1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Bordeaux Smart Tourism – Bordeaux </a:t>
            </a:r>
            <a:r>
              <a:rPr lang="en-US" sz="2799" b="1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Métropole</a:t>
            </a:r>
            <a:endParaRPr lang="en-US" sz="2799" b="1" i="0" u="none" strike="noStrike" cap="none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D81802A-1395-649D-49EE-0C2D76BA3C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78358" y="-2761026"/>
            <a:ext cx="7024268" cy="702426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7471E1F-A466-80A6-6E49-548C96BE559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76464" y="2706305"/>
            <a:ext cx="5904499" cy="41773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9C86"/>
        </a:solidFill>
        <a:effectLst/>
      </p:bgPr>
    </p:bg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4"/>
          <p:cNvSpPr/>
          <p:nvPr/>
        </p:nvSpPr>
        <p:spPr>
          <a:xfrm>
            <a:off x="663140" y="-276425"/>
            <a:ext cx="14039520" cy="10287000"/>
          </a:xfrm>
          <a:custGeom>
            <a:avLst/>
            <a:gdLst/>
            <a:ahLst/>
            <a:cxnLst/>
            <a:rect l="l" t="t" r="r" b="b"/>
            <a:pathLst>
              <a:path w="14039520" h="10287000" extrusionOk="0">
                <a:moveTo>
                  <a:pt x="0" y="0"/>
                </a:moveTo>
                <a:lnTo>
                  <a:pt x="14039520" y="0"/>
                </a:lnTo>
                <a:lnTo>
                  <a:pt x="1403952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30000"/>
            </a:blip>
            <a:stretch>
              <a:fillRect t="-6693" b="-6690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3" name="Google Shape;263;p4"/>
          <p:cNvSpPr/>
          <p:nvPr/>
        </p:nvSpPr>
        <p:spPr>
          <a:xfrm>
            <a:off x="9144000" y="9112469"/>
            <a:ext cx="2438174" cy="1705628"/>
          </a:xfrm>
          <a:custGeom>
            <a:avLst/>
            <a:gdLst/>
            <a:ahLst/>
            <a:cxnLst/>
            <a:rect l="l" t="t" r="r" b="b"/>
            <a:pathLst>
              <a:path w="2438174" h="1705628" extrusionOk="0">
                <a:moveTo>
                  <a:pt x="0" y="0"/>
                </a:moveTo>
                <a:lnTo>
                  <a:pt x="2438174" y="0"/>
                </a:lnTo>
                <a:lnTo>
                  <a:pt x="2438174" y="1705627"/>
                </a:lnTo>
                <a:lnTo>
                  <a:pt x="0" y="170562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t="-42947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4" name="Google Shape;264;p4"/>
          <p:cNvSpPr/>
          <p:nvPr/>
        </p:nvSpPr>
        <p:spPr>
          <a:xfrm>
            <a:off x="5524876" y="9372452"/>
            <a:ext cx="3619124" cy="806763"/>
          </a:xfrm>
          <a:custGeom>
            <a:avLst/>
            <a:gdLst/>
            <a:ahLst/>
            <a:cxnLst/>
            <a:rect l="l" t="t" r="r" b="b"/>
            <a:pathLst>
              <a:path w="3619124" h="806763" extrusionOk="0">
                <a:moveTo>
                  <a:pt x="0" y="0"/>
                </a:moveTo>
                <a:lnTo>
                  <a:pt x="3619124" y="0"/>
                </a:lnTo>
                <a:lnTo>
                  <a:pt x="3619124" y="806763"/>
                </a:lnTo>
                <a:lnTo>
                  <a:pt x="0" y="8067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5" name="Google Shape;265;p4"/>
          <p:cNvSpPr txBox="1"/>
          <p:nvPr/>
        </p:nvSpPr>
        <p:spPr>
          <a:xfrm>
            <a:off x="1028700" y="876300"/>
            <a:ext cx="16230600" cy="15081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0"/>
              <a:buFont typeface="Arial"/>
              <a:buNone/>
              <a:tabLst/>
              <a:defRPr/>
            </a:pPr>
            <a:r>
              <a:rPr kumimoji="0" lang="en-US" sz="7000" b="1" i="0" u="none" strike="noStrike" kern="0" cap="none" spc="0" normalizeH="0" baseline="0" noProof="0" dirty="0">
                <a:ln>
                  <a:noFill/>
                </a:ln>
                <a:solidFill>
                  <a:srgbClr val="6550A3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Community Involvement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6" name="Google Shape;266;p4"/>
          <p:cNvSpPr txBox="1"/>
          <p:nvPr/>
        </p:nvSpPr>
        <p:spPr>
          <a:xfrm>
            <a:off x="15962812" y="9417059"/>
            <a:ext cx="1881516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6550A3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#CreativeEurope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7" name="Google Shape;267;p4"/>
          <p:cNvSpPr txBox="1"/>
          <p:nvPr/>
        </p:nvSpPr>
        <p:spPr>
          <a:xfrm>
            <a:off x="8032775" y="8292465"/>
            <a:ext cx="2222450" cy="6305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6550A3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WHERE HERITAGE 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6550A3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MEETS COMMUNITY 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8" name="Google Shape;268;p4"/>
          <p:cNvSpPr txBox="1"/>
          <p:nvPr/>
        </p:nvSpPr>
        <p:spPr>
          <a:xfrm>
            <a:off x="1028700" y="2608221"/>
            <a:ext cx="16230600" cy="115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4001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99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4001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99"/>
              <a:buFont typeface="Arial"/>
              <a:buNone/>
              <a:tabLst/>
              <a:defRPr/>
            </a:pPr>
            <a:endParaRPr kumimoji="0" sz="229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just" defTabSz="914400" rtl="0" eaLnBrk="1" fontAlgn="auto" latinLnBrk="0" hangingPunct="1">
              <a:lnSpc>
                <a:spcPct val="14001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99"/>
              <a:buFont typeface="Arial"/>
              <a:buNone/>
              <a:tabLst/>
              <a:defRPr/>
            </a:pPr>
            <a:endParaRPr kumimoji="0" sz="229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A41C8A6-D195-76BA-5F63-EAC58134A586}"/>
              </a:ext>
            </a:extLst>
          </p:cNvPr>
          <p:cNvSpPr txBox="1"/>
          <p:nvPr/>
        </p:nvSpPr>
        <p:spPr>
          <a:xfrm>
            <a:off x="260350" y="2263497"/>
            <a:ext cx="17767300" cy="61863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Bordeaux </a:t>
            </a:r>
            <a:r>
              <a:rPr lang="en-US" sz="22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Métropole’s</a:t>
            </a:r>
            <a:r>
              <a:rPr lang="en-US" sz="2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digital strategy is not just a top-down strategy. It also actively integrates </a:t>
            </a:r>
            <a:r>
              <a:rPr lang="en-US" sz="22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citizen participation</a:t>
            </a:r>
            <a:r>
              <a:rPr lang="en-US" sz="2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and lived experience into tourism, public space, and climate planning. While the initiative is institutionally led, it reflects a model where the </a:t>
            </a:r>
            <a:r>
              <a:rPr lang="en-US" sz="22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community acts as a co-producer of urban knowledge and service design</a:t>
            </a:r>
            <a:r>
              <a:rPr lang="en-US" sz="2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</a:t>
            </a:r>
          </a:p>
          <a:p>
            <a:pPr algn="just"/>
            <a:endParaRPr lang="en-US" sz="2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just"/>
            <a:r>
              <a:rPr lang="en-US" sz="2200" b="1" u="sng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Participatory Tools and Feedback Loops</a:t>
            </a:r>
          </a:p>
          <a:p>
            <a:pPr marL="342900" indent="-342900" algn="just">
              <a:buClr>
                <a:srgbClr val="8A3219"/>
              </a:buClr>
              <a:buFont typeface="Wingdings" panose="05000000000000000000" pitchFamily="2" charset="2"/>
              <a:buChar char="Ø"/>
            </a:pPr>
            <a:r>
              <a:rPr lang="en-US" sz="2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Residents are invited to contribute feedback through QR-coded surveys placed in public spaces (e.g. for heat perception in the Urban Comfort Index)</a:t>
            </a:r>
          </a:p>
          <a:p>
            <a:pPr marL="342900" indent="-342900" algn="just">
              <a:buClr>
                <a:srgbClr val="8A3219"/>
              </a:buClr>
              <a:buFont typeface="Wingdings" panose="05000000000000000000" pitchFamily="2" charset="2"/>
              <a:buChar char="Ø"/>
            </a:pPr>
            <a:r>
              <a:rPr lang="en-US" sz="2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Public insights directly shape interventions such as adding shade, vegetation, or redesigning visitor flows</a:t>
            </a:r>
          </a:p>
          <a:p>
            <a:pPr algn="just"/>
            <a:r>
              <a:rPr lang="en-US" sz="2200" b="1" u="sng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Inclusive Governance Model</a:t>
            </a:r>
          </a:p>
          <a:p>
            <a:pPr marL="342900" indent="-342900" algn="just">
              <a:buClr>
                <a:srgbClr val="89BE93"/>
              </a:buClr>
              <a:buFont typeface="Wingdings" panose="05000000000000000000" pitchFamily="2" charset="2"/>
              <a:buChar char="Ø"/>
            </a:pPr>
            <a:r>
              <a:rPr lang="en-US" sz="2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The city prioritizes transparency and interpretability of tools, ensuring citizens understand and trust how their data is used</a:t>
            </a:r>
          </a:p>
          <a:p>
            <a:pPr marL="342900" indent="-342900" algn="just">
              <a:buClr>
                <a:srgbClr val="89BE93"/>
              </a:buClr>
              <a:buFont typeface="Wingdings" panose="05000000000000000000" pitchFamily="2" charset="2"/>
              <a:buChar char="Ø"/>
            </a:pPr>
            <a:r>
              <a:rPr lang="en-US" sz="2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Citizen involvement supports both visitor wellbeing and resident quality of life</a:t>
            </a:r>
          </a:p>
          <a:p>
            <a:pPr algn="just"/>
            <a:r>
              <a:rPr lang="en-US" sz="2200" b="1" u="sng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Indirect Empowerment Through Data Ethics</a:t>
            </a:r>
          </a:p>
          <a:p>
            <a:pPr marL="342900" indent="-342900" algn="just">
              <a:buClr>
                <a:srgbClr val="4A7DBA"/>
              </a:buClr>
              <a:buFont typeface="Wingdings" panose="05000000000000000000" pitchFamily="2" charset="2"/>
              <a:buChar char="Ø"/>
            </a:pPr>
            <a:r>
              <a:rPr lang="en-US" sz="2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Bordeaux’s commitment to data sovereignty and ethical use ensures citizens are not exploited through surveillance or commercial profiling</a:t>
            </a:r>
          </a:p>
          <a:p>
            <a:pPr marL="342900" indent="-342900" algn="just">
              <a:buClr>
                <a:srgbClr val="4A7DBA"/>
              </a:buClr>
              <a:buFont typeface="Wingdings" panose="05000000000000000000" pitchFamily="2" charset="2"/>
              <a:buChar char="Ø"/>
            </a:pPr>
            <a:r>
              <a:rPr lang="en-US" sz="2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Participation in CC4DR reinforces digital rights, including privacy and non-discrimination, for all users of public services</a:t>
            </a:r>
          </a:p>
          <a:p>
            <a:pPr algn="just"/>
            <a:r>
              <a:rPr lang="en-US" sz="2200" b="1" u="sng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Strengthening Cultural Belonging</a:t>
            </a:r>
          </a:p>
          <a:p>
            <a:pPr marL="342900" indent="-342900" algn="just">
              <a:buClr>
                <a:srgbClr val="6550A3"/>
              </a:buClr>
              <a:buFont typeface="Wingdings" panose="05000000000000000000" pitchFamily="2" charset="2"/>
              <a:buChar char="Ø"/>
            </a:pPr>
            <a:r>
              <a:rPr lang="en-US" sz="2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By decentralizing cultural access and avoiding tourist saturation, the city helps maintain a sense of place and ownership for local communities</a:t>
            </a:r>
          </a:p>
          <a:p>
            <a:pPr marL="342900" indent="-342900" algn="just">
              <a:buClr>
                <a:srgbClr val="6550A3"/>
              </a:buClr>
              <a:buFont typeface="Wingdings" panose="05000000000000000000" pitchFamily="2" charset="2"/>
              <a:buChar char="Ø"/>
            </a:pPr>
            <a:r>
              <a:rPr lang="en-US" sz="2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Community input informs how and where cultural services are enhanced or redirected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F6FE"/>
        </a:solidFill>
        <a:effectLst/>
      </p:bgPr>
    </p:bg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36"/>
          <p:cNvSpPr/>
          <p:nvPr/>
        </p:nvSpPr>
        <p:spPr>
          <a:xfrm>
            <a:off x="1424293" y="0"/>
            <a:ext cx="14039520" cy="10287000"/>
          </a:xfrm>
          <a:custGeom>
            <a:avLst/>
            <a:gdLst/>
            <a:ahLst/>
            <a:cxnLst/>
            <a:rect l="l" t="t" r="r" b="b"/>
            <a:pathLst>
              <a:path w="14039520" h="10287000" extrusionOk="0">
                <a:moveTo>
                  <a:pt x="0" y="0"/>
                </a:moveTo>
                <a:lnTo>
                  <a:pt x="14039520" y="0"/>
                </a:lnTo>
                <a:lnTo>
                  <a:pt x="1403952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30000"/>
            </a:blip>
            <a:stretch>
              <a:fillRect t="-6693" b="-6690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3" name="Google Shape;383;p36"/>
          <p:cNvSpPr txBox="1"/>
          <p:nvPr/>
        </p:nvSpPr>
        <p:spPr>
          <a:xfrm>
            <a:off x="15962812" y="9310339"/>
            <a:ext cx="1881516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 dirty="0">
                <a:solidFill>
                  <a:srgbClr val="6550A3"/>
                </a:solidFill>
                <a:latin typeface="Roboto"/>
                <a:ea typeface="Roboto"/>
                <a:cs typeface="Roboto"/>
                <a:sym typeface="Roboto"/>
              </a:rPr>
              <a:t>#CreativeEurope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4" name="Google Shape;384;p36"/>
          <p:cNvSpPr txBox="1"/>
          <p:nvPr/>
        </p:nvSpPr>
        <p:spPr>
          <a:xfrm>
            <a:off x="304801" y="1944125"/>
            <a:ext cx="8640000" cy="6721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14001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endParaRPr sz="24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R="0" lvl="0" algn="just" rtl="0">
              <a:lnSpc>
                <a:spcPct val="140017"/>
              </a:lnSpc>
              <a:spcBef>
                <a:spcPts val="0"/>
              </a:spcBef>
              <a:spcAft>
                <a:spcPts val="0"/>
              </a:spcAft>
              <a:buClr>
                <a:srgbClr val="89BE93"/>
              </a:buClr>
              <a:buSzPts val="2100"/>
            </a:pPr>
            <a:r>
              <a:rPr lang="en-US" sz="2400" b="1" i="0" u="sng" strike="noStrike" cap="none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"/>
              </a:rPr>
              <a:t>Monitoring and Evaluation:</a:t>
            </a:r>
          </a:p>
          <a:p>
            <a:pPr marL="342900" marR="0" lvl="0" indent="-342900" algn="just" rtl="0">
              <a:lnSpc>
                <a:spcPct val="140017"/>
              </a:lnSpc>
              <a:spcBef>
                <a:spcPts val="0"/>
              </a:spcBef>
              <a:spcAft>
                <a:spcPts val="0"/>
              </a:spcAft>
              <a:buClr>
                <a:srgbClr val="89BE93"/>
              </a:buClr>
              <a:buSzPts val="2100"/>
              <a:buFont typeface="Wingdings" panose="05000000000000000000" pitchFamily="2" charset="2"/>
              <a:buChar char="Ø"/>
            </a:pPr>
            <a:r>
              <a:rPr lang="en-US" sz="2400" i="0" strike="noStrike" cap="none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"/>
              </a:rPr>
              <a:t>Visitor flows are tracked using GDPR-compliant telecom data, enabling responsive tourism strategies</a:t>
            </a:r>
          </a:p>
          <a:p>
            <a:pPr marL="342900" marR="0" lvl="0" indent="-342900" algn="just" rtl="0">
              <a:lnSpc>
                <a:spcPct val="140017"/>
              </a:lnSpc>
              <a:spcBef>
                <a:spcPts val="0"/>
              </a:spcBef>
              <a:spcAft>
                <a:spcPts val="0"/>
              </a:spcAft>
              <a:buClr>
                <a:srgbClr val="89BE93"/>
              </a:buClr>
              <a:buSzPts val="2100"/>
              <a:buFont typeface="Wingdings" panose="05000000000000000000" pitchFamily="2" charset="2"/>
              <a:buChar char="Ø"/>
            </a:pPr>
            <a:r>
              <a:rPr lang="en-US" sz="2400" i="0" strike="noStrike" cap="none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"/>
              </a:rPr>
              <a:t>Urban heat perception is measured via QR-coded micro-surveys, contributing to the Urban Comfort Index and guiding real-time interventions</a:t>
            </a:r>
          </a:p>
          <a:p>
            <a:pPr marL="342900" marR="0" lvl="0" indent="-342900" algn="just" rtl="0">
              <a:lnSpc>
                <a:spcPct val="140017"/>
              </a:lnSpc>
              <a:spcBef>
                <a:spcPts val="0"/>
              </a:spcBef>
              <a:spcAft>
                <a:spcPts val="0"/>
              </a:spcAft>
              <a:buClr>
                <a:srgbClr val="89BE93"/>
              </a:buClr>
              <a:buSzPts val="2100"/>
              <a:buFont typeface="Wingdings" panose="05000000000000000000" pitchFamily="2" charset="2"/>
              <a:buChar char="Ø"/>
            </a:pPr>
            <a:r>
              <a:rPr lang="en-US" sz="2400" i="0" strike="noStrike" cap="none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"/>
              </a:rPr>
              <a:t>Internal evaluation is conducted through Bordeaux’s central data lake, enabling cross-departmental decision-making</a:t>
            </a:r>
          </a:p>
          <a:p>
            <a:pPr marL="342900" marR="0" lvl="0" indent="-342900" algn="just" rtl="0">
              <a:lnSpc>
                <a:spcPct val="140017"/>
              </a:lnSpc>
              <a:spcBef>
                <a:spcPts val="0"/>
              </a:spcBef>
              <a:spcAft>
                <a:spcPts val="0"/>
              </a:spcAft>
              <a:buClr>
                <a:srgbClr val="89BE93"/>
              </a:buClr>
              <a:buSzPts val="2100"/>
              <a:buFont typeface="Wingdings" panose="05000000000000000000" pitchFamily="2" charset="2"/>
              <a:buChar char="Ø"/>
            </a:pPr>
            <a:r>
              <a:rPr lang="en-US" sz="2400" i="0" strike="noStrike" cap="none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"/>
              </a:rPr>
              <a:t>Bordeaux’s approach was externally validated through the European Capital of Smart Tourism Award (2022), awarded by the European Commission for excellence in sustainability, accessibility, digitalization, and cultural heritage</a:t>
            </a:r>
          </a:p>
        </p:txBody>
      </p:sp>
      <p:sp>
        <p:nvSpPr>
          <p:cNvPr id="385" name="Google Shape;385;p36"/>
          <p:cNvSpPr txBox="1"/>
          <p:nvPr/>
        </p:nvSpPr>
        <p:spPr>
          <a:xfrm>
            <a:off x="1030287" y="514244"/>
            <a:ext cx="15833420" cy="15081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0"/>
              <a:buFont typeface="Arial"/>
              <a:buNone/>
            </a:pPr>
            <a:r>
              <a:rPr lang="en-US" sz="7000" b="1" i="0" u="none" strike="noStrike" cap="none">
                <a:solidFill>
                  <a:srgbClr val="6550A3"/>
                </a:solidFill>
                <a:latin typeface="Roboto"/>
                <a:ea typeface="Roboto"/>
                <a:cs typeface="Roboto"/>
                <a:sym typeface="Roboto"/>
              </a:rPr>
              <a:t>Monitoring, Evaluation and Financing</a:t>
            </a:r>
            <a:endParaRPr sz="7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6" name="Google Shape;386;p36"/>
          <p:cNvSpPr/>
          <p:nvPr/>
        </p:nvSpPr>
        <p:spPr>
          <a:xfrm>
            <a:off x="9443800" y="8923020"/>
            <a:ext cx="2438174" cy="1705628"/>
          </a:xfrm>
          <a:custGeom>
            <a:avLst/>
            <a:gdLst/>
            <a:ahLst/>
            <a:cxnLst/>
            <a:rect l="l" t="t" r="r" b="b"/>
            <a:pathLst>
              <a:path w="2438174" h="1705628" extrusionOk="0">
                <a:moveTo>
                  <a:pt x="0" y="0"/>
                </a:moveTo>
                <a:lnTo>
                  <a:pt x="2438174" y="0"/>
                </a:lnTo>
                <a:lnTo>
                  <a:pt x="2438174" y="1705628"/>
                </a:lnTo>
                <a:lnTo>
                  <a:pt x="0" y="170562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t="-42947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7" name="Google Shape;387;p36"/>
          <p:cNvSpPr/>
          <p:nvPr/>
        </p:nvSpPr>
        <p:spPr>
          <a:xfrm>
            <a:off x="5524876" y="9258300"/>
            <a:ext cx="3619124" cy="806763"/>
          </a:xfrm>
          <a:custGeom>
            <a:avLst/>
            <a:gdLst/>
            <a:ahLst/>
            <a:cxnLst/>
            <a:rect l="l" t="t" r="r" b="b"/>
            <a:pathLst>
              <a:path w="3619124" h="806763" extrusionOk="0">
                <a:moveTo>
                  <a:pt x="0" y="0"/>
                </a:moveTo>
                <a:lnTo>
                  <a:pt x="3619124" y="0"/>
                </a:lnTo>
                <a:lnTo>
                  <a:pt x="3619124" y="806763"/>
                </a:lnTo>
                <a:lnTo>
                  <a:pt x="0" y="8067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8" name="Google Shape;388;p36"/>
          <p:cNvSpPr txBox="1"/>
          <p:nvPr/>
        </p:nvSpPr>
        <p:spPr>
          <a:xfrm>
            <a:off x="8032775" y="8292465"/>
            <a:ext cx="2222450" cy="6305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rgbClr val="6550A3"/>
                </a:solidFill>
                <a:latin typeface="Roboto"/>
                <a:ea typeface="Roboto"/>
                <a:cs typeface="Roboto"/>
                <a:sym typeface="Roboto"/>
              </a:rPr>
              <a:t>WHERE HERITAGE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rgbClr val="6550A3"/>
                </a:solidFill>
                <a:latin typeface="Roboto"/>
                <a:ea typeface="Roboto"/>
                <a:cs typeface="Roboto"/>
                <a:sym typeface="Roboto"/>
              </a:rPr>
              <a:t>MEETS COMMUNITY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384;p36">
            <a:extLst>
              <a:ext uri="{FF2B5EF4-FFF2-40B4-BE49-F238E27FC236}">
                <a16:creationId xmlns:a16="http://schemas.microsoft.com/office/drawing/2014/main" id="{BE90EAD2-1DC2-1311-90FC-76C2326BFC94}"/>
              </a:ext>
            </a:extLst>
          </p:cNvPr>
          <p:cNvSpPr txBox="1"/>
          <p:nvPr/>
        </p:nvSpPr>
        <p:spPr>
          <a:xfrm>
            <a:off x="9482900" y="2536593"/>
            <a:ext cx="8640000" cy="36194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14001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n-US" sz="2400" b="1" u="sng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Financing</a:t>
            </a:r>
          </a:p>
          <a:p>
            <a:pPr marL="342900" marR="0" lvl="0" indent="-342900" algn="just" rtl="0">
              <a:lnSpc>
                <a:spcPct val="140017"/>
              </a:lnSpc>
              <a:spcBef>
                <a:spcPts val="0"/>
              </a:spcBef>
              <a:spcAft>
                <a:spcPts val="0"/>
              </a:spcAft>
              <a:buClr>
                <a:srgbClr val="8A3219"/>
              </a:buClr>
              <a:buSzPts val="2100"/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Supported by Bordeaux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Métropole’s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investment in public digital infrastructure</a:t>
            </a:r>
          </a:p>
          <a:p>
            <a:pPr marL="342900" marR="0" lvl="0" indent="-342900" algn="just" rtl="0">
              <a:lnSpc>
                <a:spcPct val="140017"/>
              </a:lnSpc>
              <a:spcBef>
                <a:spcPts val="0"/>
              </a:spcBef>
              <a:spcAft>
                <a:spcPts val="0"/>
              </a:spcAft>
              <a:buClr>
                <a:srgbClr val="8A3219"/>
              </a:buClr>
              <a:buSzPts val="2100"/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Operated through in-house teams and partnerships with academic and technical institutions</a:t>
            </a:r>
          </a:p>
          <a:p>
            <a:pPr marL="342900" marR="0" lvl="0" indent="-342900" algn="just" rtl="0">
              <a:lnSpc>
                <a:spcPct val="140017"/>
              </a:lnSpc>
              <a:spcBef>
                <a:spcPts val="0"/>
              </a:spcBef>
              <a:spcAft>
                <a:spcPts val="0"/>
              </a:spcAft>
              <a:buClr>
                <a:srgbClr val="8A3219"/>
              </a:buClr>
              <a:buSzPts val="2100"/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Focus on open, ethical, and cost-effective tools reduces long-term financial dependency</a:t>
            </a:r>
            <a:endParaRPr lang="en-US" sz="2400" i="0" strike="noStrike" cap="none" dirty="0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Roboto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5CC336B-5F14-7DEB-2CD9-7A84F8A2BB33}"/>
              </a:ext>
            </a:extLst>
          </p:cNvPr>
          <p:cNvCxnSpPr/>
          <p:nvPr/>
        </p:nvCxnSpPr>
        <p:spPr>
          <a:xfrm>
            <a:off x="9194800" y="2311400"/>
            <a:ext cx="0" cy="584200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BADE"/>
        </a:solidFill>
        <a:effectLst/>
      </p:bgPr>
    </p:bg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39"/>
          <p:cNvSpPr/>
          <p:nvPr/>
        </p:nvSpPr>
        <p:spPr>
          <a:xfrm>
            <a:off x="2124240" y="0"/>
            <a:ext cx="14039520" cy="10287000"/>
          </a:xfrm>
          <a:custGeom>
            <a:avLst/>
            <a:gdLst/>
            <a:ahLst/>
            <a:cxnLst/>
            <a:rect l="l" t="t" r="r" b="b"/>
            <a:pathLst>
              <a:path w="14039520" h="10287000" extrusionOk="0">
                <a:moveTo>
                  <a:pt x="0" y="0"/>
                </a:moveTo>
                <a:lnTo>
                  <a:pt x="14039520" y="0"/>
                </a:lnTo>
                <a:lnTo>
                  <a:pt x="1403952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30000"/>
            </a:blip>
            <a:stretch>
              <a:fillRect t="-6693" b="-6690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9" name="Google Shape;429;p39"/>
          <p:cNvSpPr/>
          <p:nvPr/>
        </p:nvSpPr>
        <p:spPr>
          <a:xfrm>
            <a:off x="9144000" y="9112469"/>
            <a:ext cx="2438174" cy="1705628"/>
          </a:xfrm>
          <a:custGeom>
            <a:avLst/>
            <a:gdLst/>
            <a:ahLst/>
            <a:cxnLst/>
            <a:rect l="l" t="t" r="r" b="b"/>
            <a:pathLst>
              <a:path w="2438174" h="1705628" extrusionOk="0">
                <a:moveTo>
                  <a:pt x="0" y="0"/>
                </a:moveTo>
                <a:lnTo>
                  <a:pt x="2438174" y="0"/>
                </a:lnTo>
                <a:lnTo>
                  <a:pt x="2438174" y="1705627"/>
                </a:lnTo>
                <a:lnTo>
                  <a:pt x="0" y="170562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t="-42947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0" name="Google Shape;430;p39"/>
          <p:cNvSpPr/>
          <p:nvPr/>
        </p:nvSpPr>
        <p:spPr>
          <a:xfrm>
            <a:off x="5524876" y="9372452"/>
            <a:ext cx="3619124" cy="806763"/>
          </a:xfrm>
          <a:custGeom>
            <a:avLst/>
            <a:gdLst/>
            <a:ahLst/>
            <a:cxnLst/>
            <a:rect l="l" t="t" r="r" b="b"/>
            <a:pathLst>
              <a:path w="3619124" h="806763" extrusionOk="0">
                <a:moveTo>
                  <a:pt x="0" y="0"/>
                </a:moveTo>
                <a:lnTo>
                  <a:pt x="3619124" y="0"/>
                </a:lnTo>
                <a:lnTo>
                  <a:pt x="3619124" y="806763"/>
                </a:lnTo>
                <a:lnTo>
                  <a:pt x="0" y="8067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1" name="Google Shape;431;p39"/>
          <p:cNvSpPr txBox="1"/>
          <p:nvPr/>
        </p:nvSpPr>
        <p:spPr>
          <a:xfrm>
            <a:off x="1028700" y="876300"/>
            <a:ext cx="16230600" cy="15081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0"/>
              <a:buFont typeface="Arial"/>
              <a:buNone/>
              <a:tabLst/>
              <a:defRPr/>
            </a:pPr>
            <a:r>
              <a:rPr kumimoji="0" lang="en-US" sz="7000" b="1" i="0" u="none" strike="noStrike" kern="0" cap="none" spc="0" normalizeH="0" baseline="0" noProof="0">
                <a:ln>
                  <a:noFill/>
                </a:ln>
                <a:solidFill>
                  <a:srgbClr val="6550A3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Replicability and Scalability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2" name="Google Shape;432;p39"/>
          <p:cNvSpPr txBox="1"/>
          <p:nvPr/>
        </p:nvSpPr>
        <p:spPr>
          <a:xfrm>
            <a:off x="15884434" y="9417060"/>
            <a:ext cx="1959893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6550A3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#CreativeEurope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3" name="Google Shape;433;p39"/>
          <p:cNvSpPr txBox="1"/>
          <p:nvPr/>
        </p:nvSpPr>
        <p:spPr>
          <a:xfrm>
            <a:off x="8032775" y="8481914"/>
            <a:ext cx="2222450" cy="6305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6550A3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WHERE HERITAGE 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6550A3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MEETS COMMUNITY 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E08590C-BF7F-1627-8267-15F13278760A}"/>
              </a:ext>
            </a:extLst>
          </p:cNvPr>
          <p:cNvSpPr txBox="1"/>
          <p:nvPr/>
        </p:nvSpPr>
        <p:spPr>
          <a:xfrm>
            <a:off x="914401" y="2422493"/>
            <a:ext cx="15588994" cy="4995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4001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99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Bordeaux </a:t>
            </a:r>
            <a:r>
              <a:rPr kumimoji="0" lang="en-US" sz="2299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Métropole’s</a:t>
            </a:r>
            <a:r>
              <a:rPr kumimoji="0" lang="en-US" sz="2299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 smart tourism model is transferable because it combines ethical governance, low-cost tools, and scalable infrastructure. It demonstrates how cities can enhance cultural accessibility, visitor management, and climate responsiveness using data they already collect, with strong public oversight.</a:t>
            </a:r>
          </a:p>
          <a:p>
            <a:pPr marL="0" marR="0" lvl="0" indent="0" algn="just" defTabSz="914400" rtl="0" eaLnBrk="1" fontAlgn="auto" latinLnBrk="0" hangingPunct="1">
              <a:lnSpc>
                <a:spcPct val="14001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lang="en-US" sz="2299" dirty="0"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just" defTabSz="914400" rtl="0" eaLnBrk="1" fontAlgn="auto" latinLnBrk="0" hangingPunct="1">
              <a:lnSpc>
                <a:spcPct val="14001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99" b="1" i="0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Transferable elements: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40017"/>
              </a:lnSpc>
              <a:spcBef>
                <a:spcPts val="0"/>
              </a:spcBef>
              <a:spcAft>
                <a:spcPts val="0"/>
              </a:spcAft>
              <a:buClr>
                <a:srgbClr val="89BE93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299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QR-coded surveys:</a:t>
            </a:r>
            <a:r>
              <a:rPr kumimoji="0" lang="en-US" sz="2299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 Simple, low-tech method for gathering citizen feedback, adaptable to many public settings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40017"/>
              </a:lnSpc>
              <a:spcBef>
                <a:spcPts val="0"/>
              </a:spcBef>
              <a:spcAft>
                <a:spcPts val="0"/>
              </a:spcAft>
              <a:buClr>
                <a:srgbClr val="89BE93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299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Data sovereignty model:</a:t>
            </a:r>
            <a:r>
              <a:rPr kumimoji="0" lang="en-US" sz="2299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 Suitable for municipalities aiming to retain control over data while working with private vendors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40017"/>
              </a:lnSpc>
              <a:spcBef>
                <a:spcPts val="0"/>
              </a:spcBef>
              <a:spcAft>
                <a:spcPts val="0"/>
              </a:spcAft>
              <a:buClr>
                <a:srgbClr val="89BE93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299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Cross-sectoral data lakes:</a:t>
            </a:r>
            <a:r>
              <a:rPr kumimoji="0" lang="en-US" sz="2299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 Can be developed incrementally and tailored to local administrative structures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40017"/>
              </a:lnSpc>
              <a:spcBef>
                <a:spcPts val="0"/>
              </a:spcBef>
              <a:spcAft>
                <a:spcPts val="0"/>
              </a:spcAft>
              <a:buClr>
                <a:srgbClr val="89BE93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299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Participation in networks (e.g., CC4DR):</a:t>
            </a:r>
            <a:r>
              <a:rPr kumimoji="0" lang="en-US" sz="2299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 Encourages policy sharing and peer learning among cities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BADE"/>
        </a:solidFill>
        <a:effectLst/>
      </p:bgPr>
    </p:bg>
    <p:spTree>
      <p:nvGrpSpPr>
        <p:cNvPr id="1" name="Shape 427">
          <a:extLst>
            <a:ext uri="{FF2B5EF4-FFF2-40B4-BE49-F238E27FC236}">
              <a16:creationId xmlns:a16="http://schemas.microsoft.com/office/drawing/2014/main" id="{812A3A86-8FDB-382B-6160-5CC0E19835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39">
            <a:extLst>
              <a:ext uri="{FF2B5EF4-FFF2-40B4-BE49-F238E27FC236}">
                <a16:creationId xmlns:a16="http://schemas.microsoft.com/office/drawing/2014/main" id="{18B53349-CAE2-0203-0C2C-D924E91D82B0}"/>
              </a:ext>
            </a:extLst>
          </p:cNvPr>
          <p:cNvSpPr/>
          <p:nvPr/>
        </p:nvSpPr>
        <p:spPr>
          <a:xfrm>
            <a:off x="2124240" y="0"/>
            <a:ext cx="14039520" cy="10287000"/>
          </a:xfrm>
          <a:custGeom>
            <a:avLst/>
            <a:gdLst/>
            <a:ahLst/>
            <a:cxnLst/>
            <a:rect l="l" t="t" r="r" b="b"/>
            <a:pathLst>
              <a:path w="14039520" h="10287000" extrusionOk="0">
                <a:moveTo>
                  <a:pt x="0" y="0"/>
                </a:moveTo>
                <a:lnTo>
                  <a:pt x="14039520" y="0"/>
                </a:lnTo>
                <a:lnTo>
                  <a:pt x="1403952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30000"/>
            </a:blip>
            <a:stretch>
              <a:fillRect t="-6693" b="-6690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9" name="Google Shape;429;p39">
            <a:extLst>
              <a:ext uri="{FF2B5EF4-FFF2-40B4-BE49-F238E27FC236}">
                <a16:creationId xmlns:a16="http://schemas.microsoft.com/office/drawing/2014/main" id="{A6111F2C-54F8-0888-48F6-772C39C568FE}"/>
              </a:ext>
            </a:extLst>
          </p:cNvPr>
          <p:cNvSpPr/>
          <p:nvPr/>
        </p:nvSpPr>
        <p:spPr>
          <a:xfrm>
            <a:off x="9144000" y="9112469"/>
            <a:ext cx="2438174" cy="1705628"/>
          </a:xfrm>
          <a:custGeom>
            <a:avLst/>
            <a:gdLst/>
            <a:ahLst/>
            <a:cxnLst/>
            <a:rect l="l" t="t" r="r" b="b"/>
            <a:pathLst>
              <a:path w="2438174" h="1705628" extrusionOk="0">
                <a:moveTo>
                  <a:pt x="0" y="0"/>
                </a:moveTo>
                <a:lnTo>
                  <a:pt x="2438174" y="0"/>
                </a:lnTo>
                <a:lnTo>
                  <a:pt x="2438174" y="1705627"/>
                </a:lnTo>
                <a:lnTo>
                  <a:pt x="0" y="170562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t="-42947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0" name="Google Shape;430;p39">
            <a:extLst>
              <a:ext uri="{FF2B5EF4-FFF2-40B4-BE49-F238E27FC236}">
                <a16:creationId xmlns:a16="http://schemas.microsoft.com/office/drawing/2014/main" id="{FE2662F3-8778-C62D-2D5E-4FC60BA0EC08}"/>
              </a:ext>
            </a:extLst>
          </p:cNvPr>
          <p:cNvSpPr/>
          <p:nvPr/>
        </p:nvSpPr>
        <p:spPr>
          <a:xfrm>
            <a:off x="5524876" y="9372452"/>
            <a:ext cx="3619124" cy="806763"/>
          </a:xfrm>
          <a:custGeom>
            <a:avLst/>
            <a:gdLst/>
            <a:ahLst/>
            <a:cxnLst/>
            <a:rect l="l" t="t" r="r" b="b"/>
            <a:pathLst>
              <a:path w="3619124" h="806763" extrusionOk="0">
                <a:moveTo>
                  <a:pt x="0" y="0"/>
                </a:moveTo>
                <a:lnTo>
                  <a:pt x="3619124" y="0"/>
                </a:lnTo>
                <a:lnTo>
                  <a:pt x="3619124" y="806763"/>
                </a:lnTo>
                <a:lnTo>
                  <a:pt x="0" y="8067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1" name="Google Shape;431;p39">
            <a:extLst>
              <a:ext uri="{FF2B5EF4-FFF2-40B4-BE49-F238E27FC236}">
                <a16:creationId xmlns:a16="http://schemas.microsoft.com/office/drawing/2014/main" id="{7F395ACF-8B7B-4675-B4BD-0406A0C47BA0}"/>
              </a:ext>
            </a:extLst>
          </p:cNvPr>
          <p:cNvSpPr txBox="1"/>
          <p:nvPr/>
        </p:nvSpPr>
        <p:spPr>
          <a:xfrm>
            <a:off x="1028700" y="876300"/>
            <a:ext cx="16230600" cy="15081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0"/>
              <a:buFont typeface="Arial"/>
              <a:buNone/>
              <a:tabLst/>
              <a:defRPr/>
            </a:pPr>
            <a:r>
              <a:rPr kumimoji="0" lang="en-US" sz="7000" b="1" i="0" u="none" strike="noStrike" kern="0" cap="none" spc="0" normalizeH="0" baseline="0" noProof="0">
                <a:ln>
                  <a:noFill/>
                </a:ln>
                <a:solidFill>
                  <a:srgbClr val="6550A3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Replicability and Scalability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2" name="Google Shape;432;p39">
            <a:extLst>
              <a:ext uri="{FF2B5EF4-FFF2-40B4-BE49-F238E27FC236}">
                <a16:creationId xmlns:a16="http://schemas.microsoft.com/office/drawing/2014/main" id="{053832D9-638E-268D-AA6E-A5364F6EE0C0}"/>
              </a:ext>
            </a:extLst>
          </p:cNvPr>
          <p:cNvSpPr txBox="1"/>
          <p:nvPr/>
        </p:nvSpPr>
        <p:spPr>
          <a:xfrm>
            <a:off x="15884434" y="9417060"/>
            <a:ext cx="1959893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6550A3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#CreativeEurope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3" name="Google Shape;433;p39">
            <a:extLst>
              <a:ext uri="{FF2B5EF4-FFF2-40B4-BE49-F238E27FC236}">
                <a16:creationId xmlns:a16="http://schemas.microsoft.com/office/drawing/2014/main" id="{498C21CE-E676-9E08-2378-AC4DF8DFBDA2}"/>
              </a:ext>
            </a:extLst>
          </p:cNvPr>
          <p:cNvSpPr txBox="1"/>
          <p:nvPr/>
        </p:nvSpPr>
        <p:spPr>
          <a:xfrm>
            <a:off x="8032775" y="8481914"/>
            <a:ext cx="2222450" cy="6305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6550A3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WHERE HERITAGE 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6550A3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MEETS COMMUNITY 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F931081-3DBA-0218-D0FE-594EA9A7E34C}"/>
              </a:ext>
            </a:extLst>
          </p:cNvPr>
          <p:cNvSpPr txBox="1"/>
          <p:nvPr/>
        </p:nvSpPr>
        <p:spPr>
          <a:xfrm>
            <a:off x="914401" y="2422493"/>
            <a:ext cx="15588994" cy="62651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4001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Who can replicate it?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40017"/>
              </a:lnSpc>
              <a:spcBef>
                <a:spcPts val="0"/>
              </a:spcBef>
              <a:spcAft>
                <a:spcPts val="0"/>
              </a:spcAft>
              <a:buClr>
                <a:srgbClr val="6550A3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Mid-sized and large cities with fragmented tourism flows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40017"/>
              </a:lnSpc>
              <a:spcBef>
                <a:spcPts val="0"/>
              </a:spcBef>
              <a:spcAft>
                <a:spcPts val="0"/>
              </a:spcAft>
              <a:buClr>
                <a:srgbClr val="6550A3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Regional authorities balancing visitor growth with resident well-being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40017"/>
              </a:lnSpc>
              <a:spcBef>
                <a:spcPts val="0"/>
              </a:spcBef>
              <a:spcAft>
                <a:spcPts val="0"/>
              </a:spcAft>
              <a:buClr>
                <a:srgbClr val="6550A3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Cities undergoing climate stress and needing better public space planning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40017"/>
              </a:lnSpc>
              <a:spcBef>
                <a:spcPts val="0"/>
              </a:spcBef>
              <a:spcAft>
                <a:spcPts val="0"/>
              </a:spcAft>
              <a:buClr>
                <a:srgbClr val="6550A3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endParaRPr lang="en-US" sz="2299" dirty="0">
              <a:latin typeface="Roboto"/>
              <a:ea typeface="Roboto"/>
              <a:cs typeface="Roboto"/>
              <a:sym typeface="Roboto"/>
            </a:endParaRPr>
          </a:p>
          <a:p>
            <a:pPr algn="just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2400" kern="1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The Bordeaux </a:t>
            </a:r>
            <a:r>
              <a:rPr lang="en-US" sz="2400" kern="10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Métropole</a:t>
            </a:r>
            <a:r>
              <a:rPr lang="en-US" sz="2400" kern="1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model demonstrates that:</a:t>
            </a:r>
          </a:p>
          <a:p>
            <a:pPr marL="342900" indent="-342900" algn="just">
              <a:lnSpc>
                <a:spcPct val="140017"/>
              </a:lnSpc>
              <a:buClr>
                <a:srgbClr val="8A3219"/>
              </a:buClr>
              <a:buFont typeface="Wingdings" panose="05000000000000000000" pitchFamily="2" charset="2"/>
              <a:buChar char="Ø"/>
              <a:defRPr/>
            </a:pPr>
            <a:r>
              <a:rPr lang="en-US" sz="2400" b="1" dirty="0">
                <a:latin typeface="Roboto"/>
                <a:ea typeface="Roboto"/>
                <a:cs typeface="Roboto"/>
              </a:rPr>
              <a:t>Data-informed tourism planning</a:t>
            </a:r>
            <a:r>
              <a:rPr lang="en-US" sz="2400" dirty="0">
                <a:latin typeface="Roboto"/>
                <a:ea typeface="Roboto"/>
                <a:cs typeface="Roboto"/>
              </a:rPr>
              <a:t> enhances fairness, resilience and accessibility in cultural services</a:t>
            </a:r>
          </a:p>
          <a:p>
            <a:pPr marL="342900" indent="-342900" algn="just">
              <a:lnSpc>
                <a:spcPct val="140017"/>
              </a:lnSpc>
              <a:buClr>
                <a:srgbClr val="8A3219"/>
              </a:buClr>
              <a:buFont typeface="Wingdings" panose="05000000000000000000" pitchFamily="2" charset="2"/>
              <a:buChar char="Ø"/>
              <a:defRPr/>
            </a:pPr>
            <a:r>
              <a:rPr lang="en-US" sz="2400" b="1" dirty="0">
                <a:latin typeface="Roboto"/>
                <a:ea typeface="Roboto"/>
                <a:cs typeface="Roboto"/>
              </a:rPr>
              <a:t>Participatory digital tools</a:t>
            </a:r>
            <a:r>
              <a:rPr lang="en-US" sz="2400" dirty="0">
                <a:latin typeface="Roboto"/>
                <a:ea typeface="Roboto"/>
                <a:cs typeface="Roboto"/>
              </a:rPr>
              <a:t> such as QR-coded surveys can drive inclusive, real-time policy responses</a:t>
            </a:r>
          </a:p>
          <a:p>
            <a:pPr marL="342900" indent="-342900" algn="just">
              <a:lnSpc>
                <a:spcPct val="140017"/>
              </a:lnSpc>
              <a:buClr>
                <a:srgbClr val="8A3219"/>
              </a:buClr>
              <a:buFont typeface="Wingdings" panose="05000000000000000000" pitchFamily="2" charset="2"/>
              <a:buChar char="Ø"/>
              <a:defRPr/>
            </a:pPr>
            <a:r>
              <a:rPr lang="en-US" sz="2400" b="1" dirty="0">
                <a:latin typeface="Roboto"/>
                <a:ea typeface="Roboto"/>
                <a:cs typeface="Roboto"/>
              </a:rPr>
              <a:t>Data sovereignty</a:t>
            </a:r>
            <a:r>
              <a:rPr lang="en-US" sz="2400" dirty="0">
                <a:latin typeface="Roboto"/>
                <a:ea typeface="Roboto"/>
                <a:cs typeface="Roboto"/>
              </a:rPr>
              <a:t> ensures strategic autonomy and long-term flexibility for public institutions</a:t>
            </a:r>
          </a:p>
          <a:p>
            <a:pPr marL="342900" indent="-342900" algn="just">
              <a:lnSpc>
                <a:spcPct val="140017"/>
              </a:lnSpc>
              <a:buClr>
                <a:srgbClr val="8A3219"/>
              </a:buClr>
              <a:buFont typeface="Wingdings" panose="05000000000000000000" pitchFamily="2" charset="2"/>
              <a:buChar char="Ø"/>
              <a:defRPr/>
            </a:pPr>
            <a:r>
              <a:rPr lang="en-US" sz="2400" b="1" dirty="0">
                <a:latin typeface="Roboto"/>
                <a:ea typeface="Roboto"/>
                <a:cs typeface="Roboto"/>
              </a:rPr>
              <a:t>Digital rights frameworks</a:t>
            </a:r>
            <a:r>
              <a:rPr lang="en-US" sz="2400" dirty="0">
                <a:latin typeface="Roboto"/>
                <a:ea typeface="Roboto"/>
                <a:cs typeface="Roboto"/>
              </a:rPr>
              <a:t> (e.g., CC4DR) provide a replicable ethical foundation for smart tourism policy</a:t>
            </a:r>
          </a:p>
          <a:p>
            <a:pPr marL="342900" indent="-342900" algn="just">
              <a:lnSpc>
                <a:spcPct val="140017"/>
              </a:lnSpc>
              <a:buClr>
                <a:srgbClr val="8A3219"/>
              </a:buClr>
              <a:buFont typeface="Wingdings" panose="05000000000000000000" pitchFamily="2" charset="2"/>
              <a:buChar char="Ø"/>
              <a:defRPr/>
            </a:pPr>
            <a:r>
              <a:rPr lang="en-US" sz="2400" b="1" dirty="0">
                <a:latin typeface="Roboto"/>
                <a:ea typeface="Roboto"/>
                <a:cs typeface="Roboto"/>
              </a:rPr>
              <a:t>Cross-sector data integration</a:t>
            </a:r>
            <a:r>
              <a:rPr lang="en-US" sz="2400" dirty="0">
                <a:latin typeface="Roboto"/>
                <a:ea typeface="Roboto"/>
                <a:cs typeface="Roboto"/>
              </a:rPr>
              <a:t> supports more agile, climate-aware and citizen-focused city management</a:t>
            </a:r>
          </a:p>
          <a:p>
            <a:pPr marR="0" lvl="0" algn="just" defTabSz="914400" rtl="0" eaLnBrk="1" fontAlgn="auto" latinLnBrk="0" hangingPunct="1">
              <a:lnSpc>
                <a:spcPct val="140017"/>
              </a:lnSpc>
              <a:spcBef>
                <a:spcPts val="0"/>
              </a:spcBef>
              <a:spcAft>
                <a:spcPts val="0"/>
              </a:spcAft>
              <a:buClr>
                <a:srgbClr val="6550A3"/>
              </a:buClr>
              <a:buSzTx/>
              <a:tabLst/>
              <a:defRPr/>
            </a:pPr>
            <a:endParaRPr kumimoji="0" lang="en-US" sz="2299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12744017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F6FE"/>
        </a:solidFill>
        <a:effectLst/>
      </p:bgPr>
    </p:bg>
    <p:spTree>
      <p:nvGrpSpPr>
        <p:cNvPr id="1" name="Shape 108">
          <a:extLst>
            <a:ext uri="{FF2B5EF4-FFF2-40B4-BE49-F238E27FC236}">
              <a16:creationId xmlns:a16="http://schemas.microsoft.com/office/drawing/2014/main" id="{2D922F44-1C44-FFD9-2934-48B73CEE98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3">
            <a:extLst>
              <a:ext uri="{FF2B5EF4-FFF2-40B4-BE49-F238E27FC236}">
                <a16:creationId xmlns:a16="http://schemas.microsoft.com/office/drawing/2014/main" id="{B1ACD488-7D73-186E-27E4-87EBF265012C}"/>
              </a:ext>
            </a:extLst>
          </p:cNvPr>
          <p:cNvSpPr/>
          <p:nvPr/>
        </p:nvSpPr>
        <p:spPr>
          <a:xfrm>
            <a:off x="1424293" y="0"/>
            <a:ext cx="14039520" cy="10287000"/>
          </a:xfrm>
          <a:custGeom>
            <a:avLst/>
            <a:gdLst/>
            <a:ahLst/>
            <a:cxnLst/>
            <a:rect l="l" t="t" r="r" b="b"/>
            <a:pathLst>
              <a:path w="14039520" h="10287000" extrusionOk="0">
                <a:moveTo>
                  <a:pt x="0" y="0"/>
                </a:moveTo>
                <a:lnTo>
                  <a:pt x="14039520" y="0"/>
                </a:lnTo>
                <a:lnTo>
                  <a:pt x="1403952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30000"/>
            </a:blip>
            <a:stretch>
              <a:fillRect t="-6694" b="-6693"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11" name="Google Shape;111;p3">
            <a:extLst>
              <a:ext uri="{FF2B5EF4-FFF2-40B4-BE49-F238E27FC236}">
                <a16:creationId xmlns:a16="http://schemas.microsoft.com/office/drawing/2014/main" id="{5E2A4229-BBF8-56EB-023A-CAC38A9EBBE3}"/>
              </a:ext>
            </a:extLst>
          </p:cNvPr>
          <p:cNvSpPr txBox="1"/>
          <p:nvPr/>
        </p:nvSpPr>
        <p:spPr>
          <a:xfrm>
            <a:off x="1028700" y="2608221"/>
            <a:ext cx="16230600" cy="54486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342900" marR="0" lvl="0" indent="-342900" algn="just" rtl="0">
              <a:lnSpc>
                <a:spcPct val="140017"/>
              </a:lnSpc>
              <a:spcBef>
                <a:spcPts val="0"/>
              </a:spcBef>
              <a:spcAft>
                <a:spcPts val="0"/>
              </a:spcAft>
              <a:buClr>
                <a:srgbClr val="89BE93"/>
              </a:buClr>
              <a:buFont typeface="Wingdings" panose="05000000000000000000" pitchFamily="2" charset="2"/>
              <a:buChar char="Ø"/>
            </a:pPr>
            <a:r>
              <a:rPr lang="en-US" sz="2299" b="1" i="0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Bordeaux’s digital strategy offers a human-centered model of smart tourism</a:t>
            </a:r>
            <a:r>
              <a:rPr lang="en-US" sz="2299" i="0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, using data not to track people for commercial gain, but to inform more inclusive, comfortable, and culturally equitable city planning.</a:t>
            </a:r>
          </a:p>
          <a:p>
            <a:pPr marL="342900" marR="0" lvl="0" indent="-342900" algn="just" rtl="0">
              <a:lnSpc>
                <a:spcPct val="140017"/>
              </a:lnSpc>
              <a:spcBef>
                <a:spcPts val="0"/>
              </a:spcBef>
              <a:spcAft>
                <a:spcPts val="0"/>
              </a:spcAft>
              <a:buClr>
                <a:srgbClr val="89BE93"/>
              </a:buClr>
              <a:buFont typeface="Wingdings" panose="05000000000000000000" pitchFamily="2" charset="2"/>
              <a:buChar char="Ø"/>
            </a:pPr>
            <a:r>
              <a:rPr lang="en-US" sz="2299" b="1" i="0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The city’s tools are practical and scalable</a:t>
            </a:r>
            <a:r>
              <a:rPr lang="en-US" sz="2299" i="0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. QR-coded surveys and GDPR-compliant mobility data enable real-time insight, without relying on high-cost or complex technologies. This makes Bordeaux’s approach replicable by cities of different sizes and resources.</a:t>
            </a:r>
          </a:p>
          <a:p>
            <a:pPr marL="342900" marR="0" lvl="0" indent="-342900" algn="just" rtl="0">
              <a:lnSpc>
                <a:spcPct val="140017"/>
              </a:lnSpc>
              <a:spcBef>
                <a:spcPts val="0"/>
              </a:spcBef>
              <a:spcAft>
                <a:spcPts val="0"/>
              </a:spcAft>
              <a:buClr>
                <a:srgbClr val="89BE93"/>
              </a:buClr>
              <a:buFont typeface="Wingdings" panose="05000000000000000000" pitchFamily="2" charset="2"/>
              <a:buChar char="Ø"/>
            </a:pPr>
            <a:r>
              <a:rPr lang="en-US" sz="2299" b="1" i="0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Data sovereignty is a cornerstone of the model</a:t>
            </a:r>
            <a:r>
              <a:rPr lang="en-US" sz="2299" i="0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, ensuring that public institutions retain control over their digital infrastructure, prevent vendor lock-in, and maintain the flexibility to serve public goals over time.</a:t>
            </a:r>
          </a:p>
          <a:p>
            <a:pPr marL="342900" marR="0" lvl="0" indent="-342900" algn="just" rtl="0">
              <a:lnSpc>
                <a:spcPct val="140017"/>
              </a:lnSpc>
              <a:spcBef>
                <a:spcPts val="0"/>
              </a:spcBef>
              <a:spcAft>
                <a:spcPts val="0"/>
              </a:spcAft>
              <a:buClr>
                <a:srgbClr val="89BE93"/>
              </a:buClr>
              <a:buFont typeface="Wingdings" panose="05000000000000000000" pitchFamily="2" charset="2"/>
              <a:buChar char="Ø"/>
            </a:pPr>
            <a:r>
              <a:rPr lang="en-US" sz="2299" b="1" i="0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Citizen participation is embedded</a:t>
            </a:r>
            <a:r>
              <a:rPr lang="en-US" sz="2299" i="0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, not just consulted. Residents contribute directly to how public spaces and cultural access points are shaped, reinforcing transparency and civic trust.</a:t>
            </a:r>
          </a:p>
          <a:p>
            <a:pPr marL="342900" marR="0" lvl="0" indent="-342900" algn="just" rtl="0">
              <a:lnSpc>
                <a:spcPct val="140017"/>
              </a:lnSpc>
              <a:spcBef>
                <a:spcPts val="0"/>
              </a:spcBef>
              <a:spcAft>
                <a:spcPts val="0"/>
              </a:spcAft>
              <a:buClr>
                <a:srgbClr val="89BE93"/>
              </a:buClr>
              <a:buFont typeface="Wingdings" panose="05000000000000000000" pitchFamily="2" charset="2"/>
              <a:buChar char="Ø"/>
            </a:pPr>
            <a:r>
              <a:rPr lang="en-US" sz="2299" b="1" i="0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Bordeaux shows that sustainable cultural tourism can be driven by smart governance</a:t>
            </a:r>
            <a:r>
              <a:rPr lang="en-US" sz="2299" i="0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, where digital innovation is ethically grounded, climate-responsive and designed for long-term public value.</a:t>
            </a:r>
          </a:p>
        </p:txBody>
      </p:sp>
      <p:sp>
        <p:nvSpPr>
          <p:cNvPr id="112" name="Google Shape;112;p3">
            <a:extLst>
              <a:ext uri="{FF2B5EF4-FFF2-40B4-BE49-F238E27FC236}">
                <a16:creationId xmlns:a16="http://schemas.microsoft.com/office/drawing/2014/main" id="{E2FC0ABE-13EC-8C79-1A3D-D7E8938D57B6}"/>
              </a:ext>
            </a:extLst>
          </p:cNvPr>
          <p:cNvSpPr txBox="1"/>
          <p:nvPr/>
        </p:nvSpPr>
        <p:spPr>
          <a:xfrm>
            <a:off x="1028700" y="876300"/>
            <a:ext cx="15833420" cy="15081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0" b="1" i="0" u="none" strike="noStrike" cap="none" dirty="0">
                <a:solidFill>
                  <a:srgbClr val="6550A3"/>
                </a:solidFill>
                <a:latin typeface="Roboto"/>
                <a:ea typeface="Roboto"/>
                <a:cs typeface="Roboto"/>
                <a:sym typeface="Roboto"/>
              </a:rPr>
              <a:t>Key Conclusions &amp; Takeaways</a:t>
            </a:r>
            <a:endParaRPr dirty="0"/>
          </a:p>
        </p:txBody>
      </p:sp>
      <p:sp>
        <p:nvSpPr>
          <p:cNvPr id="113" name="Google Shape;113;p3">
            <a:extLst>
              <a:ext uri="{FF2B5EF4-FFF2-40B4-BE49-F238E27FC236}">
                <a16:creationId xmlns:a16="http://schemas.microsoft.com/office/drawing/2014/main" id="{55BC7190-20BF-9981-751F-AF6ACAE03440}"/>
              </a:ext>
            </a:extLst>
          </p:cNvPr>
          <p:cNvSpPr/>
          <p:nvPr/>
        </p:nvSpPr>
        <p:spPr>
          <a:xfrm>
            <a:off x="9443800" y="8923020"/>
            <a:ext cx="2438174" cy="1705628"/>
          </a:xfrm>
          <a:custGeom>
            <a:avLst/>
            <a:gdLst/>
            <a:ahLst/>
            <a:cxnLst/>
            <a:rect l="l" t="t" r="r" b="b"/>
            <a:pathLst>
              <a:path w="2438174" h="1705628" extrusionOk="0">
                <a:moveTo>
                  <a:pt x="0" y="0"/>
                </a:moveTo>
                <a:lnTo>
                  <a:pt x="2438174" y="0"/>
                </a:lnTo>
                <a:lnTo>
                  <a:pt x="2438174" y="1705628"/>
                </a:lnTo>
                <a:lnTo>
                  <a:pt x="0" y="170562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t="-42947"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14" name="Google Shape;114;p3">
            <a:extLst>
              <a:ext uri="{FF2B5EF4-FFF2-40B4-BE49-F238E27FC236}">
                <a16:creationId xmlns:a16="http://schemas.microsoft.com/office/drawing/2014/main" id="{932AC311-5D77-2B04-A143-571C85F1A758}"/>
              </a:ext>
            </a:extLst>
          </p:cNvPr>
          <p:cNvSpPr/>
          <p:nvPr/>
        </p:nvSpPr>
        <p:spPr>
          <a:xfrm>
            <a:off x="5524876" y="9258300"/>
            <a:ext cx="3619124" cy="806763"/>
          </a:xfrm>
          <a:custGeom>
            <a:avLst/>
            <a:gdLst/>
            <a:ahLst/>
            <a:cxnLst/>
            <a:rect l="l" t="t" r="r" b="b"/>
            <a:pathLst>
              <a:path w="3619124" h="806763" extrusionOk="0">
                <a:moveTo>
                  <a:pt x="0" y="0"/>
                </a:moveTo>
                <a:lnTo>
                  <a:pt x="3619124" y="0"/>
                </a:lnTo>
                <a:lnTo>
                  <a:pt x="3619124" y="806763"/>
                </a:lnTo>
                <a:lnTo>
                  <a:pt x="0" y="8067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15" name="Google Shape;115;p3">
            <a:extLst>
              <a:ext uri="{FF2B5EF4-FFF2-40B4-BE49-F238E27FC236}">
                <a16:creationId xmlns:a16="http://schemas.microsoft.com/office/drawing/2014/main" id="{75321FC4-EE3B-FECC-36A9-8FE5C74CE049}"/>
              </a:ext>
            </a:extLst>
          </p:cNvPr>
          <p:cNvSpPr txBox="1"/>
          <p:nvPr/>
        </p:nvSpPr>
        <p:spPr>
          <a:xfrm>
            <a:off x="8032775" y="8292465"/>
            <a:ext cx="2222450" cy="6305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rgbClr val="6550A3"/>
                </a:solidFill>
                <a:latin typeface="Roboto"/>
                <a:ea typeface="Roboto"/>
                <a:cs typeface="Roboto"/>
                <a:sym typeface="Roboto"/>
              </a:rPr>
              <a:t>WHERE HERITAGE </a:t>
            </a:r>
            <a:endParaRPr/>
          </a:p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rgbClr val="6550A3"/>
                </a:solidFill>
                <a:latin typeface="Roboto"/>
                <a:ea typeface="Roboto"/>
                <a:cs typeface="Roboto"/>
                <a:sym typeface="Roboto"/>
              </a:rPr>
              <a:t>MEETS COMMUNITY </a:t>
            </a:r>
            <a:endParaRPr/>
          </a:p>
        </p:txBody>
      </p:sp>
      <p:sp>
        <p:nvSpPr>
          <p:cNvPr id="2" name="Google Shape;432;p39">
            <a:extLst>
              <a:ext uri="{FF2B5EF4-FFF2-40B4-BE49-F238E27FC236}">
                <a16:creationId xmlns:a16="http://schemas.microsoft.com/office/drawing/2014/main" id="{8F97A013-F583-6F1F-8FEC-8143FAA7E24C}"/>
              </a:ext>
            </a:extLst>
          </p:cNvPr>
          <p:cNvSpPr txBox="1"/>
          <p:nvPr/>
        </p:nvSpPr>
        <p:spPr>
          <a:xfrm>
            <a:off x="15884434" y="9417060"/>
            <a:ext cx="1959893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6550A3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#CreativeEurope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710330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F6FE"/>
        </a:solidFill>
        <a:effectLst/>
      </p:bgPr>
    </p:bg>
    <p:spTree>
      <p:nvGrpSpPr>
        <p:cNvPr id="1" name="Shape 108">
          <a:extLst>
            <a:ext uri="{FF2B5EF4-FFF2-40B4-BE49-F238E27FC236}">
              <a16:creationId xmlns:a16="http://schemas.microsoft.com/office/drawing/2014/main" id="{255AACF1-595E-4618-577E-FA7EE00774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3">
            <a:extLst>
              <a:ext uri="{FF2B5EF4-FFF2-40B4-BE49-F238E27FC236}">
                <a16:creationId xmlns:a16="http://schemas.microsoft.com/office/drawing/2014/main" id="{F88B263A-3F2B-5FFA-83D7-8AF4D2D1F55C}"/>
              </a:ext>
            </a:extLst>
          </p:cNvPr>
          <p:cNvSpPr/>
          <p:nvPr/>
        </p:nvSpPr>
        <p:spPr>
          <a:xfrm>
            <a:off x="1424293" y="0"/>
            <a:ext cx="14039520" cy="10287000"/>
          </a:xfrm>
          <a:custGeom>
            <a:avLst/>
            <a:gdLst/>
            <a:ahLst/>
            <a:cxnLst/>
            <a:rect l="l" t="t" r="r" b="b"/>
            <a:pathLst>
              <a:path w="14039520" h="10287000" extrusionOk="0">
                <a:moveTo>
                  <a:pt x="0" y="0"/>
                </a:moveTo>
                <a:lnTo>
                  <a:pt x="14039520" y="0"/>
                </a:lnTo>
                <a:lnTo>
                  <a:pt x="1403952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30000"/>
            </a:blip>
            <a:stretch>
              <a:fillRect t="-6694" b="-6693"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11" name="Google Shape;111;p3">
            <a:extLst>
              <a:ext uri="{FF2B5EF4-FFF2-40B4-BE49-F238E27FC236}">
                <a16:creationId xmlns:a16="http://schemas.microsoft.com/office/drawing/2014/main" id="{71B74F45-2A9B-BF24-F4E6-5832DBA49D43}"/>
              </a:ext>
            </a:extLst>
          </p:cNvPr>
          <p:cNvSpPr txBox="1"/>
          <p:nvPr/>
        </p:nvSpPr>
        <p:spPr>
          <a:xfrm>
            <a:off x="1028700" y="2608221"/>
            <a:ext cx="16230600" cy="38779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514350" indent="-514350">
              <a:buAutoNum type="arabicPeriod"/>
            </a:pP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Cities Coalition for Digital Rights. (n.d.). </a:t>
            </a:r>
            <a:r>
              <a:rPr lang="en-US" sz="2800" i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City: Bordeaux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 Retrieved May 2025, from 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hlinkClick r:id="rId4"/>
              </a:rPr>
              <a:t>https://citiesfordigitalrights.org/city/bordeaux</a:t>
            </a:r>
            <a:endParaRPr lang="en-US" sz="28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514350" indent="-514350">
              <a:buAutoNum type="arabicPeriod"/>
            </a:pPr>
            <a:endParaRPr lang="en-US" sz="28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514350" indent="-514350">
              <a:buAutoNum type="arabicPeriod"/>
            </a:pP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Bordeaux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Métropole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 (n.d.). </a:t>
            </a:r>
            <a:r>
              <a:rPr lang="en-US" sz="2800" i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Les 28 communes de la </a:t>
            </a:r>
            <a:r>
              <a:rPr lang="en-US" sz="2800" i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Métropole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 Retrieved May 2025, from 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hlinkClick r:id="rId5"/>
              </a:rPr>
              <a:t>https://www.bordeaux-metropole.fr/metropole/linstitution-territoire/28-communes-metropole</a:t>
            </a:r>
            <a:endParaRPr lang="en-US" sz="28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514350" indent="-514350">
              <a:buAutoNum type="arabicPeriod"/>
            </a:pPr>
            <a:endParaRPr lang="en-US" sz="28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514350" indent="-514350">
              <a:buAutoNum type="arabicPeriod"/>
            </a:pP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European Commission. (2022). </a:t>
            </a:r>
            <a:r>
              <a:rPr lang="en-US" sz="2800" i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Bordeaux – European Capital of Smart Tourism 2022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 Retrieved May 2025, from 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hlinkClick r:id="rId6"/>
              </a:rPr>
              <a:t>https://smart-tourism-capital.ec.europa.eu/bordeaux-european-capital-smart-tourism-2022_en</a:t>
            </a:r>
            <a:endParaRPr lang="en-US" sz="28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12" name="Google Shape;112;p3">
            <a:extLst>
              <a:ext uri="{FF2B5EF4-FFF2-40B4-BE49-F238E27FC236}">
                <a16:creationId xmlns:a16="http://schemas.microsoft.com/office/drawing/2014/main" id="{ED4F4E90-2AD0-D9B6-7863-7457E69DAB6B}"/>
              </a:ext>
            </a:extLst>
          </p:cNvPr>
          <p:cNvSpPr txBox="1"/>
          <p:nvPr/>
        </p:nvSpPr>
        <p:spPr>
          <a:xfrm>
            <a:off x="1028700" y="876300"/>
            <a:ext cx="15833420" cy="15081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0" b="1" i="0" u="none" strike="noStrike" cap="none" dirty="0">
                <a:solidFill>
                  <a:srgbClr val="6550A3"/>
                </a:solidFill>
                <a:latin typeface="Roboto"/>
                <a:ea typeface="Roboto"/>
                <a:cs typeface="Roboto"/>
                <a:sym typeface="Roboto"/>
              </a:rPr>
              <a:t>Bibliography</a:t>
            </a:r>
            <a:endParaRPr dirty="0"/>
          </a:p>
        </p:txBody>
      </p:sp>
      <p:sp>
        <p:nvSpPr>
          <p:cNvPr id="113" name="Google Shape;113;p3">
            <a:extLst>
              <a:ext uri="{FF2B5EF4-FFF2-40B4-BE49-F238E27FC236}">
                <a16:creationId xmlns:a16="http://schemas.microsoft.com/office/drawing/2014/main" id="{3237D197-E9A5-1DB5-48F4-6DCD30F568B6}"/>
              </a:ext>
            </a:extLst>
          </p:cNvPr>
          <p:cNvSpPr/>
          <p:nvPr/>
        </p:nvSpPr>
        <p:spPr>
          <a:xfrm>
            <a:off x="9443800" y="8923020"/>
            <a:ext cx="2438174" cy="1705628"/>
          </a:xfrm>
          <a:custGeom>
            <a:avLst/>
            <a:gdLst/>
            <a:ahLst/>
            <a:cxnLst/>
            <a:rect l="l" t="t" r="r" b="b"/>
            <a:pathLst>
              <a:path w="2438174" h="1705628" extrusionOk="0">
                <a:moveTo>
                  <a:pt x="0" y="0"/>
                </a:moveTo>
                <a:lnTo>
                  <a:pt x="2438174" y="0"/>
                </a:lnTo>
                <a:lnTo>
                  <a:pt x="2438174" y="1705628"/>
                </a:lnTo>
                <a:lnTo>
                  <a:pt x="0" y="170562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t="-42947"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14" name="Google Shape;114;p3">
            <a:extLst>
              <a:ext uri="{FF2B5EF4-FFF2-40B4-BE49-F238E27FC236}">
                <a16:creationId xmlns:a16="http://schemas.microsoft.com/office/drawing/2014/main" id="{4C702293-A2A0-6CEB-73FE-A1A40CD6DD0E}"/>
              </a:ext>
            </a:extLst>
          </p:cNvPr>
          <p:cNvSpPr/>
          <p:nvPr/>
        </p:nvSpPr>
        <p:spPr>
          <a:xfrm>
            <a:off x="5524876" y="9258300"/>
            <a:ext cx="3619124" cy="806763"/>
          </a:xfrm>
          <a:custGeom>
            <a:avLst/>
            <a:gdLst/>
            <a:ahLst/>
            <a:cxnLst/>
            <a:rect l="l" t="t" r="r" b="b"/>
            <a:pathLst>
              <a:path w="3619124" h="806763" extrusionOk="0">
                <a:moveTo>
                  <a:pt x="0" y="0"/>
                </a:moveTo>
                <a:lnTo>
                  <a:pt x="3619124" y="0"/>
                </a:lnTo>
                <a:lnTo>
                  <a:pt x="3619124" y="806763"/>
                </a:lnTo>
                <a:lnTo>
                  <a:pt x="0" y="8067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15" name="Google Shape;115;p3">
            <a:extLst>
              <a:ext uri="{FF2B5EF4-FFF2-40B4-BE49-F238E27FC236}">
                <a16:creationId xmlns:a16="http://schemas.microsoft.com/office/drawing/2014/main" id="{3B9515F3-7AC4-FD61-8A42-3CC49E25D1EA}"/>
              </a:ext>
            </a:extLst>
          </p:cNvPr>
          <p:cNvSpPr txBox="1"/>
          <p:nvPr/>
        </p:nvSpPr>
        <p:spPr>
          <a:xfrm>
            <a:off x="8032775" y="8292465"/>
            <a:ext cx="2222450" cy="6305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rgbClr val="6550A3"/>
                </a:solidFill>
                <a:latin typeface="Roboto"/>
                <a:ea typeface="Roboto"/>
                <a:cs typeface="Roboto"/>
                <a:sym typeface="Roboto"/>
              </a:rPr>
              <a:t>WHERE HERITAGE </a:t>
            </a:r>
            <a:endParaRPr/>
          </a:p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rgbClr val="6550A3"/>
                </a:solidFill>
                <a:latin typeface="Roboto"/>
                <a:ea typeface="Roboto"/>
                <a:cs typeface="Roboto"/>
                <a:sym typeface="Roboto"/>
              </a:rPr>
              <a:t>MEETS COMMUNITY </a:t>
            </a:r>
            <a:endParaRPr/>
          </a:p>
        </p:txBody>
      </p:sp>
      <p:sp>
        <p:nvSpPr>
          <p:cNvPr id="2" name="Google Shape;432;p39">
            <a:extLst>
              <a:ext uri="{FF2B5EF4-FFF2-40B4-BE49-F238E27FC236}">
                <a16:creationId xmlns:a16="http://schemas.microsoft.com/office/drawing/2014/main" id="{BC18B3EF-8E12-17F6-ACD9-E9CD605E7E6C}"/>
              </a:ext>
            </a:extLst>
          </p:cNvPr>
          <p:cNvSpPr txBox="1"/>
          <p:nvPr/>
        </p:nvSpPr>
        <p:spPr>
          <a:xfrm>
            <a:off x="15884434" y="9417060"/>
            <a:ext cx="1959893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6550A3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#CreativeEurope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309888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F4E7"/>
        </a:solidFill>
        <a:effectLst/>
      </p:bgPr>
    </p:bg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5"/>
          <p:cNvSpPr/>
          <p:nvPr/>
        </p:nvSpPr>
        <p:spPr>
          <a:xfrm>
            <a:off x="2124240" y="0"/>
            <a:ext cx="14039520" cy="10287000"/>
          </a:xfrm>
          <a:custGeom>
            <a:avLst/>
            <a:gdLst/>
            <a:ahLst/>
            <a:cxnLst/>
            <a:rect l="l" t="t" r="r" b="b"/>
            <a:pathLst>
              <a:path w="14039520" h="10287000" extrusionOk="0">
                <a:moveTo>
                  <a:pt x="0" y="0"/>
                </a:moveTo>
                <a:lnTo>
                  <a:pt x="14039520" y="0"/>
                </a:lnTo>
                <a:lnTo>
                  <a:pt x="1403952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30000"/>
            </a:blip>
            <a:stretch>
              <a:fillRect t="-6694" b="-6693"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31" name="Google Shape;131;p5"/>
          <p:cNvSpPr txBox="1"/>
          <p:nvPr/>
        </p:nvSpPr>
        <p:spPr>
          <a:xfrm>
            <a:off x="3566240" y="3907425"/>
            <a:ext cx="11155519" cy="2406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999" b="1" i="0" u="none" strike="noStrike" cap="none" dirty="0">
                <a:solidFill>
                  <a:srgbClr val="6550A3"/>
                </a:solidFill>
                <a:latin typeface="Roboto"/>
                <a:ea typeface="Roboto"/>
                <a:cs typeface="Roboto"/>
                <a:sym typeface="Roboto"/>
              </a:rPr>
              <a:t>Thank You !</a:t>
            </a:r>
            <a:endParaRPr dirty="0"/>
          </a:p>
        </p:txBody>
      </p:sp>
      <p:sp>
        <p:nvSpPr>
          <p:cNvPr id="133" name="Google Shape;133;p5"/>
          <p:cNvSpPr/>
          <p:nvPr/>
        </p:nvSpPr>
        <p:spPr>
          <a:xfrm>
            <a:off x="9443800" y="8923020"/>
            <a:ext cx="2438174" cy="1705628"/>
          </a:xfrm>
          <a:custGeom>
            <a:avLst/>
            <a:gdLst/>
            <a:ahLst/>
            <a:cxnLst/>
            <a:rect l="l" t="t" r="r" b="b"/>
            <a:pathLst>
              <a:path w="2438174" h="1705628" extrusionOk="0">
                <a:moveTo>
                  <a:pt x="0" y="0"/>
                </a:moveTo>
                <a:lnTo>
                  <a:pt x="2438174" y="0"/>
                </a:lnTo>
                <a:lnTo>
                  <a:pt x="2438174" y="1705628"/>
                </a:lnTo>
                <a:lnTo>
                  <a:pt x="0" y="170562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t="-42947"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34" name="Google Shape;134;p5"/>
          <p:cNvSpPr/>
          <p:nvPr/>
        </p:nvSpPr>
        <p:spPr>
          <a:xfrm>
            <a:off x="5524876" y="9258300"/>
            <a:ext cx="3619124" cy="806763"/>
          </a:xfrm>
          <a:custGeom>
            <a:avLst/>
            <a:gdLst/>
            <a:ahLst/>
            <a:cxnLst/>
            <a:rect l="l" t="t" r="r" b="b"/>
            <a:pathLst>
              <a:path w="3619124" h="806763" extrusionOk="0">
                <a:moveTo>
                  <a:pt x="0" y="0"/>
                </a:moveTo>
                <a:lnTo>
                  <a:pt x="3619124" y="0"/>
                </a:lnTo>
                <a:lnTo>
                  <a:pt x="3619124" y="806763"/>
                </a:lnTo>
                <a:lnTo>
                  <a:pt x="0" y="8067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35" name="Google Shape;135;p5"/>
          <p:cNvSpPr txBox="1"/>
          <p:nvPr/>
        </p:nvSpPr>
        <p:spPr>
          <a:xfrm>
            <a:off x="8032775" y="8292465"/>
            <a:ext cx="2222450" cy="6305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 dirty="0">
                <a:solidFill>
                  <a:srgbClr val="6550A3"/>
                </a:solidFill>
                <a:latin typeface="Roboto"/>
                <a:ea typeface="Roboto"/>
                <a:cs typeface="Roboto"/>
                <a:sym typeface="Roboto"/>
              </a:rPr>
              <a:t>WHERE HERITAGE </a:t>
            </a:r>
            <a:endParaRPr dirty="0"/>
          </a:p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 dirty="0">
                <a:solidFill>
                  <a:srgbClr val="6550A3"/>
                </a:solidFill>
                <a:latin typeface="Roboto"/>
                <a:ea typeface="Roboto"/>
                <a:cs typeface="Roboto"/>
                <a:sym typeface="Roboto"/>
              </a:rPr>
              <a:t>MEETS COMMUNITY </a:t>
            </a:r>
            <a:endParaRPr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E4BF73C-C528-D148-4BD3-37AFB38CFB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43091" y="-203915"/>
            <a:ext cx="7024268" cy="7024268"/>
          </a:xfrm>
          <a:prstGeom prst="rect">
            <a:avLst/>
          </a:prstGeom>
        </p:spPr>
      </p:pic>
      <p:sp>
        <p:nvSpPr>
          <p:cNvPr id="3" name="Google Shape;432;p39">
            <a:extLst>
              <a:ext uri="{FF2B5EF4-FFF2-40B4-BE49-F238E27FC236}">
                <a16:creationId xmlns:a16="http://schemas.microsoft.com/office/drawing/2014/main" id="{FAE84D67-B994-BAC7-C417-EF7075E8169A}"/>
              </a:ext>
            </a:extLst>
          </p:cNvPr>
          <p:cNvSpPr txBox="1"/>
          <p:nvPr/>
        </p:nvSpPr>
        <p:spPr>
          <a:xfrm>
            <a:off x="15884434" y="9417060"/>
            <a:ext cx="1959893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6550A3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#CreativeEurope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F6FE"/>
        </a:solid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09;p3">
            <a:extLst>
              <a:ext uri="{FF2B5EF4-FFF2-40B4-BE49-F238E27FC236}">
                <a16:creationId xmlns:a16="http://schemas.microsoft.com/office/drawing/2014/main" id="{A72B653A-114D-D997-3C73-0321B2D33F52}"/>
              </a:ext>
            </a:extLst>
          </p:cNvPr>
          <p:cNvSpPr/>
          <p:nvPr/>
        </p:nvSpPr>
        <p:spPr>
          <a:xfrm>
            <a:off x="1424293" y="0"/>
            <a:ext cx="14039520" cy="10287000"/>
          </a:xfrm>
          <a:custGeom>
            <a:avLst/>
            <a:gdLst/>
            <a:ahLst/>
            <a:cxnLst/>
            <a:rect l="l" t="t" r="r" b="b"/>
            <a:pathLst>
              <a:path w="14039520" h="10287000" extrusionOk="0">
                <a:moveTo>
                  <a:pt x="0" y="0"/>
                </a:moveTo>
                <a:lnTo>
                  <a:pt x="14039520" y="0"/>
                </a:lnTo>
                <a:lnTo>
                  <a:pt x="1403952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30000"/>
            </a:blip>
            <a:stretch>
              <a:fillRect t="-6694" b="-6693"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10" name="Google Shape;110;g356c93749cb_0_10"/>
          <p:cNvSpPr txBox="1"/>
          <p:nvPr/>
        </p:nvSpPr>
        <p:spPr>
          <a:xfrm>
            <a:off x="15835275" y="9310350"/>
            <a:ext cx="20088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6550A3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#CreativeEurope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" name="Google Shape;111;g356c93749cb_0_10"/>
          <p:cNvSpPr txBox="1"/>
          <p:nvPr/>
        </p:nvSpPr>
        <p:spPr>
          <a:xfrm>
            <a:off x="1028700" y="876300"/>
            <a:ext cx="15833400" cy="10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0"/>
              <a:buFont typeface="Arial"/>
              <a:buNone/>
              <a:tabLst/>
              <a:defRPr/>
            </a:pPr>
            <a:r>
              <a:rPr kumimoji="0" lang="en-US" sz="7000" b="1" i="0" u="none" strike="noStrike" kern="0" cap="none" spc="0" normalizeH="0" baseline="0" noProof="0">
                <a:ln>
                  <a:noFill/>
                </a:ln>
                <a:solidFill>
                  <a:srgbClr val="6550A3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Introduction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" name="Google Shape;112;g356c93749cb_0_10"/>
          <p:cNvSpPr/>
          <p:nvPr/>
        </p:nvSpPr>
        <p:spPr>
          <a:xfrm>
            <a:off x="9418506" y="8957565"/>
            <a:ext cx="2438174" cy="1705628"/>
          </a:xfrm>
          <a:custGeom>
            <a:avLst/>
            <a:gdLst/>
            <a:ahLst/>
            <a:cxnLst/>
            <a:rect l="l" t="t" r="r" b="b"/>
            <a:pathLst>
              <a:path w="2438174" h="1705628" extrusionOk="0">
                <a:moveTo>
                  <a:pt x="0" y="0"/>
                </a:moveTo>
                <a:lnTo>
                  <a:pt x="2438174" y="0"/>
                </a:lnTo>
                <a:lnTo>
                  <a:pt x="2438174" y="1705628"/>
                </a:lnTo>
                <a:lnTo>
                  <a:pt x="0" y="170562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t="-42949"/>
            </a:stretch>
          </a:blipFill>
          <a:ln>
            <a:noFill/>
          </a:ln>
        </p:spPr>
        <p:txBody>
          <a:bodyPr spcFirstLastPara="1" wrap="square" lIns="91450" tIns="45700" rIns="91450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" name="Google Shape;113;g356c93749cb_0_10"/>
          <p:cNvSpPr/>
          <p:nvPr/>
        </p:nvSpPr>
        <p:spPr>
          <a:xfrm>
            <a:off x="5799382" y="9192224"/>
            <a:ext cx="3619124" cy="806763"/>
          </a:xfrm>
          <a:custGeom>
            <a:avLst/>
            <a:gdLst/>
            <a:ahLst/>
            <a:cxnLst/>
            <a:rect l="l" t="t" r="r" b="b"/>
            <a:pathLst>
              <a:path w="3619124" h="806763" extrusionOk="0">
                <a:moveTo>
                  <a:pt x="0" y="0"/>
                </a:moveTo>
                <a:lnTo>
                  <a:pt x="3619124" y="0"/>
                </a:lnTo>
                <a:lnTo>
                  <a:pt x="3619124" y="806763"/>
                </a:lnTo>
                <a:lnTo>
                  <a:pt x="0" y="8067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50" tIns="45700" rIns="91450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" name="Google Shape;114;g356c93749cb_0_10"/>
          <p:cNvSpPr txBox="1"/>
          <p:nvPr/>
        </p:nvSpPr>
        <p:spPr>
          <a:xfrm>
            <a:off x="8032775" y="8292465"/>
            <a:ext cx="2222400" cy="6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6550A3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WHERE HERITAGE 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6550A3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MEETS COMMUNITY 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" name="Google Shape;115;g356c93749cb_0_10"/>
          <p:cNvSpPr txBox="1"/>
          <p:nvPr/>
        </p:nvSpPr>
        <p:spPr>
          <a:xfrm>
            <a:off x="1655075" y="3215202"/>
            <a:ext cx="14838000" cy="3317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4001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tabLst/>
              <a:defRPr/>
            </a:pPr>
            <a:r>
              <a:rPr kumimoji="0" lang="en-US" sz="2200" b="1" i="0" u="sng" strike="noStrike" kern="0" cap="none" spc="0" normalizeH="0" baseline="0" noProof="0" dirty="0">
                <a:ln>
                  <a:noFill/>
                </a:ln>
                <a:solidFill>
                  <a:srgbClr val="8A3219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Name of the </a:t>
            </a:r>
            <a:r>
              <a:rPr lang="en-US" sz="2200" b="1" u="sng" dirty="0">
                <a:solidFill>
                  <a:srgbClr val="8A3219"/>
                </a:solidFill>
                <a:latin typeface="Roboto"/>
                <a:ea typeface="Roboto"/>
                <a:cs typeface="Roboto"/>
                <a:sym typeface="Roboto"/>
              </a:rPr>
              <a:t>Initiative</a:t>
            </a:r>
            <a:r>
              <a:rPr kumimoji="0" lang="en-US" sz="2200" b="1" i="0" u="sng" strike="noStrike" kern="0" cap="none" spc="0" normalizeH="0" baseline="0" noProof="0" dirty="0">
                <a:ln>
                  <a:noFill/>
                </a:ln>
                <a:solidFill>
                  <a:srgbClr val="8A3219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: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 Bordeaux Smart Tourism</a:t>
            </a:r>
            <a:endParaRPr kumimoji="0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just" defTabSz="914400" rtl="0" eaLnBrk="1" fontAlgn="auto" latinLnBrk="0" hangingPunct="1">
              <a:lnSpc>
                <a:spcPct val="14001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tabLst/>
              <a:defRPr/>
            </a:pPr>
            <a:endParaRPr kumimoji="0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just" defTabSz="914400" rtl="0" eaLnBrk="1" fontAlgn="auto" latinLnBrk="0" hangingPunct="1">
              <a:lnSpc>
                <a:spcPct val="14001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tabLst/>
              <a:defRPr/>
            </a:pPr>
            <a:r>
              <a:rPr kumimoji="0" lang="en-US" sz="2200" b="1" i="0" u="sng" strike="noStrike" kern="0" cap="none" spc="0" normalizeH="0" baseline="0" noProof="0" dirty="0">
                <a:ln>
                  <a:noFill/>
                </a:ln>
                <a:solidFill>
                  <a:srgbClr val="00507A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Location: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 Bordeaux, France</a:t>
            </a:r>
          </a:p>
          <a:p>
            <a:pPr marL="355600" marR="0" lvl="0" indent="-228600" algn="just" defTabSz="914400" rtl="0" eaLnBrk="1" fontAlgn="auto" latinLnBrk="0" hangingPunct="1">
              <a:lnSpc>
                <a:spcPct val="140017"/>
              </a:lnSpc>
              <a:spcBef>
                <a:spcPts val="0"/>
              </a:spcBef>
              <a:spcAft>
                <a:spcPts val="0"/>
              </a:spcAft>
              <a:buClr>
                <a:srgbClr val="8A3219"/>
              </a:buClr>
              <a:buSzPts val="2000"/>
              <a:buFont typeface="Arial"/>
              <a:buNone/>
              <a:tabLst/>
              <a:defRPr/>
            </a:pPr>
            <a:endParaRPr lang="en-GB" sz="2200" dirty="0">
              <a:latin typeface="Roboto"/>
              <a:ea typeface="Roboto"/>
              <a:cs typeface="Roboto"/>
              <a:sym typeface="Roboto"/>
            </a:endParaRPr>
          </a:p>
          <a:p>
            <a:pPr algn="just">
              <a:lnSpc>
                <a:spcPct val="140017"/>
              </a:lnSpc>
              <a:buSzPts val="2600"/>
            </a:pPr>
            <a:r>
              <a:rPr lang="en-US" sz="2200" b="1" u="sng" dirty="0">
                <a:solidFill>
                  <a:srgbClr val="8A3219"/>
                </a:solidFill>
                <a:latin typeface="Roboto"/>
                <a:ea typeface="Roboto"/>
                <a:cs typeface="Roboto"/>
                <a:sym typeface="Roboto"/>
              </a:rPr>
              <a:t>Managing</a:t>
            </a:r>
            <a:r>
              <a:rPr kumimoji="0" lang="en-US" sz="2200" b="1" i="0" u="sng" strike="noStrike" kern="0" cap="none" spc="0" normalizeH="0" baseline="0" noProof="0" dirty="0">
                <a:ln>
                  <a:noFill/>
                </a:ln>
                <a:solidFill>
                  <a:srgbClr val="8A3219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 Organization: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200" dirty="0">
                <a:latin typeface="Roboto"/>
                <a:ea typeface="Roboto"/>
                <a:cs typeface="Roboto"/>
              </a:rPr>
              <a:t>Bordeaux </a:t>
            </a:r>
            <a:r>
              <a:rPr lang="en-US" sz="2200" dirty="0" err="1">
                <a:latin typeface="Roboto"/>
                <a:ea typeface="Roboto"/>
                <a:cs typeface="Roboto"/>
              </a:rPr>
              <a:t>Métropole</a:t>
            </a: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just" defTabSz="914400" rtl="0" eaLnBrk="1" fontAlgn="auto" latinLnBrk="0" hangingPunct="1">
              <a:lnSpc>
                <a:spcPct val="14001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tabLst/>
              <a:defRPr/>
            </a:pPr>
            <a:endParaRPr lang="en-US" sz="2200" dirty="0"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just" defTabSz="914400" rtl="0" eaLnBrk="1" fontAlgn="auto" latinLnBrk="0" hangingPunct="1">
              <a:lnSpc>
                <a:spcPct val="14001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tabLst/>
              <a:defRPr/>
            </a:pPr>
            <a:r>
              <a:rPr kumimoji="0" lang="en-US" sz="2200" b="1" i="0" u="sng" strike="noStrike" kern="0" cap="none" spc="0" normalizeH="0" baseline="0" noProof="0" dirty="0">
                <a:ln>
                  <a:noFill/>
                </a:ln>
                <a:solidFill>
                  <a:srgbClr val="6550A3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Status: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 Ongoing</a:t>
            </a:r>
            <a:endParaRPr kumimoji="0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16" name="Google Shape;116;g356c93749cb_0_10" descr="Document with solid fill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50700" y="3168000"/>
            <a:ext cx="579675" cy="587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g356c93749cb_0_10" descr="Marker with solid fill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50699" y="4132279"/>
            <a:ext cx="579675" cy="587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g356c93749cb_0_10" descr="Briefcase with solid fill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67548" y="5087422"/>
            <a:ext cx="545975" cy="5534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g356c93749cb_0_10" descr="Tools with solid fill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45177" y="6016484"/>
            <a:ext cx="545975" cy="55347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177;g356c93749cb_0_70">
            <a:extLst>
              <a:ext uri="{FF2B5EF4-FFF2-40B4-BE49-F238E27FC236}">
                <a16:creationId xmlns:a16="http://schemas.microsoft.com/office/drawing/2014/main" id="{105522E8-4133-8A3B-805C-BDF780DE9991}"/>
              </a:ext>
            </a:extLst>
          </p:cNvPr>
          <p:cNvSpPr/>
          <p:nvPr/>
        </p:nvSpPr>
        <p:spPr>
          <a:xfrm>
            <a:off x="8032775" y="1860824"/>
            <a:ext cx="10026625" cy="5793600"/>
          </a:xfrm>
          <a:prstGeom prst="rect">
            <a:avLst/>
          </a:prstGeom>
          <a:noFill/>
          <a:ln w="38100" cap="flat" cmpd="sng">
            <a:solidFill>
              <a:srgbClr val="6550A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50" tIns="91450" rIns="91450" bIns="91450" anchor="ctr" anchorCtr="0">
            <a:noAutofit/>
          </a:bodyPr>
          <a:lstStyle/>
          <a:p>
            <a:pPr algn="just">
              <a:buNone/>
            </a:pPr>
            <a:r>
              <a:rPr lang="en-US" sz="23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As a recipient of the </a:t>
            </a:r>
            <a:r>
              <a:rPr lang="en-US" sz="23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European Capital of Smart Tourism Award (2022)</a:t>
            </a:r>
            <a:r>
              <a:rPr lang="en-US" sz="23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Bordeaux </a:t>
            </a:r>
            <a:r>
              <a:rPr lang="en-US" sz="23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Métropole</a:t>
            </a:r>
            <a:r>
              <a:rPr lang="en-US" sz="23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has become a reference point for how cities can use data, digital infrastructure, and citizen participation to shape more inclusive, sustainable, and culturally responsive tourism policies.</a:t>
            </a:r>
          </a:p>
          <a:p>
            <a:pPr algn="just">
              <a:buNone/>
            </a:pPr>
            <a:endParaRPr lang="en-US" sz="23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just">
              <a:buNone/>
            </a:pPr>
            <a:r>
              <a:rPr lang="en-US" sz="23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The </a:t>
            </a:r>
            <a:r>
              <a:rPr lang="en-US" sz="23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CultMed</a:t>
            </a:r>
            <a:r>
              <a:rPr lang="en-US" sz="23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team met with </a:t>
            </a:r>
            <a:r>
              <a:rPr lang="en-US" sz="23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Antoine Bidegain</a:t>
            </a:r>
            <a:r>
              <a:rPr lang="en-US" sz="23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Deputy Director of Digital and Data at Bordeaux </a:t>
            </a:r>
            <a:r>
              <a:rPr lang="en-US" sz="23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Métropole</a:t>
            </a:r>
            <a:r>
              <a:rPr lang="en-US" sz="23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to understand how the city leverages </a:t>
            </a:r>
            <a:r>
              <a:rPr lang="en-US" sz="23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ethical data practices, digital rights and participatory tools</a:t>
            </a:r>
            <a:r>
              <a:rPr lang="en-US" sz="23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to enhance the visitor experience while ensuring local benefit.</a:t>
            </a:r>
          </a:p>
          <a:p>
            <a:pPr algn="just">
              <a:buNone/>
            </a:pPr>
            <a:endParaRPr lang="en-US" sz="23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just"/>
            <a:r>
              <a:rPr lang="en-US" sz="23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This best practice explores how digital governance is being used not only to improve cultural service delivery, but also to promote </a:t>
            </a:r>
            <a:r>
              <a:rPr lang="en-US" sz="23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long-term equity, climate adaptation, and cultural accessibility, </a:t>
            </a:r>
            <a:r>
              <a:rPr lang="en-US" sz="23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all key pillars of sustainable cultural tourism.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F6FE"/>
        </a:solidFill>
        <a:effectLst/>
      </p:bgPr>
    </p:bg>
    <p:spTree>
      <p:nvGrpSpPr>
        <p:cNvPr id="1" name="Shape 108">
          <a:extLst>
            <a:ext uri="{FF2B5EF4-FFF2-40B4-BE49-F238E27FC236}">
              <a16:creationId xmlns:a16="http://schemas.microsoft.com/office/drawing/2014/main" id="{05C157ED-35EE-F737-92A2-9200A7AA70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9;p3">
            <a:extLst>
              <a:ext uri="{FF2B5EF4-FFF2-40B4-BE49-F238E27FC236}">
                <a16:creationId xmlns:a16="http://schemas.microsoft.com/office/drawing/2014/main" id="{99224FE7-77EB-D24A-FC48-BBAD9A929992}"/>
              </a:ext>
            </a:extLst>
          </p:cNvPr>
          <p:cNvSpPr/>
          <p:nvPr/>
        </p:nvSpPr>
        <p:spPr>
          <a:xfrm>
            <a:off x="1424293" y="0"/>
            <a:ext cx="14039520" cy="10287000"/>
          </a:xfrm>
          <a:custGeom>
            <a:avLst/>
            <a:gdLst/>
            <a:ahLst/>
            <a:cxnLst/>
            <a:rect l="l" t="t" r="r" b="b"/>
            <a:pathLst>
              <a:path w="14039520" h="10287000" extrusionOk="0">
                <a:moveTo>
                  <a:pt x="0" y="0"/>
                </a:moveTo>
                <a:lnTo>
                  <a:pt x="14039520" y="0"/>
                </a:lnTo>
                <a:lnTo>
                  <a:pt x="1403952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30000"/>
            </a:blip>
            <a:stretch>
              <a:fillRect t="-6694" b="-6693"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11" name="Google Shape;111;p3">
            <a:extLst>
              <a:ext uri="{FF2B5EF4-FFF2-40B4-BE49-F238E27FC236}">
                <a16:creationId xmlns:a16="http://schemas.microsoft.com/office/drawing/2014/main" id="{0B3DB76A-D12C-C616-F4C7-D96FDED1D16F}"/>
              </a:ext>
            </a:extLst>
          </p:cNvPr>
          <p:cNvSpPr txBox="1"/>
          <p:nvPr/>
        </p:nvSpPr>
        <p:spPr>
          <a:xfrm>
            <a:off x="1028700" y="2384405"/>
            <a:ext cx="16230600" cy="54486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14001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99" b="1" u="sng" dirty="0">
                <a:latin typeface="Roboto"/>
                <a:ea typeface="Roboto"/>
                <a:cs typeface="Roboto"/>
                <a:sym typeface="Roboto"/>
              </a:rPr>
              <a:t>Description of the Practice </a:t>
            </a:r>
          </a:p>
          <a:p>
            <a:pPr marL="0" marR="0" lvl="0" indent="0" algn="just" rtl="0">
              <a:lnSpc>
                <a:spcPct val="14001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99" dirty="0">
                <a:latin typeface="Roboto"/>
                <a:ea typeface="Roboto"/>
                <a:cs typeface="Roboto"/>
                <a:sym typeface="Roboto"/>
              </a:rPr>
              <a:t>Bordeaux </a:t>
            </a:r>
            <a:r>
              <a:rPr lang="en-US" sz="2299" dirty="0" err="1">
                <a:latin typeface="Roboto"/>
                <a:ea typeface="Roboto"/>
                <a:cs typeface="Roboto"/>
                <a:sym typeface="Roboto"/>
              </a:rPr>
              <a:t>Métropole</a:t>
            </a:r>
            <a:r>
              <a:rPr lang="en-US" sz="2299" dirty="0">
                <a:latin typeface="Roboto"/>
                <a:ea typeface="Roboto"/>
                <a:cs typeface="Roboto"/>
                <a:sym typeface="Roboto"/>
              </a:rPr>
              <a:t> is the intermunicipal authority governing </a:t>
            </a:r>
            <a:r>
              <a:rPr lang="en-US" sz="2299" b="1" dirty="0">
                <a:latin typeface="Roboto"/>
                <a:ea typeface="Roboto"/>
                <a:cs typeface="Roboto"/>
                <a:sym typeface="Roboto"/>
              </a:rPr>
              <a:t>28 municipalities in the Bordeaux region.</a:t>
            </a:r>
            <a:r>
              <a:rPr lang="en-US" sz="2299" dirty="0">
                <a:latin typeface="Roboto"/>
                <a:ea typeface="Roboto"/>
                <a:cs typeface="Roboto"/>
                <a:sym typeface="Roboto"/>
              </a:rPr>
              <a:t> Its digital and data department, comprising over 400 professionals, oversees public IT systems, mobility data, school tech and strategic data policy across sectors, including culture and tourism.</a:t>
            </a:r>
          </a:p>
          <a:p>
            <a:pPr marL="0" marR="0" lvl="0" indent="0" algn="just" rtl="0">
              <a:lnSpc>
                <a:spcPct val="140017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299" dirty="0"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just" rtl="0">
              <a:lnSpc>
                <a:spcPct val="14001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99" dirty="0">
                <a:latin typeface="Roboto"/>
                <a:ea typeface="Roboto"/>
                <a:cs typeface="Roboto"/>
                <a:sym typeface="Roboto"/>
              </a:rPr>
              <a:t>The practice focuses on how Bordeaux </a:t>
            </a:r>
            <a:r>
              <a:rPr lang="en-US" sz="2299" b="1" dirty="0">
                <a:latin typeface="Roboto"/>
                <a:ea typeface="Roboto"/>
                <a:cs typeface="Roboto"/>
                <a:sym typeface="Roboto"/>
              </a:rPr>
              <a:t>uses data-driven tools to promote sustainable, inclusive and experience-based cultural tourism.</a:t>
            </a:r>
            <a:r>
              <a:rPr lang="en-US" sz="2299" dirty="0">
                <a:latin typeface="Roboto"/>
                <a:ea typeface="Roboto"/>
                <a:cs typeface="Roboto"/>
                <a:sym typeface="Roboto"/>
              </a:rPr>
              <a:t> Rather than relying on volume metrics, the city prioritizes real-time citizen feedback and GDPR-compliant tourism data to inform planning and reduce pressure on overcrowded sites. </a:t>
            </a:r>
          </a:p>
          <a:p>
            <a:pPr marL="0" marR="0" lvl="0" indent="0" algn="just" rtl="0">
              <a:lnSpc>
                <a:spcPct val="140017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299" dirty="0"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just" rtl="0">
              <a:lnSpc>
                <a:spcPct val="14001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99" dirty="0">
                <a:latin typeface="Roboto"/>
                <a:ea typeface="Roboto"/>
                <a:cs typeface="Roboto"/>
                <a:sym typeface="Roboto"/>
              </a:rPr>
              <a:t>Through its participation in the </a:t>
            </a:r>
            <a:r>
              <a:rPr lang="en-US" sz="2299" b="1" dirty="0">
                <a:latin typeface="Roboto"/>
                <a:ea typeface="Roboto"/>
                <a:cs typeface="Roboto"/>
                <a:sym typeface="Roboto"/>
              </a:rPr>
              <a:t>Cities Coalition for Digital Rights (CC4DR)</a:t>
            </a:r>
            <a:r>
              <a:rPr lang="en-US" sz="2299" dirty="0">
                <a:latin typeface="Roboto"/>
                <a:ea typeface="Roboto"/>
                <a:cs typeface="Roboto"/>
                <a:sym typeface="Roboto"/>
              </a:rPr>
              <a:t>, Bordeaux reinforces its model as one where digital innovation serves public values , which is thus making tourism more accessible, sustainable and locally rooted.</a:t>
            </a:r>
          </a:p>
        </p:txBody>
      </p:sp>
      <p:sp>
        <p:nvSpPr>
          <p:cNvPr id="112" name="Google Shape;112;p3">
            <a:extLst>
              <a:ext uri="{FF2B5EF4-FFF2-40B4-BE49-F238E27FC236}">
                <a16:creationId xmlns:a16="http://schemas.microsoft.com/office/drawing/2014/main" id="{9DEFA0AD-0CB0-C8D7-FAC0-F36EB62998C6}"/>
              </a:ext>
            </a:extLst>
          </p:cNvPr>
          <p:cNvSpPr txBox="1"/>
          <p:nvPr/>
        </p:nvSpPr>
        <p:spPr>
          <a:xfrm>
            <a:off x="1028700" y="876300"/>
            <a:ext cx="15833420" cy="15081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0" b="1" i="0" u="none" strike="noStrike" cap="none" dirty="0">
                <a:solidFill>
                  <a:srgbClr val="6550A3"/>
                </a:solidFill>
                <a:latin typeface="Roboto"/>
                <a:ea typeface="Roboto"/>
                <a:cs typeface="Roboto"/>
                <a:sym typeface="Roboto"/>
              </a:rPr>
              <a:t>The Practice</a:t>
            </a:r>
            <a:endParaRPr dirty="0"/>
          </a:p>
        </p:txBody>
      </p:sp>
      <p:sp>
        <p:nvSpPr>
          <p:cNvPr id="113" name="Google Shape;113;p3">
            <a:extLst>
              <a:ext uri="{FF2B5EF4-FFF2-40B4-BE49-F238E27FC236}">
                <a16:creationId xmlns:a16="http://schemas.microsoft.com/office/drawing/2014/main" id="{365B5D97-CBB6-421D-D383-F9737D161A08}"/>
              </a:ext>
            </a:extLst>
          </p:cNvPr>
          <p:cNvSpPr/>
          <p:nvPr/>
        </p:nvSpPr>
        <p:spPr>
          <a:xfrm>
            <a:off x="9422028" y="8995133"/>
            <a:ext cx="2438174" cy="1705628"/>
          </a:xfrm>
          <a:custGeom>
            <a:avLst/>
            <a:gdLst/>
            <a:ahLst/>
            <a:cxnLst/>
            <a:rect l="l" t="t" r="r" b="b"/>
            <a:pathLst>
              <a:path w="2438174" h="1705628" extrusionOk="0">
                <a:moveTo>
                  <a:pt x="0" y="0"/>
                </a:moveTo>
                <a:lnTo>
                  <a:pt x="2438174" y="0"/>
                </a:lnTo>
                <a:lnTo>
                  <a:pt x="2438174" y="1705628"/>
                </a:lnTo>
                <a:lnTo>
                  <a:pt x="0" y="170562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t="-42947"/>
            </a:stretch>
          </a:blipFill>
          <a:ln>
            <a:noFill/>
          </a:ln>
        </p:spPr>
        <p:txBody>
          <a:bodyPr/>
          <a:lstStyle/>
          <a:p>
            <a:endParaRPr lang="en-US" dirty="0"/>
          </a:p>
        </p:txBody>
      </p:sp>
      <p:sp>
        <p:nvSpPr>
          <p:cNvPr id="114" name="Google Shape;114;p3">
            <a:extLst>
              <a:ext uri="{FF2B5EF4-FFF2-40B4-BE49-F238E27FC236}">
                <a16:creationId xmlns:a16="http://schemas.microsoft.com/office/drawing/2014/main" id="{D181187E-546F-24CB-6D7D-A781460C8807}"/>
              </a:ext>
            </a:extLst>
          </p:cNvPr>
          <p:cNvSpPr/>
          <p:nvPr/>
        </p:nvSpPr>
        <p:spPr>
          <a:xfrm>
            <a:off x="5802904" y="9229121"/>
            <a:ext cx="3619124" cy="806763"/>
          </a:xfrm>
          <a:custGeom>
            <a:avLst/>
            <a:gdLst/>
            <a:ahLst/>
            <a:cxnLst/>
            <a:rect l="l" t="t" r="r" b="b"/>
            <a:pathLst>
              <a:path w="3619124" h="806763" extrusionOk="0">
                <a:moveTo>
                  <a:pt x="0" y="0"/>
                </a:moveTo>
                <a:lnTo>
                  <a:pt x="3619124" y="0"/>
                </a:lnTo>
                <a:lnTo>
                  <a:pt x="3619124" y="806763"/>
                </a:lnTo>
                <a:lnTo>
                  <a:pt x="0" y="8067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 dirty="0"/>
          </a:p>
        </p:txBody>
      </p:sp>
      <p:sp>
        <p:nvSpPr>
          <p:cNvPr id="115" name="Google Shape;115;p3">
            <a:extLst>
              <a:ext uri="{FF2B5EF4-FFF2-40B4-BE49-F238E27FC236}">
                <a16:creationId xmlns:a16="http://schemas.microsoft.com/office/drawing/2014/main" id="{7CCC88C1-0B38-D37E-018A-BBA26250C251}"/>
              </a:ext>
            </a:extLst>
          </p:cNvPr>
          <p:cNvSpPr txBox="1"/>
          <p:nvPr/>
        </p:nvSpPr>
        <p:spPr>
          <a:xfrm>
            <a:off x="8032775" y="8292465"/>
            <a:ext cx="2222450" cy="6305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rgbClr val="6550A3"/>
                </a:solidFill>
                <a:latin typeface="Roboto"/>
                <a:ea typeface="Roboto"/>
                <a:cs typeface="Roboto"/>
                <a:sym typeface="Roboto"/>
              </a:rPr>
              <a:t>WHERE HERITAGE </a:t>
            </a:r>
            <a:endParaRPr/>
          </a:p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rgbClr val="6550A3"/>
                </a:solidFill>
                <a:latin typeface="Roboto"/>
                <a:ea typeface="Roboto"/>
                <a:cs typeface="Roboto"/>
                <a:sym typeface="Roboto"/>
              </a:rPr>
              <a:t>MEETS COMMUNITY </a:t>
            </a:r>
            <a:endParaRPr/>
          </a:p>
        </p:txBody>
      </p:sp>
      <p:sp>
        <p:nvSpPr>
          <p:cNvPr id="2" name="Google Shape;432;p39">
            <a:extLst>
              <a:ext uri="{FF2B5EF4-FFF2-40B4-BE49-F238E27FC236}">
                <a16:creationId xmlns:a16="http://schemas.microsoft.com/office/drawing/2014/main" id="{20D1F618-ADA8-F363-5F06-1F47D822D388}"/>
              </a:ext>
            </a:extLst>
          </p:cNvPr>
          <p:cNvSpPr txBox="1"/>
          <p:nvPr/>
        </p:nvSpPr>
        <p:spPr>
          <a:xfrm>
            <a:off x="15884434" y="9417060"/>
            <a:ext cx="1959893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6550A3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#CreativeEurope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815059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F6FE"/>
        </a:solidFill>
        <a:effectLst/>
      </p:bgPr>
    </p:bg>
    <p:spTree>
      <p:nvGrpSpPr>
        <p:cNvPr id="1" name="Shape 108">
          <a:extLst>
            <a:ext uri="{FF2B5EF4-FFF2-40B4-BE49-F238E27FC236}">
              <a16:creationId xmlns:a16="http://schemas.microsoft.com/office/drawing/2014/main" id="{62085AE3-6778-D26B-7339-3FDC35B7E3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9;p3">
            <a:extLst>
              <a:ext uri="{FF2B5EF4-FFF2-40B4-BE49-F238E27FC236}">
                <a16:creationId xmlns:a16="http://schemas.microsoft.com/office/drawing/2014/main" id="{73BEF61D-7B5F-87E9-501D-3279341EBDF7}"/>
              </a:ext>
            </a:extLst>
          </p:cNvPr>
          <p:cNvSpPr/>
          <p:nvPr/>
        </p:nvSpPr>
        <p:spPr>
          <a:xfrm>
            <a:off x="1424293" y="0"/>
            <a:ext cx="14039520" cy="10287000"/>
          </a:xfrm>
          <a:custGeom>
            <a:avLst/>
            <a:gdLst/>
            <a:ahLst/>
            <a:cxnLst/>
            <a:rect l="l" t="t" r="r" b="b"/>
            <a:pathLst>
              <a:path w="14039520" h="10287000" extrusionOk="0">
                <a:moveTo>
                  <a:pt x="0" y="0"/>
                </a:moveTo>
                <a:lnTo>
                  <a:pt x="14039520" y="0"/>
                </a:lnTo>
                <a:lnTo>
                  <a:pt x="1403952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30000"/>
            </a:blip>
            <a:stretch>
              <a:fillRect t="-6694" b="-6693"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C4E15E0-F3D1-D8EA-8865-94276F5060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9199" y="3706486"/>
            <a:ext cx="3747410" cy="49965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1" name="Google Shape;111;p3">
            <a:extLst>
              <a:ext uri="{FF2B5EF4-FFF2-40B4-BE49-F238E27FC236}">
                <a16:creationId xmlns:a16="http://schemas.microsoft.com/office/drawing/2014/main" id="{9F5F401B-1655-9B2B-EF94-702CB4A4DD2A}"/>
              </a:ext>
            </a:extLst>
          </p:cNvPr>
          <p:cNvSpPr txBox="1"/>
          <p:nvPr/>
        </p:nvSpPr>
        <p:spPr>
          <a:xfrm>
            <a:off x="8032775" y="1064737"/>
            <a:ext cx="9525000" cy="7422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14001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99" dirty="0">
                <a:latin typeface="Roboto"/>
                <a:ea typeface="Roboto"/>
                <a:cs typeface="Roboto"/>
                <a:sym typeface="Roboto"/>
              </a:rPr>
              <a:t>The </a:t>
            </a:r>
            <a:r>
              <a:rPr lang="en-US" sz="2299" b="1" dirty="0">
                <a:latin typeface="Roboto"/>
                <a:ea typeface="Roboto"/>
                <a:cs typeface="Roboto"/>
                <a:sym typeface="Roboto"/>
              </a:rPr>
              <a:t>primary objectives</a:t>
            </a:r>
            <a:r>
              <a:rPr lang="en-US" sz="2299" dirty="0">
                <a:latin typeface="Roboto"/>
                <a:ea typeface="Roboto"/>
                <a:cs typeface="Roboto"/>
                <a:sym typeface="Roboto"/>
              </a:rPr>
              <a:t> of Bordeaux </a:t>
            </a:r>
            <a:r>
              <a:rPr lang="en-US" sz="2299" dirty="0" err="1">
                <a:latin typeface="Roboto"/>
                <a:ea typeface="Roboto"/>
                <a:cs typeface="Roboto"/>
                <a:sym typeface="Roboto"/>
              </a:rPr>
              <a:t>Métropole</a:t>
            </a:r>
            <a:r>
              <a:rPr lang="en-US" sz="2299" dirty="0">
                <a:latin typeface="Roboto"/>
                <a:ea typeface="Roboto"/>
                <a:cs typeface="Roboto"/>
                <a:sym typeface="Roboto"/>
              </a:rPr>
              <a:t> in terms of Smart Tourism are:</a:t>
            </a:r>
          </a:p>
          <a:p>
            <a:pPr marL="457200" marR="0" lvl="0" indent="-387350" algn="l" defTabSz="914400" rtl="0" eaLnBrk="1" fontAlgn="auto" latinLnBrk="0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6550A3"/>
              </a:buClr>
              <a:buSzPts val="2500"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Arial"/>
              </a:rPr>
              <a:t>Ensure 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Arial"/>
              </a:rPr>
              <a:t>equitable access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Arial"/>
              </a:rPr>
              <a:t> to 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Arial"/>
              </a:rPr>
              <a:t>cultural and tourism services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Arial"/>
              </a:rPr>
              <a:t>through inclusive, data-informed urban planning.</a:t>
            </a:r>
          </a:p>
          <a:p>
            <a:pPr marL="457200" marR="0" lvl="0" indent="-387350" algn="l" defTabSz="914400" rtl="0" eaLnBrk="1" fontAlgn="auto" latinLnBrk="0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6550A3"/>
              </a:buClr>
              <a:buSzPts val="2500"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Arial"/>
              </a:rPr>
              <a:t>Promote 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Arial"/>
              </a:rPr>
              <a:t>sustainability by using data to manage visitor flows, reduce over-tourism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Arial"/>
              </a:rPr>
              <a:t> and 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Arial"/>
              </a:rPr>
              <a:t>adapt to climate challenges.</a:t>
            </a:r>
          </a:p>
          <a:p>
            <a:pPr marL="457200" marR="0" lvl="0" indent="-387350" algn="l" defTabSz="914400" rtl="0" eaLnBrk="1" fontAlgn="auto" latinLnBrk="0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6550A3"/>
              </a:buClr>
              <a:buSzPts val="2500"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Arial"/>
              </a:rPr>
              <a:t>Leverage 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Arial"/>
              </a:rPr>
              <a:t>digital tools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Arial"/>
              </a:rPr>
              <a:t>(e.g., QR surveys, mobility data) for 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Arial"/>
              </a:rPr>
              <a:t>real-time insights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Arial"/>
              </a:rPr>
              <a:t>without relying on complex or costly technologies.</a:t>
            </a:r>
          </a:p>
          <a:p>
            <a:pPr marL="457200" marR="0" lvl="0" indent="-387350" algn="l" defTabSz="914400" rtl="0" eaLnBrk="1" fontAlgn="auto" latinLnBrk="0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6550A3"/>
              </a:buClr>
              <a:buSzPts val="2500"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Arial"/>
              </a:rPr>
              <a:t>Safeguard 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Arial"/>
              </a:rPr>
              <a:t>data sovereignty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Arial"/>
              </a:rPr>
              <a:t>by maintaining public control over infrastructure and enforcing ethical, GDPR-compliant data use.</a:t>
            </a:r>
          </a:p>
          <a:p>
            <a:pPr marL="457200" marR="0" lvl="0" indent="-387350" algn="l" defTabSz="914400" rtl="0" eaLnBrk="1" fontAlgn="auto" latinLnBrk="0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6550A3"/>
              </a:buClr>
              <a:buSzPts val="2500"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Arial"/>
              </a:rPr>
              <a:t>Uphold 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Arial"/>
              </a:rPr>
              <a:t>digital rights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Arial"/>
              </a:rPr>
              <a:t>and 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Arial"/>
              </a:rPr>
              <a:t>public trust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Arial"/>
              </a:rPr>
              <a:t>through transparent governance and participation in international frameworks like 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Arial"/>
              </a:rPr>
              <a:t>Cities Coalition for Digital Rights (CC4DR).</a:t>
            </a:r>
          </a:p>
          <a:p>
            <a:pPr marL="0" marR="0" lvl="0" indent="0" algn="just" rtl="0">
              <a:lnSpc>
                <a:spcPct val="140017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299" dirty="0"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just" rtl="0">
              <a:lnSpc>
                <a:spcPct val="140017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299" b="1" u="sng" dirty="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2" name="Google Shape;112;p3">
            <a:extLst>
              <a:ext uri="{FF2B5EF4-FFF2-40B4-BE49-F238E27FC236}">
                <a16:creationId xmlns:a16="http://schemas.microsoft.com/office/drawing/2014/main" id="{AEADFA0B-0FFB-72A1-D875-3B21BD717638}"/>
              </a:ext>
            </a:extLst>
          </p:cNvPr>
          <p:cNvSpPr txBox="1"/>
          <p:nvPr/>
        </p:nvSpPr>
        <p:spPr>
          <a:xfrm>
            <a:off x="1028700" y="876300"/>
            <a:ext cx="15833420" cy="15081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0" b="1" i="0" u="none" strike="noStrike" cap="none" dirty="0">
                <a:solidFill>
                  <a:srgbClr val="6550A3"/>
                </a:solidFill>
                <a:latin typeface="Roboto"/>
                <a:ea typeface="Roboto"/>
                <a:cs typeface="Roboto"/>
                <a:sym typeface="Roboto"/>
              </a:rPr>
              <a:t>The Practice</a:t>
            </a:r>
            <a:endParaRPr dirty="0"/>
          </a:p>
        </p:txBody>
      </p:sp>
      <p:sp>
        <p:nvSpPr>
          <p:cNvPr id="113" name="Google Shape;113;p3">
            <a:extLst>
              <a:ext uri="{FF2B5EF4-FFF2-40B4-BE49-F238E27FC236}">
                <a16:creationId xmlns:a16="http://schemas.microsoft.com/office/drawing/2014/main" id="{D8B8EB14-00FA-95F8-7CEC-A418D72BFEFC}"/>
              </a:ext>
            </a:extLst>
          </p:cNvPr>
          <p:cNvSpPr/>
          <p:nvPr/>
        </p:nvSpPr>
        <p:spPr>
          <a:xfrm>
            <a:off x="9422028" y="8995133"/>
            <a:ext cx="2438174" cy="1705628"/>
          </a:xfrm>
          <a:custGeom>
            <a:avLst/>
            <a:gdLst/>
            <a:ahLst/>
            <a:cxnLst/>
            <a:rect l="l" t="t" r="r" b="b"/>
            <a:pathLst>
              <a:path w="2438174" h="1705628" extrusionOk="0">
                <a:moveTo>
                  <a:pt x="0" y="0"/>
                </a:moveTo>
                <a:lnTo>
                  <a:pt x="2438174" y="0"/>
                </a:lnTo>
                <a:lnTo>
                  <a:pt x="2438174" y="1705628"/>
                </a:lnTo>
                <a:lnTo>
                  <a:pt x="0" y="170562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t="-42947"/>
            </a:stretch>
          </a:blipFill>
          <a:ln>
            <a:noFill/>
          </a:ln>
        </p:spPr>
        <p:txBody>
          <a:bodyPr/>
          <a:lstStyle/>
          <a:p>
            <a:endParaRPr lang="en-US" dirty="0"/>
          </a:p>
        </p:txBody>
      </p:sp>
      <p:sp>
        <p:nvSpPr>
          <p:cNvPr id="114" name="Google Shape;114;p3">
            <a:extLst>
              <a:ext uri="{FF2B5EF4-FFF2-40B4-BE49-F238E27FC236}">
                <a16:creationId xmlns:a16="http://schemas.microsoft.com/office/drawing/2014/main" id="{CBF02356-AACC-49DE-4283-6BC8DE8D63B8}"/>
              </a:ext>
            </a:extLst>
          </p:cNvPr>
          <p:cNvSpPr/>
          <p:nvPr/>
        </p:nvSpPr>
        <p:spPr>
          <a:xfrm>
            <a:off x="5802904" y="9229121"/>
            <a:ext cx="3619124" cy="806763"/>
          </a:xfrm>
          <a:custGeom>
            <a:avLst/>
            <a:gdLst/>
            <a:ahLst/>
            <a:cxnLst/>
            <a:rect l="l" t="t" r="r" b="b"/>
            <a:pathLst>
              <a:path w="3619124" h="806763" extrusionOk="0">
                <a:moveTo>
                  <a:pt x="0" y="0"/>
                </a:moveTo>
                <a:lnTo>
                  <a:pt x="3619124" y="0"/>
                </a:lnTo>
                <a:lnTo>
                  <a:pt x="3619124" y="806763"/>
                </a:lnTo>
                <a:lnTo>
                  <a:pt x="0" y="8067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 dirty="0"/>
          </a:p>
        </p:txBody>
      </p:sp>
      <p:sp>
        <p:nvSpPr>
          <p:cNvPr id="115" name="Google Shape;115;p3">
            <a:extLst>
              <a:ext uri="{FF2B5EF4-FFF2-40B4-BE49-F238E27FC236}">
                <a16:creationId xmlns:a16="http://schemas.microsoft.com/office/drawing/2014/main" id="{CFC3C789-EEE6-EFD9-FF6A-C8AB7D303933}"/>
              </a:ext>
            </a:extLst>
          </p:cNvPr>
          <p:cNvSpPr txBox="1"/>
          <p:nvPr/>
        </p:nvSpPr>
        <p:spPr>
          <a:xfrm>
            <a:off x="8032775" y="8292465"/>
            <a:ext cx="2222450" cy="6305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rgbClr val="6550A3"/>
                </a:solidFill>
                <a:latin typeface="Roboto"/>
                <a:ea typeface="Roboto"/>
                <a:cs typeface="Roboto"/>
                <a:sym typeface="Roboto"/>
              </a:rPr>
              <a:t>WHERE HERITAGE </a:t>
            </a:r>
            <a:endParaRPr/>
          </a:p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rgbClr val="6550A3"/>
                </a:solidFill>
                <a:latin typeface="Roboto"/>
                <a:ea typeface="Roboto"/>
                <a:cs typeface="Roboto"/>
                <a:sym typeface="Roboto"/>
              </a:rPr>
              <a:t>MEETS COMMUNITY </a:t>
            </a:r>
            <a:endParaRPr/>
          </a:p>
        </p:txBody>
      </p:sp>
      <p:sp>
        <p:nvSpPr>
          <p:cNvPr id="2" name="Google Shape;432;p39">
            <a:extLst>
              <a:ext uri="{FF2B5EF4-FFF2-40B4-BE49-F238E27FC236}">
                <a16:creationId xmlns:a16="http://schemas.microsoft.com/office/drawing/2014/main" id="{48715B85-6F71-200C-6F2C-826AEBFA94F3}"/>
              </a:ext>
            </a:extLst>
          </p:cNvPr>
          <p:cNvSpPr txBox="1"/>
          <p:nvPr/>
        </p:nvSpPr>
        <p:spPr>
          <a:xfrm>
            <a:off x="15884434" y="9417060"/>
            <a:ext cx="1959893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6550A3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#CreativeEurope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515619E-4DF1-17B2-CD61-B5224B14CDA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7987" y="2335688"/>
            <a:ext cx="4079096" cy="54387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2875732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F6FE"/>
        </a:solidFill>
        <a:effectLst/>
      </p:bgPr>
    </p:bg>
    <p:spTree>
      <p:nvGrpSpPr>
        <p:cNvPr id="1" name="Shape 146">
          <a:extLst>
            <a:ext uri="{FF2B5EF4-FFF2-40B4-BE49-F238E27FC236}">
              <a16:creationId xmlns:a16="http://schemas.microsoft.com/office/drawing/2014/main" id="{83A8E851-2D51-8FA4-7C82-F62F82BEB0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356c93749cb_1_19">
            <a:extLst>
              <a:ext uri="{FF2B5EF4-FFF2-40B4-BE49-F238E27FC236}">
                <a16:creationId xmlns:a16="http://schemas.microsoft.com/office/drawing/2014/main" id="{B4F6C741-4092-6C16-8568-835EA705ADB0}"/>
              </a:ext>
            </a:extLst>
          </p:cNvPr>
          <p:cNvSpPr/>
          <p:nvPr/>
        </p:nvSpPr>
        <p:spPr>
          <a:xfrm>
            <a:off x="2403990" y="-453850"/>
            <a:ext cx="14039520" cy="10287000"/>
          </a:xfrm>
          <a:custGeom>
            <a:avLst/>
            <a:gdLst/>
            <a:ahLst/>
            <a:cxnLst/>
            <a:rect l="l" t="t" r="r" b="b"/>
            <a:pathLst>
              <a:path w="14039520" h="10287000" extrusionOk="0">
                <a:moveTo>
                  <a:pt x="0" y="0"/>
                </a:moveTo>
                <a:lnTo>
                  <a:pt x="14039520" y="0"/>
                </a:lnTo>
                <a:lnTo>
                  <a:pt x="1403952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30000"/>
            </a:blip>
            <a:stretch>
              <a:fillRect t="-6688" b="-6698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" name="Google Shape;147;g356c93749cb_1_19">
            <a:extLst>
              <a:ext uri="{FF2B5EF4-FFF2-40B4-BE49-F238E27FC236}">
                <a16:creationId xmlns:a16="http://schemas.microsoft.com/office/drawing/2014/main" id="{434FF99F-39F5-8374-3180-B1AAF05AB157}"/>
              </a:ext>
            </a:extLst>
          </p:cNvPr>
          <p:cNvSpPr txBox="1"/>
          <p:nvPr/>
        </p:nvSpPr>
        <p:spPr>
          <a:xfrm>
            <a:off x="1003140" y="2596574"/>
            <a:ext cx="6519300" cy="46443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just" rtl="0">
              <a:lnSpc>
                <a:spcPct val="14001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b="1" u="sng" dirty="0">
                <a:latin typeface="Roboto"/>
                <a:ea typeface="Roboto"/>
                <a:cs typeface="Roboto"/>
                <a:sym typeface="Roboto"/>
              </a:rPr>
              <a:t>Activities Involved:</a:t>
            </a:r>
          </a:p>
          <a:p>
            <a:pPr marL="342900" marR="0" lvl="0" indent="-342900" algn="just" rtl="0">
              <a:lnSpc>
                <a:spcPct val="140017"/>
              </a:lnSpc>
              <a:spcBef>
                <a:spcPts val="0"/>
              </a:spcBef>
              <a:spcAft>
                <a:spcPts val="0"/>
              </a:spcAft>
              <a:buClr>
                <a:srgbClr val="8A3219"/>
              </a:buClr>
              <a:buFont typeface="Wingdings" panose="05000000000000000000" pitchFamily="2" charset="2"/>
              <a:buChar char="Ø"/>
            </a:pPr>
            <a:r>
              <a:rPr lang="en-US" sz="2300" dirty="0">
                <a:latin typeface="Roboto"/>
                <a:ea typeface="Roboto"/>
                <a:cs typeface="Roboto"/>
                <a:sym typeface="Roboto"/>
              </a:rPr>
              <a:t>Urban feedback tools (e.g. QR surveys on comfort perception)</a:t>
            </a:r>
          </a:p>
          <a:p>
            <a:pPr marL="342900" marR="0" lvl="0" indent="-342900" algn="just" rtl="0">
              <a:lnSpc>
                <a:spcPct val="140017"/>
              </a:lnSpc>
              <a:spcBef>
                <a:spcPts val="0"/>
              </a:spcBef>
              <a:spcAft>
                <a:spcPts val="0"/>
              </a:spcAft>
              <a:buClr>
                <a:srgbClr val="8A3219"/>
              </a:buClr>
              <a:buFont typeface="Wingdings" panose="05000000000000000000" pitchFamily="2" charset="2"/>
              <a:buChar char="Ø"/>
            </a:pPr>
            <a:r>
              <a:rPr lang="en-US" sz="2300" dirty="0">
                <a:latin typeface="Roboto"/>
                <a:ea typeface="Roboto"/>
                <a:cs typeface="Roboto"/>
                <a:sym typeface="Roboto"/>
              </a:rPr>
              <a:t>Real-time data use for tourism and mobility planning</a:t>
            </a:r>
          </a:p>
          <a:p>
            <a:pPr marL="342900" marR="0" lvl="0" indent="-342900" algn="just" rtl="0">
              <a:lnSpc>
                <a:spcPct val="140017"/>
              </a:lnSpc>
              <a:spcBef>
                <a:spcPts val="0"/>
              </a:spcBef>
              <a:spcAft>
                <a:spcPts val="0"/>
              </a:spcAft>
              <a:buClr>
                <a:srgbClr val="8A3219"/>
              </a:buClr>
              <a:buFont typeface="Wingdings" panose="05000000000000000000" pitchFamily="2" charset="2"/>
              <a:buChar char="Ø"/>
            </a:pPr>
            <a:r>
              <a:rPr lang="en-US" sz="2300" dirty="0">
                <a:latin typeface="Roboto"/>
                <a:ea typeface="Roboto"/>
                <a:cs typeface="Roboto"/>
                <a:sym typeface="Roboto"/>
              </a:rPr>
              <a:t>Cross-departmental policy integration via internal data lake</a:t>
            </a:r>
          </a:p>
          <a:p>
            <a:pPr marL="342900" marR="0" lvl="0" indent="-342900" algn="just" rtl="0">
              <a:lnSpc>
                <a:spcPct val="140017"/>
              </a:lnSpc>
              <a:spcBef>
                <a:spcPts val="0"/>
              </a:spcBef>
              <a:spcAft>
                <a:spcPts val="0"/>
              </a:spcAft>
              <a:buClr>
                <a:srgbClr val="8A3219"/>
              </a:buClr>
              <a:buFont typeface="Wingdings" panose="05000000000000000000" pitchFamily="2" charset="2"/>
              <a:buChar char="Ø"/>
            </a:pPr>
            <a:r>
              <a:rPr lang="en-US" sz="2300" dirty="0">
                <a:latin typeface="Roboto"/>
                <a:ea typeface="Roboto"/>
                <a:cs typeface="Roboto"/>
                <a:sym typeface="Roboto"/>
              </a:rPr>
              <a:t>Participation in international coalitions like CC4DR</a:t>
            </a:r>
          </a:p>
        </p:txBody>
      </p:sp>
      <p:sp>
        <p:nvSpPr>
          <p:cNvPr id="149" name="Google Shape;149;g356c93749cb_1_19">
            <a:extLst>
              <a:ext uri="{FF2B5EF4-FFF2-40B4-BE49-F238E27FC236}">
                <a16:creationId xmlns:a16="http://schemas.microsoft.com/office/drawing/2014/main" id="{69F90382-30DC-2210-8D8F-8277C66915A4}"/>
              </a:ext>
            </a:extLst>
          </p:cNvPr>
          <p:cNvSpPr/>
          <p:nvPr/>
        </p:nvSpPr>
        <p:spPr>
          <a:xfrm>
            <a:off x="9144000" y="9112469"/>
            <a:ext cx="2438174" cy="1705628"/>
          </a:xfrm>
          <a:custGeom>
            <a:avLst/>
            <a:gdLst/>
            <a:ahLst/>
            <a:cxnLst/>
            <a:rect l="l" t="t" r="r" b="b"/>
            <a:pathLst>
              <a:path w="2438174" h="1705628" extrusionOk="0">
                <a:moveTo>
                  <a:pt x="0" y="0"/>
                </a:moveTo>
                <a:lnTo>
                  <a:pt x="2438174" y="0"/>
                </a:lnTo>
                <a:lnTo>
                  <a:pt x="2438174" y="1705627"/>
                </a:lnTo>
                <a:lnTo>
                  <a:pt x="0" y="170562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t="-42949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" name="Google Shape;150;g356c93749cb_1_19">
            <a:extLst>
              <a:ext uri="{FF2B5EF4-FFF2-40B4-BE49-F238E27FC236}">
                <a16:creationId xmlns:a16="http://schemas.microsoft.com/office/drawing/2014/main" id="{75A8B057-8CEA-0875-E38B-71A3D8EA88C8}"/>
              </a:ext>
            </a:extLst>
          </p:cNvPr>
          <p:cNvSpPr/>
          <p:nvPr/>
        </p:nvSpPr>
        <p:spPr>
          <a:xfrm>
            <a:off x="5707756" y="9369455"/>
            <a:ext cx="3619124" cy="806763"/>
          </a:xfrm>
          <a:custGeom>
            <a:avLst/>
            <a:gdLst/>
            <a:ahLst/>
            <a:cxnLst/>
            <a:rect l="l" t="t" r="r" b="b"/>
            <a:pathLst>
              <a:path w="3619124" h="806763" extrusionOk="0">
                <a:moveTo>
                  <a:pt x="0" y="0"/>
                </a:moveTo>
                <a:lnTo>
                  <a:pt x="3619124" y="0"/>
                </a:lnTo>
                <a:lnTo>
                  <a:pt x="3619124" y="806763"/>
                </a:lnTo>
                <a:lnTo>
                  <a:pt x="0" y="8067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" name="Google Shape;151;g356c93749cb_1_19">
            <a:extLst>
              <a:ext uri="{FF2B5EF4-FFF2-40B4-BE49-F238E27FC236}">
                <a16:creationId xmlns:a16="http://schemas.microsoft.com/office/drawing/2014/main" id="{881C31FB-C521-E199-4AF0-4E2D472FB5A2}"/>
              </a:ext>
            </a:extLst>
          </p:cNvPr>
          <p:cNvSpPr txBox="1"/>
          <p:nvPr/>
        </p:nvSpPr>
        <p:spPr>
          <a:xfrm>
            <a:off x="15884010" y="9372452"/>
            <a:ext cx="1960350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6550A3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#CreativeEurope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" name="Google Shape;152;g356c93749cb_1_19">
            <a:extLst>
              <a:ext uri="{FF2B5EF4-FFF2-40B4-BE49-F238E27FC236}">
                <a16:creationId xmlns:a16="http://schemas.microsoft.com/office/drawing/2014/main" id="{ACD9C159-6D87-0590-2A41-0C5018B8DBF8}"/>
              </a:ext>
            </a:extLst>
          </p:cNvPr>
          <p:cNvSpPr txBox="1"/>
          <p:nvPr/>
        </p:nvSpPr>
        <p:spPr>
          <a:xfrm>
            <a:off x="8032775" y="8481914"/>
            <a:ext cx="2222400" cy="6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6550A3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WHERE HERITAGE 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6550A3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MEETS COMMUNITY 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Google Shape;147;g356c93749cb_1_19">
            <a:extLst>
              <a:ext uri="{FF2B5EF4-FFF2-40B4-BE49-F238E27FC236}">
                <a16:creationId xmlns:a16="http://schemas.microsoft.com/office/drawing/2014/main" id="{3055B565-FEBA-93C4-5346-C4DAC75558F6}"/>
              </a:ext>
            </a:extLst>
          </p:cNvPr>
          <p:cNvSpPr txBox="1"/>
          <p:nvPr/>
        </p:nvSpPr>
        <p:spPr>
          <a:xfrm>
            <a:off x="8923290" y="2755214"/>
            <a:ext cx="8627400" cy="5139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just" rtl="0">
              <a:lnSpc>
                <a:spcPct val="14001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b="1" u="sng" dirty="0">
                <a:latin typeface="Roboto"/>
                <a:ea typeface="Roboto"/>
                <a:cs typeface="Roboto"/>
                <a:sym typeface="Roboto"/>
              </a:rPr>
              <a:t>Target Groups:</a:t>
            </a:r>
          </a:p>
          <a:p>
            <a:pPr marL="342900" marR="0" lvl="0" indent="-342900" algn="just" rtl="0">
              <a:lnSpc>
                <a:spcPct val="140017"/>
              </a:lnSpc>
              <a:spcBef>
                <a:spcPts val="0"/>
              </a:spcBef>
              <a:spcAft>
                <a:spcPts val="0"/>
              </a:spcAft>
              <a:buClr>
                <a:srgbClr val="00507A"/>
              </a:buClr>
              <a:buFont typeface="Wingdings" panose="05000000000000000000" pitchFamily="2" charset="2"/>
              <a:buChar char="Ø"/>
            </a:pPr>
            <a:r>
              <a:rPr lang="en-US" sz="2300" dirty="0">
                <a:latin typeface="Roboto"/>
                <a:ea typeface="Roboto"/>
                <a:cs typeface="Roboto"/>
                <a:sym typeface="Roboto"/>
              </a:rPr>
              <a:t>Residents of Bordeaux </a:t>
            </a:r>
            <a:r>
              <a:rPr lang="en-US" sz="2300" dirty="0" err="1">
                <a:latin typeface="Roboto"/>
                <a:ea typeface="Roboto"/>
                <a:cs typeface="Roboto"/>
                <a:sym typeface="Roboto"/>
              </a:rPr>
              <a:t>Métropole</a:t>
            </a:r>
            <a:endParaRPr lang="en-US" sz="2300" dirty="0">
              <a:latin typeface="Roboto"/>
              <a:ea typeface="Roboto"/>
              <a:cs typeface="Roboto"/>
              <a:sym typeface="Roboto"/>
            </a:endParaRPr>
          </a:p>
          <a:p>
            <a:pPr marL="342900" marR="0" lvl="0" indent="-342900" algn="just" rtl="0">
              <a:lnSpc>
                <a:spcPct val="140017"/>
              </a:lnSpc>
              <a:spcBef>
                <a:spcPts val="0"/>
              </a:spcBef>
              <a:spcAft>
                <a:spcPts val="0"/>
              </a:spcAft>
              <a:buClr>
                <a:srgbClr val="00507A"/>
              </a:buClr>
              <a:buFont typeface="Wingdings" panose="05000000000000000000" pitchFamily="2" charset="2"/>
              <a:buChar char="Ø"/>
            </a:pPr>
            <a:r>
              <a:rPr lang="en-US" sz="2300" dirty="0">
                <a:latin typeface="Roboto"/>
                <a:ea typeface="Roboto"/>
                <a:cs typeface="Roboto"/>
                <a:sym typeface="Roboto"/>
              </a:rPr>
              <a:t>Local and international visitors</a:t>
            </a:r>
          </a:p>
          <a:p>
            <a:pPr marL="342900" marR="0" lvl="0" indent="-342900" algn="just" rtl="0">
              <a:lnSpc>
                <a:spcPct val="140017"/>
              </a:lnSpc>
              <a:spcBef>
                <a:spcPts val="0"/>
              </a:spcBef>
              <a:spcAft>
                <a:spcPts val="0"/>
              </a:spcAft>
              <a:buClr>
                <a:srgbClr val="00507A"/>
              </a:buClr>
              <a:buFont typeface="Wingdings" panose="05000000000000000000" pitchFamily="2" charset="2"/>
              <a:buChar char="Ø"/>
            </a:pPr>
            <a:r>
              <a:rPr lang="en-US" sz="2300" dirty="0">
                <a:latin typeface="Roboto"/>
                <a:ea typeface="Roboto"/>
                <a:cs typeface="Roboto"/>
                <a:sym typeface="Roboto"/>
              </a:rPr>
              <a:t>Public sector planners and cultural managers</a:t>
            </a:r>
          </a:p>
          <a:p>
            <a:pPr marL="342900" marR="0" lvl="0" indent="-342900" algn="just" rtl="0">
              <a:lnSpc>
                <a:spcPct val="140017"/>
              </a:lnSpc>
              <a:spcBef>
                <a:spcPts val="0"/>
              </a:spcBef>
              <a:spcAft>
                <a:spcPts val="0"/>
              </a:spcAft>
              <a:buClr>
                <a:srgbClr val="00507A"/>
              </a:buClr>
              <a:buFont typeface="Wingdings" panose="05000000000000000000" pitchFamily="2" charset="2"/>
              <a:buChar char="Ø"/>
            </a:pPr>
            <a:r>
              <a:rPr lang="en-US" sz="2300" dirty="0">
                <a:latin typeface="Roboto"/>
                <a:ea typeface="Roboto"/>
                <a:cs typeface="Roboto"/>
                <a:sym typeface="Roboto"/>
              </a:rPr>
              <a:t>Policy networks and civic tech actors</a:t>
            </a:r>
          </a:p>
          <a:p>
            <a:pPr marL="0" marR="0" lvl="0" indent="0" algn="just" rtl="0">
              <a:lnSpc>
                <a:spcPct val="140017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300" b="1" u="sng" dirty="0"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just" rtl="0">
              <a:lnSpc>
                <a:spcPct val="14001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b="1" u="sng" dirty="0">
                <a:latin typeface="Roboto"/>
                <a:ea typeface="Roboto"/>
                <a:cs typeface="Roboto"/>
                <a:sym typeface="Roboto"/>
              </a:rPr>
              <a:t>Stakeholder Involvement:</a:t>
            </a:r>
          </a:p>
          <a:p>
            <a:pPr marL="0" marR="0" lvl="0" indent="0" algn="just" rtl="0">
              <a:lnSpc>
                <a:spcPct val="14001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dirty="0">
                <a:latin typeface="Roboto"/>
                <a:ea typeface="Roboto"/>
                <a:cs typeface="Roboto"/>
                <a:sym typeface="Roboto"/>
              </a:rPr>
              <a:t>Led by Bordeaux </a:t>
            </a:r>
            <a:r>
              <a:rPr lang="en-US" sz="2300" dirty="0" err="1">
                <a:latin typeface="Roboto"/>
                <a:ea typeface="Roboto"/>
                <a:cs typeface="Roboto"/>
                <a:sym typeface="Roboto"/>
              </a:rPr>
              <a:t>Métropole’s</a:t>
            </a:r>
            <a:r>
              <a:rPr lang="en-US" sz="2300" dirty="0">
                <a:latin typeface="Roboto"/>
                <a:ea typeface="Roboto"/>
                <a:cs typeface="Roboto"/>
                <a:sym typeface="Roboto"/>
              </a:rPr>
              <a:t> digital department in collaboration with municipal services, tech suppliers, telecoms (for mobility data), local universities and global networks (e.g. CC4DR).</a:t>
            </a:r>
            <a:endParaRPr lang="en-US" sz="2300" b="0" i="0" u="none" strike="noStrike" cap="none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" name="Google Shape;112;p3">
            <a:extLst>
              <a:ext uri="{FF2B5EF4-FFF2-40B4-BE49-F238E27FC236}">
                <a16:creationId xmlns:a16="http://schemas.microsoft.com/office/drawing/2014/main" id="{250AD1F2-EA78-E2EC-4E58-039E9483D5D8}"/>
              </a:ext>
            </a:extLst>
          </p:cNvPr>
          <p:cNvSpPr txBox="1"/>
          <p:nvPr/>
        </p:nvSpPr>
        <p:spPr>
          <a:xfrm>
            <a:off x="1028700" y="876300"/>
            <a:ext cx="15833420" cy="15081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0" b="1" i="0" u="none" strike="noStrike" cap="none" dirty="0">
                <a:solidFill>
                  <a:srgbClr val="6550A3"/>
                </a:solidFill>
                <a:latin typeface="Roboto"/>
                <a:ea typeface="Roboto"/>
                <a:cs typeface="Roboto"/>
                <a:sym typeface="Roboto"/>
              </a:rPr>
              <a:t>The Practice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301669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BADE"/>
        </a:solidFill>
        <a:effectLst/>
      </p:bgPr>
    </p:bg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356c93749cb_0_70"/>
          <p:cNvSpPr/>
          <p:nvPr/>
        </p:nvSpPr>
        <p:spPr>
          <a:xfrm>
            <a:off x="4945615" y="5370800"/>
            <a:ext cx="14039520" cy="10287000"/>
          </a:xfrm>
          <a:custGeom>
            <a:avLst/>
            <a:gdLst/>
            <a:ahLst/>
            <a:cxnLst/>
            <a:rect l="l" t="t" r="r" b="b"/>
            <a:pathLst>
              <a:path w="14039520" h="10287000" extrusionOk="0">
                <a:moveTo>
                  <a:pt x="0" y="0"/>
                </a:moveTo>
                <a:lnTo>
                  <a:pt x="14039520" y="0"/>
                </a:lnTo>
                <a:lnTo>
                  <a:pt x="1403952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30000"/>
            </a:blip>
            <a:stretch>
              <a:fillRect t="-6688" b="-6698"/>
            </a:stretch>
          </a:blipFill>
          <a:ln>
            <a:noFill/>
          </a:ln>
        </p:spPr>
        <p:txBody>
          <a:bodyPr spcFirstLastPara="1" wrap="square" lIns="91450" tIns="45700" rIns="91450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" name="Google Shape;170;g356c93749cb_0_70"/>
          <p:cNvSpPr/>
          <p:nvPr/>
        </p:nvSpPr>
        <p:spPr>
          <a:xfrm>
            <a:off x="9144000" y="9112469"/>
            <a:ext cx="2438174" cy="1705628"/>
          </a:xfrm>
          <a:custGeom>
            <a:avLst/>
            <a:gdLst/>
            <a:ahLst/>
            <a:cxnLst/>
            <a:rect l="l" t="t" r="r" b="b"/>
            <a:pathLst>
              <a:path w="2438174" h="1705628" extrusionOk="0">
                <a:moveTo>
                  <a:pt x="0" y="0"/>
                </a:moveTo>
                <a:lnTo>
                  <a:pt x="2438174" y="0"/>
                </a:lnTo>
                <a:lnTo>
                  <a:pt x="2438174" y="1705627"/>
                </a:lnTo>
                <a:lnTo>
                  <a:pt x="0" y="170562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t="-42949"/>
            </a:stretch>
          </a:blipFill>
          <a:ln>
            <a:noFill/>
          </a:ln>
        </p:spPr>
        <p:txBody>
          <a:bodyPr spcFirstLastPara="1" wrap="square" lIns="91450" tIns="45700" rIns="91450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" name="Google Shape;171;g356c93749cb_0_70"/>
          <p:cNvSpPr/>
          <p:nvPr/>
        </p:nvSpPr>
        <p:spPr>
          <a:xfrm>
            <a:off x="5524876" y="9372452"/>
            <a:ext cx="3619124" cy="806763"/>
          </a:xfrm>
          <a:custGeom>
            <a:avLst/>
            <a:gdLst/>
            <a:ahLst/>
            <a:cxnLst/>
            <a:rect l="l" t="t" r="r" b="b"/>
            <a:pathLst>
              <a:path w="3619124" h="806763" extrusionOk="0">
                <a:moveTo>
                  <a:pt x="0" y="0"/>
                </a:moveTo>
                <a:lnTo>
                  <a:pt x="3619124" y="0"/>
                </a:lnTo>
                <a:lnTo>
                  <a:pt x="3619124" y="806763"/>
                </a:lnTo>
                <a:lnTo>
                  <a:pt x="0" y="8067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50" tIns="45700" rIns="91450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" name="Google Shape;172;g356c93749cb_0_70"/>
          <p:cNvSpPr txBox="1"/>
          <p:nvPr/>
        </p:nvSpPr>
        <p:spPr>
          <a:xfrm>
            <a:off x="1028700" y="876300"/>
            <a:ext cx="16230600" cy="10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0"/>
              <a:buFont typeface="Arial"/>
              <a:buNone/>
              <a:tabLst/>
              <a:defRPr/>
            </a:pPr>
            <a:r>
              <a:rPr kumimoji="0" lang="en-US" sz="7000" b="1" i="0" u="none" strike="noStrike" kern="0" cap="none" spc="0" normalizeH="0" baseline="0" noProof="0">
                <a:ln>
                  <a:noFill/>
                </a:ln>
                <a:solidFill>
                  <a:srgbClr val="6550A3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Local Benefits and Impact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" name="Google Shape;173;g356c93749cb_0_70"/>
          <p:cNvSpPr txBox="1"/>
          <p:nvPr/>
        </p:nvSpPr>
        <p:spPr>
          <a:xfrm>
            <a:off x="15780559" y="9372452"/>
            <a:ext cx="2063716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6550A3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#CreativeEurope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" name="Google Shape;174;g356c93749cb_0_70"/>
          <p:cNvSpPr txBox="1"/>
          <p:nvPr/>
        </p:nvSpPr>
        <p:spPr>
          <a:xfrm>
            <a:off x="8032775" y="8481914"/>
            <a:ext cx="2222400" cy="6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6550A3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WHERE HERITAGE 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6550A3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MEETS COMMUNITY 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" name="Google Shape;175;g356c93749cb_0_70"/>
          <p:cNvSpPr txBox="1"/>
          <p:nvPr/>
        </p:nvSpPr>
        <p:spPr>
          <a:xfrm>
            <a:off x="1028700" y="2608221"/>
            <a:ext cx="16230600" cy="11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4001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4001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tabLst/>
              <a:defRPr/>
            </a:pPr>
            <a:endParaRPr kumimoji="0" sz="2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just" defTabSz="914400" rtl="0" eaLnBrk="1" fontAlgn="auto" latinLnBrk="0" hangingPunct="1">
              <a:lnSpc>
                <a:spcPct val="14001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tabLst/>
              <a:defRPr/>
            </a:pPr>
            <a:endParaRPr kumimoji="0" sz="2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77" name="Google Shape;177;g356c93749cb_0_70"/>
          <p:cNvSpPr/>
          <p:nvPr/>
        </p:nvSpPr>
        <p:spPr>
          <a:xfrm>
            <a:off x="849875" y="3669525"/>
            <a:ext cx="8056200" cy="4700983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50" tIns="91450" rIns="91450" bIns="9145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8" name="Google Shape;178;g356c93749cb_0_70"/>
          <p:cNvSpPr/>
          <p:nvPr/>
        </p:nvSpPr>
        <p:spPr>
          <a:xfrm>
            <a:off x="1028700" y="3401550"/>
            <a:ext cx="3619200" cy="960600"/>
          </a:xfrm>
          <a:prstGeom prst="roundRect">
            <a:avLst>
              <a:gd name="adj" fmla="val 16667"/>
            </a:avLst>
          </a:prstGeom>
          <a:solidFill>
            <a:srgbClr val="4A7DBA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50" tIns="91450" rIns="91450" bIns="9145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9" name="Google Shape;179;g356c93749cb_0_70"/>
          <p:cNvSpPr txBox="1"/>
          <p:nvPr/>
        </p:nvSpPr>
        <p:spPr>
          <a:xfrm>
            <a:off x="1189725" y="4603000"/>
            <a:ext cx="7260900" cy="27700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50" tIns="91450" rIns="91450" bIns="91450" anchor="t" anchorCtr="0">
            <a:sp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40017"/>
              </a:lnSpc>
              <a:spcBef>
                <a:spcPts val="0"/>
              </a:spcBef>
              <a:spcAft>
                <a:spcPts val="0"/>
              </a:spcAft>
              <a:buClr>
                <a:srgbClr val="4A7DB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>
                <a:latin typeface="Roboto"/>
                <a:ea typeface="Roboto"/>
                <a:cs typeface="Roboto"/>
                <a:sym typeface="Roboto"/>
              </a:rPr>
              <a:t>Enables smarter distribution of tourism flows, supporting local businesses in less-visited areas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40017"/>
              </a:lnSpc>
              <a:spcBef>
                <a:spcPts val="0"/>
              </a:spcBef>
              <a:spcAft>
                <a:spcPts val="0"/>
              </a:spcAft>
              <a:buClr>
                <a:srgbClr val="4A7DB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>
                <a:latin typeface="Roboto"/>
                <a:ea typeface="Roboto"/>
                <a:cs typeface="Roboto"/>
                <a:sym typeface="Roboto"/>
              </a:rPr>
              <a:t>Improves efficiency in public investment through targeted, data-backed interventions (e.g., shading, infrastructure)</a:t>
            </a:r>
          </a:p>
        </p:txBody>
      </p:sp>
      <p:sp>
        <p:nvSpPr>
          <p:cNvPr id="180" name="Google Shape;180;g356c93749cb_0_70"/>
          <p:cNvSpPr/>
          <p:nvPr/>
        </p:nvSpPr>
        <p:spPr>
          <a:xfrm>
            <a:off x="9144000" y="3669525"/>
            <a:ext cx="8056200" cy="4694277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50" tIns="91450" rIns="91450" bIns="9145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1" name="Google Shape;181;g356c93749cb_0_70"/>
          <p:cNvSpPr/>
          <p:nvPr/>
        </p:nvSpPr>
        <p:spPr>
          <a:xfrm>
            <a:off x="9475275" y="3401550"/>
            <a:ext cx="3228600" cy="960600"/>
          </a:xfrm>
          <a:prstGeom prst="roundRect">
            <a:avLst>
              <a:gd name="adj" fmla="val 16667"/>
            </a:avLst>
          </a:prstGeom>
          <a:solidFill>
            <a:srgbClr val="8A321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50" tIns="91450" rIns="91450" bIns="9145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2" name="Google Shape;182;g356c93749cb_0_70"/>
          <p:cNvSpPr txBox="1"/>
          <p:nvPr/>
        </p:nvSpPr>
        <p:spPr>
          <a:xfrm>
            <a:off x="1581950" y="3651657"/>
            <a:ext cx="3424200" cy="1034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4001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ECONOMIC </a:t>
            </a:r>
            <a:r>
              <a:rPr lang="en-US" sz="2200" b="1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IMPACT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 </a:t>
            </a:r>
            <a:endParaRPr kumimoji="0" sz="2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just" defTabSz="914400" rtl="0" eaLnBrk="1" fontAlgn="auto" latinLnBrk="0" hangingPunct="1">
              <a:lnSpc>
                <a:spcPct val="14001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tabLst/>
              <a:defRPr/>
            </a:pPr>
            <a:endParaRPr kumimoji="0" sz="2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83" name="Google Shape;183;g356c93749cb_0_70"/>
          <p:cNvSpPr txBox="1"/>
          <p:nvPr/>
        </p:nvSpPr>
        <p:spPr>
          <a:xfrm>
            <a:off x="9836988" y="3643296"/>
            <a:ext cx="3424200" cy="1034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4001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CULTURAL IMPACT </a:t>
            </a:r>
            <a:endParaRPr kumimoji="0" sz="2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just" defTabSz="914400" rtl="0" eaLnBrk="1" fontAlgn="auto" latinLnBrk="0" hangingPunct="1">
              <a:lnSpc>
                <a:spcPct val="14001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tabLst/>
              <a:defRPr/>
            </a:pPr>
            <a:endParaRPr kumimoji="0" sz="2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84" name="Google Shape;184;g356c93749cb_0_70"/>
          <p:cNvSpPr txBox="1"/>
          <p:nvPr/>
        </p:nvSpPr>
        <p:spPr>
          <a:xfrm>
            <a:off x="9328238" y="4394890"/>
            <a:ext cx="7089600" cy="27700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50" tIns="91450" rIns="91450" bIns="91450" anchor="t" anchorCtr="0">
            <a:spAutoFit/>
          </a:bodyPr>
          <a:lstStyle/>
          <a:p>
            <a:pPr marL="342900" indent="-342900" algn="just">
              <a:lnSpc>
                <a:spcPct val="140017"/>
              </a:lnSpc>
              <a:buClr>
                <a:srgbClr val="8A3219"/>
              </a:buClr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latin typeface="Roboto"/>
                <a:ea typeface="Roboto"/>
                <a:cs typeface="Roboto"/>
                <a:sym typeface="Roboto"/>
              </a:rPr>
              <a:t>Promotes broader cultural access by using data to identify gaps in visibility and accessibility</a:t>
            </a:r>
          </a:p>
          <a:p>
            <a:pPr marL="342900" indent="-342900" algn="just">
              <a:lnSpc>
                <a:spcPct val="140017"/>
              </a:lnSpc>
              <a:buClr>
                <a:srgbClr val="8A3219"/>
              </a:buClr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latin typeface="Roboto"/>
                <a:ea typeface="Roboto"/>
                <a:cs typeface="Roboto"/>
                <a:sym typeface="Roboto"/>
              </a:rPr>
              <a:t>Supports decentralization of tourism, giving exposure to underrepresented cultural sites and events</a:t>
            </a:r>
            <a:endParaRPr sz="2400" dirty="0">
              <a:latin typeface="Roboto"/>
              <a:ea typeface="Roboto"/>
              <a:cs typeface="Roboto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BADE"/>
        </a:solidFill>
        <a:effectLst/>
      </p:bgPr>
    </p:bg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356c93749cb_0_134"/>
          <p:cNvSpPr/>
          <p:nvPr/>
        </p:nvSpPr>
        <p:spPr>
          <a:xfrm>
            <a:off x="4945615" y="5370800"/>
            <a:ext cx="14039520" cy="10287000"/>
          </a:xfrm>
          <a:custGeom>
            <a:avLst/>
            <a:gdLst/>
            <a:ahLst/>
            <a:cxnLst/>
            <a:rect l="l" t="t" r="r" b="b"/>
            <a:pathLst>
              <a:path w="14039520" h="10287000" extrusionOk="0">
                <a:moveTo>
                  <a:pt x="0" y="0"/>
                </a:moveTo>
                <a:lnTo>
                  <a:pt x="14039520" y="0"/>
                </a:lnTo>
                <a:lnTo>
                  <a:pt x="1403952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30000"/>
            </a:blip>
            <a:stretch>
              <a:fillRect t="-6688" b="-6698"/>
            </a:stretch>
          </a:blipFill>
          <a:ln>
            <a:noFill/>
          </a:ln>
        </p:spPr>
        <p:txBody>
          <a:bodyPr spcFirstLastPara="1" wrap="square" lIns="91450" tIns="45700" rIns="91450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0" name="Google Shape;190;g356c93749cb_0_134"/>
          <p:cNvSpPr/>
          <p:nvPr/>
        </p:nvSpPr>
        <p:spPr>
          <a:xfrm>
            <a:off x="9144000" y="9112469"/>
            <a:ext cx="2438174" cy="1705628"/>
          </a:xfrm>
          <a:custGeom>
            <a:avLst/>
            <a:gdLst/>
            <a:ahLst/>
            <a:cxnLst/>
            <a:rect l="l" t="t" r="r" b="b"/>
            <a:pathLst>
              <a:path w="2438174" h="1705628" extrusionOk="0">
                <a:moveTo>
                  <a:pt x="0" y="0"/>
                </a:moveTo>
                <a:lnTo>
                  <a:pt x="2438174" y="0"/>
                </a:lnTo>
                <a:lnTo>
                  <a:pt x="2438174" y="1705627"/>
                </a:lnTo>
                <a:lnTo>
                  <a:pt x="0" y="170562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t="-42949"/>
            </a:stretch>
          </a:blipFill>
          <a:ln>
            <a:noFill/>
          </a:ln>
        </p:spPr>
        <p:txBody>
          <a:bodyPr spcFirstLastPara="1" wrap="square" lIns="91450" tIns="45700" rIns="91450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1" name="Google Shape;191;g356c93749cb_0_134"/>
          <p:cNvSpPr/>
          <p:nvPr/>
        </p:nvSpPr>
        <p:spPr>
          <a:xfrm>
            <a:off x="5759576" y="9321468"/>
            <a:ext cx="3619124" cy="806763"/>
          </a:xfrm>
          <a:custGeom>
            <a:avLst/>
            <a:gdLst/>
            <a:ahLst/>
            <a:cxnLst/>
            <a:rect l="l" t="t" r="r" b="b"/>
            <a:pathLst>
              <a:path w="3619124" h="806763" extrusionOk="0">
                <a:moveTo>
                  <a:pt x="0" y="0"/>
                </a:moveTo>
                <a:lnTo>
                  <a:pt x="3619124" y="0"/>
                </a:lnTo>
                <a:lnTo>
                  <a:pt x="3619124" y="806763"/>
                </a:lnTo>
                <a:lnTo>
                  <a:pt x="0" y="8067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50" tIns="45700" rIns="91450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" name="Google Shape;192;g356c93749cb_0_134"/>
          <p:cNvSpPr txBox="1"/>
          <p:nvPr/>
        </p:nvSpPr>
        <p:spPr>
          <a:xfrm>
            <a:off x="1028700" y="876300"/>
            <a:ext cx="16230600" cy="10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0"/>
              <a:buFont typeface="Arial"/>
              <a:buNone/>
              <a:tabLst/>
              <a:defRPr/>
            </a:pPr>
            <a:r>
              <a:rPr kumimoji="0" lang="en-US" sz="7000" b="1" i="0" u="none" strike="noStrike" kern="0" cap="none" spc="0" normalizeH="0" baseline="0" noProof="0">
                <a:ln>
                  <a:noFill/>
                </a:ln>
                <a:solidFill>
                  <a:srgbClr val="6550A3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Local Benefits and Impact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" name="Google Shape;193;g356c93749cb_0_134"/>
          <p:cNvSpPr txBox="1"/>
          <p:nvPr/>
        </p:nvSpPr>
        <p:spPr>
          <a:xfrm>
            <a:off x="15953724" y="9417050"/>
            <a:ext cx="18906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6550A3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#CreativeEurope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" name="Google Shape;194;g356c93749cb_0_134"/>
          <p:cNvSpPr txBox="1"/>
          <p:nvPr/>
        </p:nvSpPr>
        <p:spPr>
          <a:xfrm>
            <a:off x="8032775" y="8481914"/>
            <a:ext cx="2222400" cy="6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6550A3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WHERE HERITAGE 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6550A3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MEETS COMMUNITY 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" name="Google Shape;195;g356c93749cb_0_134"/>
          <p:cNvSpPr txBox="1"/>
          <p:nvPr/>
        </p:nvSpPr>
        <p:spPr>
          <a:xfrm>
            <a:off x="1028700" y="2608221"/>
            <a:ext cx="16230600" cy="11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4001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4001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tabLst/>
              <a:defRPr/>
            </a:pPr>
            <a:endParaRPr kumimoji="0" sz="2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just" defTabSz="914400" rtl="0" eaLnBrk="1" fontAlgn="auto" latinLnBrk="0" hangingPunct="1">
              <a:lnSpc>
                <a:spcPct val="14001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tabLst/>
              <a:defRPr/>
            </a:pPr>
            <a:endParaRPr kumimoji="0" sz="2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97" name="Google Shape;197;g356c93749cb_0_134"/>
          <p:cNvSpPr/>
          <p:nvPr/>
        </p:nvSpPr>
        <p:spPr>
          <a:xfrm>
            <a:off x="701500" y="3750575"/>
            <a:ext cx="8756100" cy="47224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50" tIns="91450" rIns="91450" bIns="9145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8" name="Google Shape;198;g356c93749cb_0_134"/>
          <p:cNvSpPr/>
          <p:nvPr/>
        </p:nvSpPr>
        <p:spPr>
          <a:xfrm>
            <a:off x="1028700" y="3452350"/>
            <a:ext cx="4384800" cy="960600"/>
          </a:xfrm>
          <a:prstGeom prst="roundRect">
            <a:avLst>
              <a:gd name="adj" fmla="val 16667"/>
            </a:avLst>
          </a:prstGeom>
          <a:solidFill>
            <a:srgbClr val="89BE9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50" tIns="91450" rIns="91450" bIns="9145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9" name="Google Shape;199;g356c93749cb_0_134"/>
          <p:cNvSpPr/>
          <p:nvPr/>
        </p:nvSpPr>
        <p:spPr>
          <a:xfrm>
            <a:off x="9615675" y="3780875"/>
            <a:ext cx="7907400" cy="46921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50" tIns="91450" rIns="91450" bIns="9145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0" name="Google Shape;200;g356c93749cb_0_134"/>
          <p:cNvSpPr/>
          <p:nvPr/>
        </p:nvSpPr>
        <p:spPr>
          <a:xfrm>
            <a:off x="9943850" y="3466125"/>
            <a:ext cx="2929200" cy="960600"/>
          </a:xfrm>
          <a:prstGeom prst="roundRect">
            <a:avLst>
              <a:gd name="adj" fmla="val 16667"/>
            </a:avLst>
          </a:prstGeom>
          <a:solidFill>
            <a:srgbClr val="6550A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50" tIns="91450" rIns="91450" bIns="9145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1" name="Google Shape;201;g356c93749cb_0_134"/>
          <p:cNvSpPr txBox="1"/>
          <p:nvPr/>
        </p:nvSpPr>
        <p:spPr>
          <a:xfrm>
            <a:off x="1553550" y="3684065"/>
            <a:ext cx="4597200" cy="1034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4001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ENVIRONMENTAL IMPACT</a:t>
            </a:r>
            <a:endParaRPr kumimoji="0" sz="2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just" defTabSz="914400" rtl="0" eaLnBrk="1" fontAlgn="auto" latinLnBrk="0" hangingPunct="1">
              <a:lnSpc>
                <a:spcPct val="14001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tabLst/>
              <a:defRPr/>
            </a:pPr>
            <a:endParaRPr kumimoji="0" sz="2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02" name="Google Shape;202;g356c93749cb_0_134"/>
          <p:cNvSpPr txBox="1"/>
          <p:nvPr/>
        </p:nvSpPr>
        <p:spPr>
          <a:xfrm>
            <a:off x="10395600" y="3684064"/>
            <a:ext cx="3424200" cy="1034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4001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SOCIAL IMPACT</a:t>
            </a:r>
            <a:endParaRPr kumimoji="0" sz="2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just" defTabSz="914400" rtl="0" eaLnBrk="1" fontAlgn="auto" latinLnBrk="0" hangingPunct="1">
              <a:lnSpc>
                <a:spcPct val="14001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tabLst/>
              <a:defRPr/>
            </a:pPr>
            <a:endParaRPr kumimoji="0" sz="2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03" name="Google Shape;203;g356c93749cb_0_134"/>
          <p:cNvSpPr txBox="1"/>
          <p:nvPr/>
        </p:nvSpPr>
        <p:spPr>
          <a:xfrm>
            <a:off x="780400" y="4459350"/>
            <a:ext cx="8598300" cy="27700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50" tIns="91450" rIns="91450" bIns="91450" anchor="t" anchorCtr="0">
            <a:sp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40017"/>
              </a:lnSpc>
              <a:spcBef>
                <a:spcPts val="0"/>
              </a:spcBef>
              <a:spcAft>
                <a:spcPts val="0"/>
              </a:spcAft>
              <a:buClr>
                <a:srgbClr val="89BE9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Real-time urban comfort data informs climate-responsive public space design, reducing heat stress and improving livability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40017"/>
              </a:lnSpc>
              <a:spcBef>
                <a:spcPts val="0"/>
              </a:spcBef>
              <a:spcAft>
                <a:spcPts val="0"/>
              </a:spcAft>
              <a:buClr>
                <a:srgbClr val="89BE9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Reduces pressure on overcrowded zones, helping preserve both built and natural heritage</a:t>
            </a:r>
          </a:p>
        </p:txBody>
      </p:sp>
      <p:sp>
        <p:nvSpPr>
          <p:cNvPr id="204" name="Google Shape;204;g356c93749cb_0_134"/>
          <p:cNvSpPr txBox="1"/>
          <p:nvPr/>
        </p:nvSpPr>
        <p:spPr>
          <a:xfrm>
            <a:off x="9784800" y="4360619"/>
            <a:ext cx="7410600" cy="43212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50" tIns="91450" rIns="91450" bIns="91450" anchor="t" anchorCtr="0">
            <a:spAutoFit/>
          </a:bodyPr>
          <a:lstStyle/>
          <a:p>
            <a:pPr marL="342900" marR="0" lvl="0" indent="-342900" algn="just" rtl="0">
              <a:lnSpc>
                <a:spcPct val="140017"/>
              </a:lnSpc>
              <a:spcBef>
                <a:spcPts val="0"/>
              </a:spcBef>
              <a:spcAft>
                <a:spcPts val="0"/>
              </a:spcAft>
              <a:buClr>
                <a:srgbClr val="6550A3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latin typeface="Roboto"/>
                <a:ea typeface="Roboto"/>
                <a:cs typeface="Roboto"/>
                <a:sym typeface="Roboto"/>
              </a:rPr>
              <a:t>Empowers citizens as co-designers of the urban experience through participatory feedback tools</a:t>
            </a:r>
          </a:p>
          <a:p>
            <a:pPr marL="342900" marR="0" lvl="0" indent="-342900" algn="just" rtl="0">
              <a:lnSpc>
                <a:spcPct val="140017"/>
              </a:lnSpc>
              <a:spcBef>
                <a:spcPts val="0"/>
              </a:spcBef>
              <a:spcAft>
                <a:spcPts val="0"/>
              </a:spcAft>
              <a:buClr>
                <a:srgbClr val="6550A3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latin typeface="Roboto"/>
                <a:ea typeface="Roboto"/>
                <a:cs typeface="Roboto"/>
                <a:sym typeface="Roboto"/>
              </a:rPr>
              <a:t>Builds trust in governance by promoting transparency, responsiveness, and public control of data systems</a:t>
            </a:r>
          </a:p>
          <a:p>
            <a:pPr marL="342900" marR="0" lvl="0" indent="-342900" algn="just" rtl="0">
              <a:lnSpc>
                <a:spcPct val="140017"/>
              </a:lnSpc>
              <a:spcBef>
                <a:spcPts val="0"/>
              </a:spcBef>
              <a:spcAft>
                <a:spcPts val="0"/>
              </a:spcAft>
              <a:buClr>
                <a:srgbClr val="6550A3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latin typeface="Roboto"/>
                <a:ea typeface="Roboto"/>
                <a:cs typeface="Roboto"/>
                <a:sym typeface="Roboto"/>
              </a:rPr>
              <a:t>Supports inclusive planning by combining lived experience with technical data to shape fairer city outcomes</a:t>
            </a:r>
            <a:endParaRPr kumimoji="0" sz="2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F6FE"/>
        </a:solidFill>
        <a:effectLst/>
      </p:bgPr>
    </p:bg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356c93749cb_0_198"/>
          <p:cNvSpPr/>
          <p:nvPr/>
        </p:nvSpPr>
        <p:spPr>
          <a:xfrm>
            <a:off x="1424293" y="0"/>
            <a:ext cx="14039520" cy="10287000"/>
          </a:xfrm>
          <a:custGeom>
            <a:avLst/>
            <a:gdLst/>
            <a:ahLst/>
            <a:cxnLst/>
            <a:rect l="l" t="t" r="r" b="b"/>
            <a:pathLst>
              <a:path w="14039520" h="10287000" extrusionOk="0">
                <a:moveTo>
                  <a:pt x="0" y="0"/>
                </a:moveTo>
                <a:lnTo>
                  <a:pt x="14039520" y="0"/>
                </a:lnTo>
                <a:lnTo>
                  <a:pt x="1403952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30000"/>
            </a:blip>
            <a:stretch>
              <a:fillRect t="-6688" b="-6698"/>
            </a:stretch>
          </a:blipFill>
          <a:ln>
            <a:noFill/>
          </a:ln>
        </p:spPr>
        <p:txBody>
          <a:bodyPr spcFirstLastPara="1" wrap="square" lIns="91450" tIns="45700" rIns="91450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" name="Google Shape;210;g356c93749cb_0_198"/>
          <p:cNvSpPr txBox="1"/>
          <p:nvPr/>
        </p:nvSpPr>
        <p:spPr>
          <a:xfrm>
            <a:off x="15914249" y="9310350"/>
            <a:ext cx="19302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6550A3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#CreativeEurope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1" name="Google Shape;211;g356c93749cb_0_198"/>
          <p:cNvSpPr txBox="1"/>
          <p:nvPr/>
        </p:nvSpPr>
        <p:spPr>
          <a:xfrm>
            <a:off x="1028700" y="876300"/>
            <a:ext cx="15833400" cy="10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0"/>
              <a:buFont typeface="Arial"/>
              <a:buNone/>
              <a:tabLst/>
              <a:defRPr/>
            </a:pPr>
            <a:r>
              <a:rPr kumimoji="0" lang="en-US" sz="7000" b="1" i="0" u="none" strike="noStrike" kern="0" cap="none" spc="0" normalizeH="0" baseline="0" noProof="0">
                <a:ln>
                  <a:noFill/>
                </a:ln>
                <a:solidFill>
                  <a:srgbClr val="6550A3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Visitors Benefits and Impact</a:t>
            </a:r>
            <a:endParaRPr kumimoji="0" sz="7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2" name="Google Shape;212;g356c93749cb_0_198"/>
          <p:cNvSpPr/>
          <p:nvPr/>
        </p:nvSpPr>
        <p:spPr>
          <a:xfrm>
            <a:off x="9261306" y="8957565"/>
            <a:ext cx="2438174" cy="1705628"/>
          </a:xfrm>
          <a:custGeom>
            <a:avLst/>
            <a:gdLst/>
            <a:ahLst/>
            <a:cxnLst/>
            <a:rect l="l" t="t" r="r" b="b"/>
            <a:pathLst>
              <a:path w="2438174" h="1705628" extrusionOk="0">
                <a:moveTo>
                  <a:pt x="0" y="0"/>
                </a:moveTo>
                <a:lnTo>
                  <a:pt x="2438174" y="0"/>
                </a:lnTo>
                <a:lnTo>
                  <a:pt x="2438174" y="1705628"/>
                </a:lnTo>
                <a:lnTo>
                  <a:pt x="0" y="170562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t="-42949"/>
            </a:stretch>
          </a:blipFill>
          <a:ln>
            <a:noFill/>
          </a:ln>
        </p:spPr>
        <p:txBody>
          <a:bodyPr spcFirstLastPara="1" wrap="square" lIns="91450" tIns="45700" rIns="91450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3" name="Google Shape;213;g356c93749cb_0_198"/>
          <p:cNvSpPr/>
          <p:nvPr/>
        </p:nvSpPr>
        <p:spPr>
          <a:xfrm>
            <a:off x="5642182" y="9202031"/>
            <a:ext cx="3619124" cy="806763"/>
          </a:xfrm>
          <a:custGeom>
            <a:avLst/>
            <a:gdLst/>
            <a:ahLst/>
            <a:cxnLst/>
            <a:rect l="l" t="t" r="r" b="b"/>
            <a:pathLst>
              <a:path w="3619124" h="806763" extrusionOk="0">
                <a:moveTo>
                  <a:pt x="0" y="0"/>
                </a:moveTo>
                <a:lnTo>
                  <a:pt x="3619124" y="0"/>
                </a:lnTo>
                <a:lnTo>
                  <a:pt x="3619124" y="806763"/>
                </a:lnTo>
                <a:lnTo>
                  <a:pt x="0" y="8067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50" tIns="45700" rIns="91450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4" name="Google Shape;214;g356c93749cb_0_198"/>
          <p:cNvSpPr txBox="1"/>
          <p:nvPr/>
        </p:nvSpPr>
        <p:spPr>
          <a:xfrm>
            <a:off x="8032775" y="8292465"/>
            <a:ext cx="2222400" cy="6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6550A3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WHERE HERITAGE 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6550A3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MEETS COMMUNITY 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" name="Google Shape;223;g356c93749cb_0_198"/>
          <p:cNvSpPr txBox="1"/>
          <p:nvPr/>
        </p:nvSpPr>
        <p:spPr>
          <a:xfrm>
            <a:off x="1028700" y="2522750"/>
            <a:ext cx="15833400" cy="170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just">
              <a:buNone/>
            </a:pPr>
            <a:r>
              <a:rPr lang="en-US" sz="2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Bordeaux </a:t>
            </a:r>
            <a:r>
              <a:rPr lang="en-US" sz="26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Métropole’s</a:t>
            </a:r>
            <a:r>
              <a:rPr lang="en-US" sz="2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data-driven approach to tourism planning improves </a:t>
            </a:r>
            <a:r>
              <a:rPr lang="en-US" sz="26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the infrastructure, governance,</a:t>
            </a:r>
            <a:r>
              <a:rPr lang="en-US" sz="2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6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quality, inclusivity and balance</a:t>
            </a:r>
            <a:r>
              <a:rPr lang="en-US" sz="2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of the visitor experience across the metropolitan area.</a:t>
            </a:r>
          </a:p>
          <a:p>
            <a:pPr>
              <a:buNone/>
            </a:pPr>
            <a:endParaRPr lang="en-US" sz="26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>
              <a:buNone/>
            </a:pPr>
            <a:r>
              <a:rPr lang="en-US" sz="2600" b="1" u="sng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Key Visitor Benefits</a:t>
            </a:r>
            <a:r>
              <a:rPr lang="en-US" sz="2600" u="sng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:</a:t>
            </a:r>
          </a:p>
          <a:p>
            <a:pPr marL="457200" indent="-457200" algn="just">
              <a:buClr>
                <a:srgbClr val="6550A3"/>
              </a:buClr>
              <a:buFont typeface="Wingdings" panose="05000000000000000000" pitchFamily="2" charset="2"/>
              <a:buChar char="Ø"/>
            </a:pPr>
            <a:r>
              <a:rPr lang="en-US" sz="26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Better cultural access</a:t>
            </a:r>
            <a:r>
              <a:rPr lang="en-US" sz="2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through the promotion of lesser-known attractions and heritage sites</a:t>
            </a:r>
          </a:p>
          <a:p>
            <a:pPr marL="457200" indent="-457200">
              <a:buClr>
                <a:srgbClr val="6550A3"/>
              </a:buClr>
              <a:buFont typeface="Wingdings" panose="05000000000000000000" pitchFamily="2" charset="2"/>
              <a:buChar char="Ø"/>
            </a:pPr>
            <a:r>
              <a:rPr lang="en-US" sz="26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Improved comfort and usability</a:t>
            </a:r>
            <a:r>
              <a:rPr lang="en-US" sz="2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of public spaces via citizen-informed climate adaptation (e.g., more shaded areas, cooling features)</a:t>
            </a:r>
          </a:p>
          <a:p>
            <a:pPr marL="457200" indent="-457200">
              <a:buClr>
                <a:srgbClr val="6550A3"/>
              </a:buClr>
              <a:buFont typeface="Wingdings" panose="05000000000000000000" pitchFamily="2" charset="2"/>
              <a:buChar char="Ø"/>
            </a:pPr>
            <a:r>
              <a:rPr lang="en-US" sz="26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Less congestion and crowding</a:t>
            </a:r>
            <a:r>
              <a:rPr lang="en-US" sz="2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in overvisited zones, creating a more pleasant and spacious cultural experience</a:t>
            </a:r>
          </a:p>
          <a:p>
            <a:pPr marL="457200" indent="-457200">
              <a:buClr>
                <a:srgbClr val="6550A3"/>
              </a:buClr>
              <a:buFont typeface="Wingdings" panose="05000000000000000000" pitchFamily="2" charset="2"/>
              <a:buChar char="Ø"/>
            </a:pPr>
            <a:r>
              <a:rPr lang="en-US" sz="26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Inclusive design of services</a:t>
            </a:r>
            <a:r>
              <a:rPr lang="en-US" sz="2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driven by data from a wide range of user profiles and demographics</a:t>
            </a:r>
          </a:p>
          <a:p>
            <a:pPr marL="457200" indent="-457200">
              <a:buClr>
                <a:srgbClr val="6550A3"/>
              </a:buClr>
              <a:buFont typeface="Wingdings" panose="05000000000000000000" pitchFamily="2" charset="2"/>
              <a:buChar char="Ø"/>
            </a:pPr>
            <a:r>
              <a:rPr lang="en-US" sz="26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Trustworthy, rights-based digital infrastructure</a:t>
            </a:r>
            <a:r>
              <a:rPr lang="en-US" sz="2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that protects privacy and avoids commercial exploitation of visitor data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BADE"/>
        </a:solidFill>
        <a:effectLst/>
      </p:bgPr>
    </p:bg>
    <p:spTree>
      <p:nvGrpSpPr>
        <p:cNvPr id="1" name="Shape 97">
          <a:extLst>
            <a:ext uri="{FF2B5EF4-FFF2-40B4-BE49-F238E27FC236}">
              <a16:creationId xmlns:a16="http://schemas.microsoft.com/office/drawing/2014/main" id="{86C0BE3E-5586-6554-B385-1B26510EBE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">
            <a:extLst>
              <a:ext uri="{FF2B5EF4-FFF2-40B4-BE49-F238E27FC236}">
                <a16:creationId xmlns:a16="http://schemas.microsoft.com/office/drawing/2014/main" id="{08906C37-6261-BD8C-4E3D-B596580616F9}"/>
              </a:ext>
            </a:extLst>
          </p:cNvPr>
          <p:cNvSpPr/>
          <p:nvPr/>
        </p:nvSpPr>
        <p:spPr>
          <a:xfrm>
            <a:off x="2207367" y="239756"/>
            <a:ext cx="14039520" cy="10287000"/>
          </a:xfrm>
          <a:custGeom>
            <a:avLst/>
            <a:gdLst/>
            <a:ahLst/>
            <a:cxnLst/>
            <a:rect l="l" t="t" r="r" b="b"/>
            <a:pathLst>
              <a:path w="14039520" h="10287000" extrusionOk="0">
                <a:moveTo>
                  <a:pt x="0" y="0"/>
                </a:moveTo>
                <a:lnTo>
                  <a:pt x="14039520" y="0"/>
                </a:lnTo>
                <a:lnTo>
                  <a:pt x="1403952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30000"/>
            </a:blip>
            <a:stretch>
              <a:fillRect t="-6694" b="-6693"/>
            </a:stretch>
          </a:blip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" name="Google Shape;99;p2">
            <a:extLst>
              <a:ext uri="{FF2B5EF4-FFF2-40B4-BE49-F238E27FC236}">
                <a16:creationId xmlns:a16="http://schemas.microsoft.com/office/drawing/2014/main" id="{7234252B-044D-7ED8-20F8-9F80F6F12A05}"/>
              </a:ext>
            </a:extLst>
          </p:cNvPr>
          <p:cNvSpPr/>
          <p:nvPr/>
        </p:nvSpPr>
        <p:spPr>
          <a:xfrm>
            <a:off x="9144000" y="9112469"/>
            <a:ext cx="2438174" cy="1705628"/>
          </a:xfrm>
          <a:custGeom>
            <a:avLst/>
            <a:gdLst/>
            <a:ahLst/>
            <a:cxnLst/>
            <a:rect l="l" t="t" r="r" b="b"/>
            <a:pathLst>
              <a:path w="2438174" h="1705628" extrusionOk="0">
                <a:moveTo>
                  <a:pt x="0" y="0"/>
                </a:moveTo>
                <a:lnTo>
                  <a:pt x="2438174" y="0"/>
                </a:lnTo>
                <a:lnTo>
                  <a:pt x="2438174" y="1705627"/>
                </a:lnTo>
                <a:lnTo>
                  <a:pt x="0" y="170562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t="-42947"/>
            </a:stretch>
          </a:blip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" name="Google Shape;100;p2">
            <a:extLst>
              <a:ext uri="{FF2B5EF4-FFF2-40B4-BE49-F238E27FC236}">
                <a16:creationId xmlns:a16="http://schemas.microsoft.com/office/drawing/2014/main" id="{8C4A55DA-D92E-A90D-1793-E3B618E8A744}"/>
              </a:ext>
            </a:extLst>
          </p:cNvPr>
          <p:cNvSpPr/>
          <p:nvPr/>
        </p:nvSpPr>
        <p:spPr>
          <a:xfrm>
            <a:off x="5524876" y="9372452"/>
            <a:ext cx="3619124" cy="806763"/>
          </a:xfrm>
          <a:custGeom>
            <a:avLst/>
            <a:gdLst/>
            <a:ahLst/>
            <a:cxnLst/>
            <a:rect l="l" t="t" r="r" b="b"/>
            <a:pathLst>
              <a:path w="3619124" h="806763" extrusionOk="0">
                <a:moveTo>
                  <a:pt x="0" y="0"/>
                </a:moveTo>
                <a:lnTo>
                  <a:pt x="3619124" y="0"/>
                </a:lnTo>
                <a:lnTo>
                  <a:pt x="3619124" y="806763"/>
                </a:lnTo>
                <a:lnTo>
                  <a:pt x="0" y="8067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" name="Google Shape;102;p2">
            <a:extLst>
              <a:ext uri="{FF2B5EF4-FFF2-40B4-BE49-F238E27FC236}">
                <a16:creationId xmlns:a16="http://schemas.microsoft.com/office/drawing/2014/main" id="{68F1D746-389F-3F5A-26A6-AB93AFC9BEC0}"/>
              </a:ext>
            </a:extLst>
          </p:cNvPr>
          <p:cNvSpPr txBox="1"/>
          <p:nvPr/>
        </p:nvSpPr>
        <p:spPr>
          <a:xfrm>
            <a:off x="993075" y="368793"/>
            <a:ext cx="16230600" cy="15081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7000" b="1" i="0" u="none" strike="noStrike" kern="0" cap="none" spc="0" normalizeH="0" baseline="0" noProof="0" dirty="0">
                <a:ln>
                  <a:noFill/>
                </a:ln>
                <a:solidFill>
                  <a:srgbClr val="6550A3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Sustainability Measures 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3" name="Google Shape;103;p2">
            <a:extLst>
              <a:ext uri="{FF2B5EF4-FFF2-40B4-BE49-F238E27FC236}">
                <a16:creationId xmlns:a16="http://schemas.microsoft.com/office/drawing/2014/main" id="{D2452252-E1B9-BB3A-80D7-DD3B82EC755F}"/>
              </a:ext>
            </a:extLst>
          </p:cNvPr>
          <p:cNvSpPr txBox="1"/>
          <p:nvPr/>
        </p:nvSpPr>
        <p:spPr>
          <a:xfrm>
            <a:off x="15836900" y="9417059"/>
            <a:ext cx="2007427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6550A3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#CreativeEurope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4" name="Google Shape;104;p2">
            <a:extLst>
              <a:ext uri="{FF2B5EF4-FFF2-40B4-BE49-F238E27FC236}">
                <a16:creationId xmlns:a16="http://schemas.microsoft.com/office/drawing/2014/main" id="{E01F0BBA-B06F-CBED-E4EC-E39CB87BA822}"/>
              </a:ext>
            </a:extLst>
          </p:cNvPr>
          <p:cNvSpPr txBox="1"/>
          <p:nvPr/>
        </p:nvSpPr>
        <p:spPr>
          <a:xfrm>
            <a:off x="8032775" y="8481914"/>
            <a:ext cx="2222450" cy="6305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6550A3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WHERE HERITAGE 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6550A3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MEETS COMMUNITY 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A7252515-7AA3-4F4D-32A2-6B7BBA49B540}"/>
              </a:ext>
            </a:extLst>
          </p:cNvPr>
          <p:cNvGraphicFramePr/>
          <p:nvPr/>
        </p:nvGraphicFramePr>
        <p:xfrm>
          <a:off x="-3615266" y="1820452"/>
          <a:ext cx="11393603" cy="67535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F07639BC-0E7B-6F4F-1F1D-7BBAF648148D}"/>
              </a:ext>
            </a:extLst>
          </p:cNvPr>
          <p:cNvSpPr txBox="1"/>
          <p:nvPr/>
        </p:nvSpPr>
        <p:spPr>
          <a:xfrm>
            <a:off x="4260438" y="2245636"/>
            <a:ext cx="1416726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3219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Arial"/>
              </a:rPr>
              <a:t>Supports inclusive access to culture by using data to identify under-served areas and audiences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3219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Arial"/>
              </a:rPr>
              <a:t>Enhances cultural visibility by promoting lesser-known heritage sites through informed, balanced tourism strategies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3219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Arial"/>
              </a:rPr>
              <a:t>Values citizen experience as a cultural resource, integrating lived realities into service design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C83ABF9-19ED-AC65-97D5-5127A44760E5}"/>
              </a:ext>
            </a:extLst>
          </p:cNvPr>
          <p:cNvSpPr txBox="1"/>
          <p:nvPr/>
        </p:nvSpPr>
        <p:spPr>
          <a:xfrm>
            <a:off x="4120738" y="4395028"/>
            <a:ext cx="1416726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BE93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Arial"/>
              </a:rPr>
              <a:t>Public ownership of digital infrastructure (e.g., data lake) reduces reliance on private platforms and enables flexible, long-term planning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BE93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Arial"/>
              </a:rPr>
              <a:t>Cost-effective, scalable tools like QR-coded surveys replace expensive, opaque digital systems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BE93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Arial"/>
              </a:rPr>
              <a:t>Smarter distribution of tourism benefits supports local businesses outside typical high-traffic areas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DE8F851-97A8-4BDC-81C5-078B29D0BD63}"/>
              </a:ext>
            </a:extLst>
          </p:cNvPr>
          <p:cNvSpPr txBox="1"/>
          <p:nvPr/>
        </p:nvSpPr>
        <p:spPr>
          <a:xfrm>
            <a:off x="4120738" y="6597638"/>
            <a:ext cx="1416726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550A3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Arial"/>
              </a:rPr>
              <a:t>Data informs urban climate adaptation, reducing energy use and enhancing comfort (e.g., shade, cooling features)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550A3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Arial"/>
              </a:rPr>
              <a:t>Visitor flows are monitored and adjusted to reduce overuse of fragile cultural or urban sites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550A3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Arial"/>
              </a:rPr>
              <a:t>Low-tech tools enable participation without material or energy-intensive infrastructure</a:t>
            </a:r>
          </a:p>
        </p:txBody>
      </p:sp>
    </p:spTree>
    <p:extLst>
      <p:ext uri="{BB962C8B-B14F-4D97-AF65-F5344CB8AC3E}">
        <p14:creationId xmlns:p14="http://schemas.microsoft.com/office/powerpoint/2010/main" val="12627458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1C52252B014674CB5B8BBCA345FDDE6" ma:contentTypeVersion="19" ma:contentTypeDescription="Create a new document." ma:contentTypeScope="" ma:versionID="cba0a1668edfb090653f5ea4f63b0d13">
  <xsd:schema xmlns:xsd="http://www.w3.org/2001/XMLSchema" xmlns:xs="http://www.w3.org/2001/XMLSchema" xmlns:p="http://schemas.microsoft.com/office/2006/metadata/properties" xmlns:ns2="c09b88ca-66eb-4a97-99d4-e4839274e101" xmlns:ns3="c944d2af-eeed-4acc-b052-3107ab9b10d9" targetNamespace="http://schemas.microsoft.com/office/2006/metadata/properties" ma:root="true" ma:fieldsID="2b772bd1e787a512b9af9b567986633f" ns2:_="" ns3:_="">
    <xsd:import namespace="c09b88ca-66eb-4a97-99d4-e4839274e101"/>
    <xsd:import namespace="c944d2af-eeed-4acc-b052-3107ab9b10d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09b88ca-66eb-4a97-99d4-e4839274e10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7a24ce2f-4116-4ad3-bf66-ef18cb5ca18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944d2af-eeed-4acc-b052-3107ab9b10d9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72b4d781-8933-4bb7-bea4-6819269a0d88}" ma:internalName="TaxCatchAll" ma:showField="CatchAllData" ma:web="c944d2af-eeed-4acc-b052-3107ab9b10d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944d2af-eeed-4acc-b052-3107ab9b10d9" xsi:nil="true"/>
    <lcf76f155ced4ddcb4097134ff3c332f xmlns="c09b88ca-66eb-4a97-99d4-e4839274e101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BE6FEAD6-1500-4F11-BAC4-4DD2B40E1D8D}"/>
</file>

<file path=customXml/itemProps2.xml><?xml version="1.0" encoding="utf-8"?>
<ds:datastoreItem xmlns:ds="http://schemas.openxmlformats.org/officeDocument/2006/customXml" ds:itemID="{CA48EABA-580C-41D8-8E3E-1012EFDA2464}"/>
</file>

<file path=customXml/itemProps3.xml><?xml version="1.0" encoding="utf-8"?>
<ds:datastoreItem xmlns:ds="http://schemas.openxmlformats.org/officeDocument/2006/customXml" ds:itemID="{99B791C4-BA34-4CD6-B9C2-F81A37A38D18}"/>
</file>

<file path=docProps/app.xml><?xml version="1.0" encoding="utf-8"?>
<Properties xmlns="http://schemas.openxmlformats.org/officeDocument/2006/extended-properties" xmlns:vt="http://schemas.openxmlformats.org/officeDocument/2006/docPropsVTypes">
  <TotalTime>534</TotalTime>
  <Words>1860</Words>
  <Application>Microsoft Office PowerPoint</Application>
  <PresentationFormat>Custom</PresentationFormat>
  <Paragraphs>188</Paragraphs>
  <Slides>16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Wingdings</vt:lpstr>
      <vt:lpstr>Roboto</vt:lpstr>
      <vt:lpstr>Arial</vt:lpstr>
      <vt:lpstr>Calibri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Ewa Kopczynska</dc:creator>
  <cp:lastModifiedBy>Elena Michael</cp:lastModifiedBy>
  <cp:revision>88</cp:revision>
  <dcterms:created xsi:type="dcterms:W3CDTF">2006-08-16T00:00:00Z</dcterms:created>
  <dcterms:modified xsi:type="dcterms:W3CDTF">2025-05-20T05:45:10Z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0x010100B1C52252B014674CB5B8BBCA345FDDE6</vt:lpwstr>
  </property>
</Properties>
</file>