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Roboto ExtraBold"/>
      <p:bold r:id="rId20"/>
      <p:boldItalic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6" roundtripDataSignature="AMtx7mgHhBwkQn7Vx2K72ghBdLTbtvui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customschemas.google.com/relationships/presentationmetadata" Target="meta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font" Target="fonts/RobotoExtraBold-boldItalic.fntdata"/><Relationship Id="rId3" Type="http://schemas.openxmlformats.org/officeDocument/2006/relationships/presProps" Target="presProps.xml"/><Relationship Id="rId25" Type="http://schemas.openxmlformats.org/officeDocument/2006/relationships/font" Target="fonts/Roboto-boldItalic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font" Target="fonts/RobotoExtraBold-bold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3.xml"/><Relationship Id="rId24" Type="http://schemas.openxmlformats.org/officeDocument/2006/relationships/font" Target="fonts/Roboto-italic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font" Target="fonts/Roboto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1e0cb1697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g351e0cb1697_2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7" name="Google Shape;2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6c93749c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g356c93749cb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e8f71c4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g35e8f71c49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6c93749cb_1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356c93749c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6c93749cb_1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56c93749c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6c93749c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g356c93749cb_0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6c93749c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g356c93749cb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6.jpg"/><Relationship Id="rId8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0" Type="http://schemas.openxmlformats.org/officeDocument/2006/relationships/image" Target="../media/image4.png"/><Relationship Id="rId9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23.jpg"/><Relationship Id="rId7" Type="http://schemas.openxmlformats.org/officeDocument/2006/relationships/image" Target="../media/image22.jpg"/><Relationship Id="rId8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F4E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959327" y="538175"/>
            <a:ext cx="11407110" cy="7046595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88" l="0" r="0" t="-66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0801526" y="6521369"/>
            <a:ext cx="6240261" cy="1334465"/>
          </a:xfrm>
          <a:custGeom>
            <a:rect b="b" l="l" r="r" t="t"/>
            <a:pathLst>
              <a:path extrusionOk="0" h="1107440" w="9109870">
                <a:moveTo>
                  <a:pt x="8556149" y="45720"/>
                </a:moveTo>
                <a:cubicBezTo>
                  <a:pt x="8835549" y="45720"/>
                  <a:pt x="9062879" y="273050"/>
                  <a:pt x="9062879" y="552450"/>
                </a:cubicBezTo>
                <a:cubicBezTo>
                  <a:pt x="9062879" y="831850"/>
                  <a:pt x="8835549" y="1059180"/>
                  <a:pt x="8556149" y="1059180"/>
                </a:cubicBezTo>
                <a:lnTo>
                  <a:pt x="553720" y="1059180"/>
                </a:lnTo>
                <a:cubicBezTo>
                  <a:pt x="274320" y="1059180"/>
                  <a:pt x="46990" y="831850"/>
                  <a:pt x="46990" y="552450"/>
                </a:cubicBezTo>
                <a:cubicBezTo>
                  <a:pt x="46990" y="273050"/>
                  <a:pt x="274320" y="45720"/>
                  <a:pt x="553720" y="45720"/>
                </a:cubicBezTo>
                <a:lnTo>
                  <a:pt x="8556149" y="45720"/>
                </a:lnTo>
                <a:moveTo>
                  <a:pt x="8556149" y="0"/>
                </a:moveTo>
                <a:lnTo>
                  <a:pt x="553720" y="0"/>
                </a:lnTo>
                <a:cubicBezTo>
                  <a:pt x="247650" y="0"/>
                  <a:pt x="0" y="247650"/>
                  <a:pt x="0" y="553720"/>
                </a:cubicBezTo>
                <a:cubicBezTo>
                  <a:pt x="0" y="859790"/>
                  <a:pt x="247650" y="1107440"/>
                  <a:pt x="553720" y="1107440"/>
                </a:cubicBezTo>
                <a:lnTo>
                  <a:pt x="8556149" y="1107440"/>
                </a:lnTo>
                <a:cubicBezTo>
                  <a:pt x="8862220" y="1107440"/>
                  <a:pt x="9109870" y="859790"/>
                  <a:pt x="9109870" y="553720"/>
                </a:cubicBezTo>
                <a:cubicBezTo>
                  <a:pt x="9108599" y="247650"/>
                  <a:pt x="8860949" y="0"/>
                  <a:pt x="8556149" y="0"/>
                </a:cubicBezTo>
                <a:close/>
              </a:path>
            </a:pathLst>
          </a:custGeom>
          <a:solidFill>
            <a:srgbClr val="E85220"/>
          </a:solidFill>
          <a:ln cap="flat" cmpd="sng" w="9525">
            <a:solidFill>
              <a:srgbClr val="E852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Enhancing Local Heritage through Culture, Food and Community</a:t>
            </a:r>
            <a:endParaRPr b="0" i="0" sz="28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714632" y="8955964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11162069" y="280132"/>
            <a:ext cx="6974331" cy="1120196"/>
          </a:xfrm>
          <a:custGeom>
            <a:rect b="b" l="l" r="r" t="t"/>
            <a:pathLst>
              <a:path extrusionOk="0" h="1120196" w="6974331">
                <a:moveTo>
                  <a:pt x="0" y="0"/>
                </a:moveTo>
                <a:lnTo>
                  <a:pt x="6974331" y="0"/>
                </a:lnTo>
                <a:lnTo>
                  <a:pt x="6974331" y="1120195"/>
                </a:lnTo>
                <a:lnTo>
                  <a:pt x="0" y="1120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748" l="0" r="0" t="-574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6031146" y="9417059"/>
            <a:ext cx="168056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9154849" y="3104023"/>
            <a:ext cx="7775700" cy="12064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b="0" i="0" lang="en-US" sz="2800" u="none" cap="none" strike="noStrike">
                <a:solidFill>
                  <a:srgbClr val="4D1C13"/>
                </a:solidFill>
                <a:latin typeface="Arial"/>
                <a:ea typeface="Arial"/>
                <a:cs typeface="Arial"/>
                <a:sym typeface="Arial"/>
              </a:rPr>
              <a:t>Pau and Its Market: A Model of Food Tourism and Village Tourism</a:t>
            </a:r>
            <a:endParaRPr b="0" i="0" sz="2800" u="none" cap="none" strike="noStrike">
              <a:solidFill>
                <a:srgbClr val="674EA7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8162075" y="8522850"/>
            <a:ext cx="30000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3767499" y="3310853"/>
            <a:ext cx="6005525" cy="45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-45174" y="1221593"/>
            <a:ext cx="5467350" cy="410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6FE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1e0cb1697_2_6"/>
          <p:cNvSpPr/>
          <p:nvPr/>
        </p:nvSpPr>
        <p:spPr>
          <a:xfrm>
            <a:off x="1424293" y="0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95" l="0" r="0" t="-66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51e0cb1697_2_6"/>
          <p:cNvSpPr txBox="1"/>
          <p:nvPr/>
        </p:nvSpPr>
        <p:spPr>
          <a:xfrm>
            <a:off x="16163760" y="9310339"/>
            <a:ext cx="168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51e0cb1697_2_6"/>
          <p:cNvSpPr txBox="1"/>
          <p:nvPr/>
        </p:nvSpPr>
        <p:spPr>
          <a:xfrm>
            <a:off x="1030287" y="514244"/>
            <a:ext cx="15833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Monitoring, Evaluation and Financing</a:t>
            </a:r>
            <a:endParaRPr b="0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351e0cb1697_2_6"/>
          <p:cNvSpPr/>
          <p:nvPr/>
        </p:nvSpPr>
        <p:spPr>
          <a:xfrm>
            <a:off x="9443800" y="8923020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51e0cb1697_2_6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51e0cb1697_2_6"/>
          <p:cNvSpPr txBox="1"/>
          <p:nvPr/>
        </p:nvSpPr>
        <p:spPr>
          <a:xfrm>
            <a:off x="8032775" y="8292465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51e0cb1697_2_6"/>
          <p:cNvSpPr txBox="1"/>
          <p:nvPr/>
        </p:nvSpPr>
        <p:spPr>
          <a:xfrm>
            <a:off x="1107900" y="2349625"/>
            <a:ext cx="16072200" cy="6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sng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Financing  </a:t>
            </a:r>
            <a:endParaRPr b="1" i="0" sz="3600" u="sng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rPr b="0" i="0" lang="en-US" sz="2299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 though there is no publicly available data about the budget for the festival, the stakeholders that have made it possible to hold it are the following: </a:t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586" lvl="0" marL="45720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99"/>
              <a:buFont typeface="Roboto"/>
              <a:buChar char="●"/>
            </a:pPr>
            <a:r>
              <a:rPr b="0" i="0" lang="en-US" sz="2299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local government</a:t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586" lvl="0" marL="45720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99"/>
              <a:buFont typeface="Roboto"/>
              <a:buChar char="●"/>
            </a:pPr>
            <a:r>
              <a:rPr b="0" i="0" lang="en-US" sz="2299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Tourism organizations, including the Office de Tourisme Pau Pyrénées. </a:t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586" lvl="0" marL="45720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99"/>
              <a:buFont typeface="Roboto"/>
              <a:buChar char="●"/>
            </a:pPr>
            <a:r>
              <a:rPr b="0" i="0" lang="en-US" sz="2299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Private businesses and food stakeholders </a:t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t/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/>
          <p:nvPr/>
        </p:nvSpPr>
        <p:spPr>
          <a:xfrm>
            <a:off x="9144000" y="9112469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5524876" y="9372452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4242000" y="876300"/>
            <a:ext cx="16230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5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Replicability and Scalability</a:t>
            </a:r>
            <a:endParaRPr b="0" i="0" sz="5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16163760" y="9417059"/>
            <a:ext cx="168056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8032775" y="8481914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648025" y="1738199"/>
            <a:ext cx="16230600" cy="13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rPr b="1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Transferability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t/>
            </a:r>
            <a:endParaRPr b="0" i="0" sz="2299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t/>
            </a:r>
            <a:endParaRPr b="0" i="0" sz="2299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648025" y="2372075"/>
            <a:ext cx="11341500" cy="4325700"/>
          </a:xfrm>
          <a:prstGeom prst="rect">
            <a:avLst/>
          </a:prstGeom>
          <a:gradFill>
            <a:gsLst>
              <a:gs pos="0">
                <a:srgbClr val="5A5F06">
                  <a:alpha val="88627"/>
                </a:srgbClr>
              </a:gs>
              <a:gs pos="100000">
                <a:srgbClr val="737373">
                  <a:alpha val="8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Model adaptable to other towns and regions with historic markets and food traditions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Scalability through expansion of events, duration, and tourism offer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Collaborations to strengthen network and territorial visibility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Integration with other forms of rural and cultural tourism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F4E7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/>
        </p:nvSpPr>
        <p:spPr>
          <a:xfrm>
            <a:off x="15621874" y="9310362"/>
            <a:ext cx="222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11881974" y="391431"/>
            <a:ext cx="58107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56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Key Conclusions &amp; Takeaways</a:t>
            </a:r>
            <a:endParaRPr b="0" i="0" sz="5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9443800" y="9100245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5480576" y="937245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993024" y="161250"/>
            <a:ext cx="10180498" cy="8131215"/>
          </a:xfrm>
          <a:prstGeom prst="vertic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2786034" y="1790838"/>
            <a:ext cx="7225990" cy="79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Local markets and culinary traditions are powerful tools for sustainable rural tourism.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Community engagement ensures authenticity and reinforces cultural identity.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Food tourism can drive rural development by supporting small producers and artisans.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Educational and tasting events foster awareness about sustainable food practices.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The model is easily replicable in other regions with strong food heritage and community ties.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F4E7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/>
          <p:nvPr/>
        </p:nvSpPr>
        <p:spPr>
          <a:xfrm>
            <a:off x="2124240" y="0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88" l="0" r="0" t="-66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"/>
          <p:cNvSpPr txBox="1"/>
          <p:nvPr/>
        </p:nvSpPr>
        <p:spPr>
          <a:xfrm>
            <a:off x="3566240" y="3907425"/>
            <a:ext cx="11155519" cy="240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99"/>
              <a:buFont typeface="Arial"/>
              <a:buNone/>
            </a:pPr>
            <a:r>
              <a:rPr b="1" i="0" lang="en-US" sz="13999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Thank You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"/>
          <p:cNvSpPr/>
          <p:nvPr/>
        </p:nvSpPr>
        <p:spPr>
          <a:xfrm>
            <a:off x="5770504" y="1860267"/>
            <a:ext cx="6254426" cy="1120196"/>
          </a:xfrm>
          <a:custGeom>
            <a:rect b="b" l="l" r="r" t="t"/>
            <a:pathLst>
              <a:path extrusionOk="0" h="1120196" w="6254426">
                <a:moveTo>
                  <a:pt x="0" y="0"/>
                </a:moveTo>
                <a:lnTo>
                  <a:pt x="6254426" y="0"/>
                </a:lnTo>
                <a:lnTo>
                  <a:pt x="6254426" y="1120196"/>
                </a:lnTo>
                <a:lnTo>
                  <a:pt x="0" y="1120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9443800" y="8923020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9C86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"/>
          <p:cNvSpPr/>
          <p:nvPr/>
        </p:nvSpPr>
        <p:spPr>
          <a:xfrm>
            <a:off x="2124240" y="0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88" l="0" r="0" t="-66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9144000" y="9112469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5524876" y="9372452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5866619" y="209540"/>
            <a:ext cx="6554762" cy="8353324"/>
          </a:xfrm>
          <a:custGeom>
            <a:rect b="b" l="l" r="r" t="t"/>
            <a:pathLst>
              <a:path extrusionOk="0" h="8353324" w="6554762">
                <a:moveTo>
                  <a:pt x="0" y="0"/>
                </a:moveTo>
                <a:lnTo>
                  <a:pt x="6554762" y="0"/>
                </a:lnTo>
                <a:lnTo>
                  <a:pt x="6554762" y="8353324"/>
                </a:lnTo>
                <a:lnTo>
                  <a:pt x="0" y="8353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74" l="-355" r="0" t="-17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16163760" y="9417059"/>
            <a:ext cx="168056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8032775" y="8629539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6F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6c93749cb_0_10"/>
          <p:cNvSpPr txBox="1"/>
          <p:nvPr/>
        </p:nvSpPr>
        <p:spPr>
          <a:xfrm>
            <a:off x="15835275" y="9310350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56c93749cb_0_10"/>
          <p:cNvSpPr txBox="1"/>
          <p:nvPr/>
        </p:nvSpPr>
        <p:spPr>
          <a:xfrm>
            <a:off x="1028700" y="876300"/>
            <a:ext cx="15833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56c93749cb_0_10"/>
          <p:cNvSpPr/>
          <p:nvPr/>
        </p:nvSpPr>
        <p:spPr>
          <a:xfrm>
            <a:off x="9443800" y="8923020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56c93749cb_0_10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56c93749cb_0_10"/>
          <p:cNvSpPr txBox="1"/>
          <p:nvPr/>
        </p:nvSpPr>
        <p:spPr>
          <a:xfrm>
            <a:off x="8032775" y="8292465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56c93749cb_0_10"/>
          <p:cNvSpPr txBox="1"/>
          <p:nvPr/>
        </p:nvSpPr>
        <p:spPr>
          <a:xfrm>
            <a:off x="3006350" y="2646163"/>
            <a:ext cx="14838000" cy="5687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sng" cap="none" strike="noStrike">
                <a:solidFill>
                  <a:srgbClr val="8A3219"/>
                </a:solidFill>
                <a:latin typeface="Roboto"/>
                <a:ea typeface="Roboto"/>
                <a:cs typeface="Roboto"/>
                <a:sym typeface="Roboto"/>
              </a:rPr>
              <a:t>Name of the Practice: Pau and Its Market: A Model of Food Tourism and Village Tourism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200" u="sng" cap="none" strike="noStrike">
                <a:solidFill>
                  <a:srgbClr val="00507A"/>
                </a:solidFill>
                <a:latin typeface="Roboto"/>
                <a:ea typeface="Roboto"/>
                <a:cs typeface="Roboto"/>
                <a:sym typeface="Roboto"/>
              </a:rPr>
              <a:t>Location: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Pau, Bearn, France.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35560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8A3219"/>
              </a:buClr>
              <a:buSzPts val="20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sng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Type: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Promotion of food tourism and village tourism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sng" cap="none" strike="noStrike">
                <a:solidFill>
                  <a:srgbClr val="8A3219"/>
                </a:solidFill>
                <a:latin typeface="Roboto"/>
                <a:ea typeface="Roboto"/>
                <a:cs typeface="Roboto"/>
                <a:sym typeface="Roboto"/>
              </a:rPr>
              <a:t>Initiating Organization: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Local tourism office, agricultural and craft associations, food cooperatives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200" u="sng" cap="none" strike="noStrike">
                <a:solidFill>
                  <a:srgbClr val="00507A"/>
                </a:solidFill>
                <a:latin typeface="Roboto"/>
                <a:ea typeface="Roboto"/>
                <a:cs typeface="Roboto"/>
                <a:sym typeface="Roboto"/>
              </a:rPr>
              <a:t>Year of Establishment: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initiated in 2020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200" u="sng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Current Status: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Active and growing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ocument with solid fill" id="104" name="Google Shape;104;g356c93749cb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1800" y="2444100"/>
            <a:ext cx="579675" cy="587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105" name="Google Shape;105;g356c93749cb_0_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1799" y="3555963"/>
            <a:ext cx="579675" cy="587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ama with solid fill" id="106" name="Google Shape;106;g356c93749cb_0_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1800" y="4468075"/>
            <a:ext cx="579675" cy="58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iefcase with solid fill" id="107" name="Google Shape;107;g356c93749cb_0_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48651" y="5380177"/>
            <a:ext cx="545975" cy="5534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ily calendar with solid fill" id="108" name="Google Shape;108;g356c93749cb_0_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31800" y="6670499"/>
            <a:ext cx="579675" cy="58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ols with solid fill" id="109" name="Google Shape;109;g356c93749cb_0_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65502" y="7815374"/>
            <a:ext cx="545975" cy="55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6F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8f71c49a_0_0"/>
          <p:cNvSpPr txBox="1"/>
          <p:nvPr/>
        </p:nvSpPr>
        <p:spPr>
          <a:xfrm>
            <a:off x="15835275" y="9310350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5e8f71c49a_0_0"/>
          <p:cNvSpPr txBox="1"/>
          <p:nvPr/>
        </p:nvSpPr>
        <p:spPr>
          <a:xfrm>
            <a:off x="1028700" y="876300"/>
            <a:ext cx="15833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b="1" lang="en-US" sz="70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itial stage &amp; Study trip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35e8f71c49a_0_0"/>
          <p:cNvSpPr/>
          <p:nvPr/>
        </p:nvSpPr>
        <p:spPr>
          <a:xfrm>
            <a:off x="9443800" y="8923020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42949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35e8f71c49a_0_0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5e8f71c49a_0_0"/>
          <p:cNvSpPr txBox="1"/>
          <p:nvPr/>
        </p:nvSpPr>
        <p:spPr>
          <a:xfrm>
            <a:off x="8032775" y="8292465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35e8f71c49a_0_0"/>
          <p:cNvSpPr txBox="1"/>
          <p:nvPr/>
        </p:nvSpPr>
        <p:spPr>
          <a:xfrm>
            <a:off x="1057550" y="2740000"/>
            <a:ext cx="15833400" cy="5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identification of this best practice was based on initial research involving </a:t>
            </a:r>
            <a:r>
              <a:rPr b="1"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tourism offices, agricultural cooperatives and rural development experts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Selection criteria included the uniqueness of local food traditions, engagement of rural communities, scalability of the model and impact on the regional economy.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study visit was carried out in Pau and surrounding </a:t>
            </a:r>
            <a:r>
              <a:rPr b="1"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villages to explore local markets, food festivals and guided culinary tours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Participants engaged with farmers, winemakers, and food artisans, and attended community events. The visit demonstrated how food-based tourism can foster cultural transmission and stimulate sustainable local development. Lesson learned: combining gastronomy with rural heritage builds deeper connections between tourists and the territory.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6c93749cb_1_2"/>
          <p:cNvSpPr/>
          <p:nvPr/>
        </p:nvSpPr>
        <p:spPr>
          <a:xfrm>
            <a:off x="561890" y="419433"/>
            <a:ext cx="5545610" cy="8512492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95" l="0" r="0" t="-66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59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Primary Goals</a:t>
            </a:r>
            <a:endParaRPr b="1" i="0" sz="59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local culinary culture and food traditions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local farmers, winemakers, and food artisans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tourism in small villages and rural communities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Foster community involvement and preservation of rural heritage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Stimulate responsible and sustainable tourism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56c93749cb_1_2"/>
          <p:cNvSpPr txBox="1"/>
          <p:nvPr/>
        </p:nvSpPr>
        <p:spPr>
          <a:xfrm>
            <a:off x="6107500" y="419425"/>
            <a:ext cx="5810700" cy="90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b="1" i="0" lang="en-US" sz="59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Key Focus Areas</a:t>
            </a:r>
            <a:endParaRPr b="1" i="0" sz="61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Valorization of local markets and typical products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Organization of food festivals and guided tours in villages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Cooking workshops and tastings with local producers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Promotion via digital channels and territorial collaborations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Conservation of rural landscape and environmental respect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 for small businesses and local artisans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g356c93749cb_1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1775366" y="2259806"/>
            <a:ext cx="680085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6FE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/>
        </p:nvSpPr>
        <p:spPr>
          <a:xfrm>
            <a:off x="10482213" y="890678"/>
            <a:ext cx="7362116" cy="763999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88" l="0" r="0" t="-66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Activities Involved:</a:t>
            </a:r>
            <a:endParaRPr b="1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Weekly markets with fresh and typical products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255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Festivals and fairs dedicated to local specialties (cheese, wine, honey)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Food and wine tours and guided visits to nearby villages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cooking workshops and guided tastings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Cultural events linked to food and craft traditions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16163760" y="9310339"/>
            <a:ext cx="168056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619800" y="252200"/>
            <a:ext cx="5021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56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 practice</a:t>
            </a:r>
            <a:endParaRPr b="0" i="0" sz="5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9724075" y="9104150"/>
            <a:ext cx="2224834" cy="1675780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4082281" y="1678456"/>
            <a:ext cx="4514850" cy="338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-267371" y="2577548"/>
            <a:ext cx="5688332" cy="426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3324960" y="5099139"/>
            <a:ext cx="3980681" cy="2985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6c93749cb_1_19"/>
          <p:cNvSpPr txBox="1"/>
          <p:nvPr/>
        </p:nvSpPr>
        <p:spPr>
          <a:xfrm>
            <a:off x="516500" y="1492450"/>
            <a:ext cx="8627400" cy="50382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Target Groups: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tourists interested in discovering authentic flavors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residents and regional visitors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Families and groups looking for immersive cultural experiences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Enthusiasts of rural culture and architectural heritage of villages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Professionals in the food and tourism sectors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356c93749cb_1_19"/>
          <p:cNvSpPr/>
          <p:nvPr/>
        </p:nvSpPr>
        <p:spPr>
          <a:xfrm>
            <a:off x="9144000" y="9112469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56c93749cb_1_19"/>
          <p:cNvSpPr/>
          <p:nvPr/>
        </p:nvSpPr>
        <p:spPr>
          <a:xfrm>
            <a:off x="5524876" y="9372452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56c93749cb_1_19"/>
          <p:cNvSpPr txBox="1"/>
          <p:nvPr/>
        </p:nvSpPr>
        <p:spPr>
          <a:xfrm>
            <a:off x="16163760" y="9417059"/>
            <a:ext cx="168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56c93749cb_1_19"/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56c93749cb_1_19"/>
          <p:cNvSpPr txBox="1"/>
          <p:nvPr/>
        </p:nvSpPr>
        <p:spPr>
          <a:xfrm>
            <a:off x="516500" y="68400"/>
            <a:ext cx="10762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The Practice</a:t>
            </a:r>
            <a:endParaRPr b="0" i="0" sz="5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356c93749cb_1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78017" y="442814"/>
            <a:ext cx="5685743" cy="80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BADE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6c93749cb_0_70"/>
          <p:cNvSpPr/>
          <p:nvPr/>
        </p:nvSpPr>
        <p:spPr>
          <a:xfrm>
            <a:off x="4945615" y="5370800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95" l="0" r="0" t="-6686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356c93749cb_0_70"/>
          <p:cNvSpPr/>
          <p:nvPr/>
        </p:nvSpPr>
        <p:spPr>
          <a:xfrm>
            <a:off x="9144000" y="9112469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56c93749cb_0_70"/>
          <p:cNvSpPr/>
          <p:nvPr/>
        </p:nvSpPr>
        <p:spPr>
          <a:xfrm>
            <a:off x="5524876" y="9372452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356c93749cb_0_70"/>
          <p:cNvSpPr txBox="1"/>
          <p:nvPr/>
        </p:nvSpPr>
        <p:spPr>
          <a:xfrm>
            <a:off x="1028700" y="876300"/>
            <a:ext cx="16230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Local Benefits and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56c93749cb_0_70"/>
          <p:cNvSpPr txBox="1"/>
          <p:nvPr/>
        </p:nvSpPr>
        <p:spPr>
          <a:xfrm>
            <a:off x="15973475" y="9417050"/>
            <a:ext cx="187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56c93749cb_0_70"/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56c93749cb_0_70"/>
          <p:cNvSpPr txBox="1"/>
          <p:nvPr/>
        </p:nvSpPr>
        <p:spPr>
          <a:xfrm>
            <a:off x="1028700" y="2608221"/>
            <a:ext cx="162306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g356c93749cb_0_70"/>
          <p:cNvSpPr txBox="1"/>
          <p:nvPr/>
        </p:nvSpPr>
        <p:spPr>
          <a:xfrm>
            <a:off x="1795838" y="2670446"/>
            <a:ext cx="11077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3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ECONOMIC IMPACT</a:t>
            </a:r>
            <a:endParaRPr b="0" i="0" sz="2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g356c93749cb_0_70"/>
          <p:cNvSpPr/>
          <p:nvPr/>
        </p:nvSpPr>
        <p:spPr>
          <a:xfrm>
            <a:off x="849875" y="2463025"/>
            <a:ext cx="8056200" cy="579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56c93749cb_0_70"/>
          <p:cNvSpPr/>
          <p:nvPr/>
        </p:nvSpPr>
        <p:spPr>
          <a:xfrm>
            <a:off x="1028700" y="2195050"/>
            <a:ext cx="3619200" cy="960600"/>
          </a:xfrm>
          <a:prstGeom prst="roundRect">
            <a:avLst>
              <a:gd fmla="val 16667" name="adj"/>
            </a:avLst>
          </a:prstGeom>
          <a:solidFill>
            <a:srgbClr val="4A7DB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56c93749cb_0_70"/>
          <p:cNvSpPr txBox="1"/>
          <p:nvPr/>
        </p:nvSpPr>
        <p:spPr>
          <a:xfrm>
            <a:off x="1189725" y="3396500"/>
            <a:ext cx="7260900" cy="4021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 demand for local and artisanal products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for rural economy and small businesses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Creation of seasonal and permanent jobs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●"/>
            </a:pPr>
            <a:r>
              <a:rPr b="0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Enhancement of the territory as a niche tourist destination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56c93749cb_0_70"/>
          <p:cNvSpPr/>
          <p:nvPr/>
        </p:nvSpPr>
        <p:spPr>
          <a:xfrm>
            <a:off x="9144000" y="2463025"/>
            <a:ext cx="8056200" cy="579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56c93749cb_0_70"/>
          <p:cNvSpPr/>
          <p:nvPr/>
        </p:nvSpPr>
        <p:spPr>
          <a:xfrm>
            <a:off x="9475275" y="2195050"/>
            <a:ext cx="3228600" cy="960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56c93749cb_0_70"/>
          <p:cNvSpPr txBox="1"/>
          <p:nvPr/>
        </p:nvSpPr>
        <p:spPr>
          <a:xfrm>
            <a:off x="1521425" y="2502599"/>
            <a:ext cx="3424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ECONOMIC IMPACT</a:t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g356c93749cb_0_70"/>
          <p:cNvSpPr txBox="1"/>
          <p:nvPr/>
        </p:nvSpPr>
        <p:spPr>
          <a:xfrm>
            <a:off x="9764075" y="2502599"/>
            <a:ext cx="3424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CULTURAL  IMPACT</a:t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g356c93749cb_0_70"/>
          <p:cNvSpPr txBox="1"/>
          <p:nvPr/>
        </p:nvSpPr>
        <p:spPr>
          <a:xfrm>
            <a:off x="9341500" y="3502038"/>
            <a:ext cx="7858700" cy="26276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-457200" lvl="0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Preservation of culinary and artisanal traditions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Strengthening of cultural identity and sense of belonging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9144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 and awareness of sustainable food practices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BADE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6c93749cb_0_134"/>
          <p:cNvSpPr/>
          <p:nvPr/>
        </p:nvSpPr>
        <p:spPr>
          <a:xfrm>
            <a:off x="4945615" y="5370800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95" l="0" r="0" t="-6686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356c93749cb_0_134"/>
          <p:cNvSpPr/>
          <p:nvPr/>
        </p:nvSpPr>
        <p:spPr>
          <a:xfrm>
            <a:off x="9144000" y="9112469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7"/>
                </a:lnTo>
                <a:lnTo>
                  <a:pt x="0" y="1705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56c93749cb_0_134"/>
          <p:cNvSpPr/>
          <p:nvPr/>
        </p:nvSpPr>
        <p:spPr>
          <a:xfrm>
            <a:off x="5524876" y="9372452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56c93749cb_0_134"/>
          <p:cNvSpPr txBox="1"/>
          <p:nvPr/>
        </p:nvSpPr>
        <p:spPr>
          <a:xfrm>
            <a:off x="1028700" y="876300"/>
            <a:ext cx="16230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Local Benefits and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56c93749cb_0_134"/>
          <p:cNvSpPr txBox="1"/>
          <p:nvPr/>
        </p:nvSpPr>
        <p:spPr>
          <a:xfrm>
            <a:off x="15953724" y="9417050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56c93749cb_0_134"/>
          <p:cNvSpPr txBox="1"/>
          <p:nvPr/>
        </p:nvSpPr>
        <p:spPr>
          <a:xfrm>
            <a:off x="8032775" y="8481914"/>
            <a:ext cx="22224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56c93749cb_0_134"/>
          <p:cNvSpPr txBox="1"/>
          <p:nvPr/>
        </p:nvSpPr>
        <p:spPr>
          <a:xfrm>
            <a:off x="1028700" y="2608221"/>
            <a:ext cx="162306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g356c93749cb_0_134"/>
          <p:cNvSpPr txBox="1"/>
          <p:nvPr/>
        </p:nvSpPr>
        <p:spPr>
          <a:xfrm>
            <a:off x="1795838" y="2670446"/>
            <a:ext cx="11077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3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ECONOMIC IMPACT</a:t>
            </a:r>
            <a:endParaRPr b="0" i="0" sz="22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g356c93749cb_0_134"/>
          <p:cNvSpPr/>
          <p:nvPr/>
        </p:nvSpPr>
        <p:spPr>
          <a:xfrm>
            <a:off x="701500" y="2493275"/>
            <a:ext cx="8756100" cy="58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56c93749cb_0_134"/>
          <p:cNvSpPr/>
          <p:nvPr/>
        </p:nvSpPr>
        <p:spPr>
          <a:xfrm>
            <a:off x="1028700" y="2195050"/>
            <a:ext cx="4384800" cy="960600"/>
          </a:xfrm>
          <a:prstGeom prst="roundRect">
            <a:avLst>
              <a:gd fmla="val 16667" name="adj"/>
            </a:avLst>
          </a:prstGeom>
          <a:solidFill>
            <a:srgbClr val="89BE9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56c93749cb_0_134"/>
          <p:cNvSpPr/>
          <p:nvPr/>
        </p:nvSpPr>
        <p:spPr>
          <a:xfrm>
            <a:off x="9615675" y="2523575"/>
            <a:ext cx="7907400" cy="58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56c93749cb_0_134"/>
          <p:cNvSpPr/>
          <p:nvPr/>
        </p:nvSpPr>
        <p:spPr>
          <a:xfrm>
            <a:off x="9943850" y="2208825"/>
            <a:ext cx="2929200" cy="960600"/>
          </a:xfrm>
          <a:prstGeom prst="roundRect">
            <a:avLst>
              <a:gd fmla="val 16667" name="adj"/>
            </a:avLst>
          </a:prstGeom>
          <a:solidFill>
            <a:srgbClr val="6550A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50" lIns="91450" spcFirstLastPara="1" rIns="91450" wrap="square" tIns="9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56c93749cb_0_134"/>
          <p:cNvSpPr txBox="1"/>
          <p:nvPr/>
        </p:nvSpPr>
        <p:spPr>
          <a:xfrm>
            <a:off x="1521425" y="2502600"/>
            <a:ext cx="4597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ENVIRONMENTAL  IMPACT</a:t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g356c93749cb_0_134"/>
          <p:cNvSpPr txBox="1"/>
          <p:nvPr/>
        </p:nvSpPr>
        <p:spPr>
          <a:xfrm>
            <a:off x="10253275" y="2502599"/>
            <a:ext cx="3424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SOCIAL  IMPACT</a:t>
            </a:r>
            <a:endParaRPr b="0" i="0" sz="2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g356c93749cb_0_134"/>
          <p:cNvSpPr txBox="1"/>
          <p:nvPr/>
        </p:nvSpPr>
        <p:spPr>
          <a:xfrm>
            <a:off x="780400" y="3202050"/>
            <a:ext cx="8598300" cy="26638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Promotion of sustainable, low-impact farming practices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Conservation of rural landscapes and local biodiversity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Reduction of food waste through responsible consumption initiatives</a:t>
            </a:r>
            <a:b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g356c93749cb_0_134"/>
          <p:cNvSpPr txBox="1"/>
          <p:nvPr/>
        </p:nvSpPr>
        <p:spPr>
          <a:xfrm>
            <a:off x="9848700" y="3424375"/>
            <a:ext cx="7410600" cy="28584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involvement of the local community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Creation of opportunities for meeting and cultural exchange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Inclusion of diverse age groups and cultural backgrounds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6FE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1424293" y="514244"/>
            <a:ext cx="14039520" cy="10287000"/>
          </a:xfrm>
          <a:custGeom>
            <a:rect b="b" l="l" r="r" t="t"/>
            <a:pathLst>
              <a:path extrusionOk="0" h="10287000" w="1403952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-6688" l="0" r="0" t="-66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16163760" y="9310339"/>
            <a:ext cx="1680567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#CreativeEurope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1030287" y="514244"/>
            <a:ext cx="15833420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Monitoring, Evaluation and Financing</a:t>
            </a:r>
            <a:endParaRPr b="0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9443800" y="8923020"/>
            <a:ext cx="2438174" cy="1705628"/>
          </a:xfrm>
          <a:custGeom>
            <a:rect b="b" l="l" r="r" t="t"/>
            <a:pathLst>
              <a:path extrusionOk="0" h="1705628" w="2438174">
                <a:moveTo>
                  <a:pt x="0" y="0"/>
                </a:moveTo>
                <a:lnTo>
                  <a:pt x="2438174" y="0"/>
                </a:lnTo>
                <a:lnTo>
                  <a:pt x="2438174" y="1705628"/>
                </a:lnTo>
                <a:lnTo>
                  <a:pt x="0" y="170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94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5524876" y="9258300"/>
            <a:ext cx="3619124" cy="806763"/>
          </a:xfrm>
          <a:custGeom>
            <a:rect b="b" l="l" r="r" t="t"/>
            <a:pathLst>
              <a:path extrusionOk="0" h="806763" w="3619124">
                <a:moveTo>
                  <a:pt x="0" y="0"/>
                </a:moveTo>
                <a:lnTo>
                  <a:pt x="3619124" y="0"/>
                </a:lnTo>
                <a:lnTo>
                  <a:pt x="3619124" y="806763"/>
                </a:lnTo>
                <a:lnTo>
                  <a:pt x="0" y="806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8032775" y="8292465"/>
            <a:ext cx="222245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WHERE HERITAGE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MEETS COMMUNITY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1107900" y="2349625"/>
            <a:ext cx="16072200" cy="6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Evaluation Metrics to Track the Impact</a:t>
            </a:r>
            <a:endParaRPr b="1" i="0" sz="2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visitors and event participants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Sales of local products and bookings for food tours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Feedback from tourists, producers, and community members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Presence and interaction on social media</a:t>
            </a:r>
            <a:endParaRPr/>
          </a:p>
          <a:p>
            <a:pPr indent="-114300" lvl="0" marL="3429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2299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52252B014674CB5B8BBCA345FDDE6" ma:contentTypeVersion="19" ma:contentTypeDescription="Create a new document." ma:contentTypeScope="" ma:versionID="cba0a1668edfb090653f5ea4f63b0d13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b772bd1e787a512b9af9b567986633f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44d2af-eeed-4acc-b052-3107ab9b10d9" xsi:nil="true"/>
    <lcf76f155ced4ddcb4097134ff3c332f xmlns="c09b88ca-66eb-4a97-99d4-e4839274e1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EF8B6-4059-464F-A173-0ACEE83E0E00}"/>
</file>

<file path=customXml/itemProps2.xml><?xml version="1.0" encoding="utf-8"?>
<ds:datastoreItem xmlns:ds="http://schemas.openxmlformats.org/officeDocument/2006/customXml" ds:itemID="{C83AD898-198D-427B-AB2D-86F26003BCB2}"/>
</file>

<file path=customXml/itemProps3.xml><?xml version="1.0" encoding="utf-8"?>
<ds:datastoreItem xmlns:ds="http://schemas.openxmlformats.org/officeDocument/2006/customXml" ds:itemID="{72CEFD29-B996-435C-8E7C-D9764AEFA468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Ewa Kopczynska</dc:creator>
  <dcterms:created xsi:type="dcterms:W3CDTF">2006-08-16T00:00:00Z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0x010100B1C52252B014674CB5B8BBCA345FDDE6</vt:lpwstr>
  </property>
</Properties>
</file>