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obot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presProps" Target="presProps.xml"/><Relationship Id="rId34" Type="http://schemas.openxmlformats.org/officeDocument/2006/relationships/customXml" Target="../customXml/item3.xml"/><Relationship Id="rId25" Type="http://schemas.openxmlformats.org/officeDocument/2006/relationships/slide" Target="slides/slide2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customXml" Target="../customXml/item2.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font" Target="fonts/Roboto-bold.fntdata"/><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customXml" Target="../customXml/item1.xml"/><Relationship Id="rId23" Type="http://schemas.openxmlformats.org/officeDocument/2006/relationships/slide" Target="slides/slide18.xml"/><Relationship Id="rId28" Type="http://schemas.openxmlformats.org/officeDocument/2006/relationships/font" Target="fonts/Roboto-regular.fntdata"/><Relationship Id="rId5" Type="http://schemas.openxmlformats.org/officeDocument/2006/relationships/notesMaster" Target="notesMasters/notesMaster1.xml"/><Relationship Id="rId15" Type="http://schemas.openxmlformats.org/officeDocument/2006/relationships/slide" Target="slides/slide10.xml"/><Relationship Id="rId31" Type="http://schemas.openxmlformats.org/officeDocument/2006/relationships/font" Target="fonts/Roboto-boldItalic.fntdata"/><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font" Target="fonts/Roboto-italic.fntdata"/><Relationship Id="rId14" Type="http://schemas.openxmlformats.org/officeDocument/2006/relationships/slide" Target="slides/slide9.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4b1fd1976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 name="Google Shape;52;g34b1fd1976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4b1fd19769_0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g34b1fd19769_0_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4b1fd19769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 name="Google Shape;223;g34b1fd19769_0_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4b1fd19769_0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 name="Google Shape;244;g34b1fd19769_0_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4b1fd19769_0_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g34b1fd19769_0_1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4b1fd19769_0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g34b1fd19769_0_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4b1fd19769_0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7" name="Google Shape;277;g34b1fd19769_0_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4b1fd19769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g34b1fd19769_0_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4b1fd19769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9" name="Google Shape;299;g34b1fd19769_0_2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4b1fd19769_0_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g34b1fd19769_0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4b1fd19769_0_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1" name="Google Shape;321;g34b1fd19769_0_2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4b1fd19769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g34b1fd19769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4b1fd19769_0_2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2" name="Google Shape;332;g34b1fd19769_0_2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4b1fd19769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4" name="Google Shape;344;g34b1fd19769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4b1fd19769_1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4" name="Google Shape;354;g34b1fd19769_1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4b1fd19769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 name="Google Shape;80;g34b1fd19769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4b1fd19769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 name="Google Shape;92;g34b1fd19769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4b1fd19769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g34b1fd19769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4b1fd19769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g34b1fd19769_0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4b1fd19769_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g34b1fd19769_0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4b1fd19769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g34b1fd19769_0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4b1fd19769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 name="Google Shape;184;g34b1fd19769_0_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23.png"/><Relationship Id="rId8"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4.png"/><Relationship Id="rId10" Type="http://schemas.openxmlformats.org/officeDocument/2006/relationships/image" Target="../media/image7.png"/><Relationship Id="rId9"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hyperlink" Target="https://lanochedelpatrimonio.com/programacion-ciudades/" TargetMode="External"/><Relationship Id="rId5" Type="http://schemas.openxmlformats.org/officeDocument/2006/relationships/image" Target="../media/image16.png"/><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4E7"/>
        </a:solidFill>
      </p:bgPr>
    </p:bg>
    <p:spTree>
      <p:nvGrpSpPr>
        <p:cNvPr id="53" name="Shape 53"/>
        <p:cNvGrpSpPr/>
        <p:nvPr/>
      </p:nvGrpSpPr>
      <p:grpSpPr>
        <a:xfrm>
          <a:off x="0" y="0"/>
          <a:ext cx="0" cy="0"/>
          <a:chOff x="0" y="0"/>
          <a:chExt cx="0" cy="0"/>
        </a:xfrm>
      </p:grpSpPr>
      <p:sp>
        <p:nvSpPr>
          <p:cNvPr id="54" name="Google Shape;54;p13"/>
          <p:cNvSpPr/>
          <p:nvPr/>
        </p:nvSpPr>
        <p:spPr>
          <a:xfrm>
            <a:off x="552757" y="438112"/>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89" l="0" r="0" t="-668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5" name="Google Shape;55;p13"/>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6" name="Google Shape;56;p13"/>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7" name="Google Shape;57;p13"/>
          <p:cNvSpPr/>
          <p:nvPr/>
        </p:nvSpPr>
        <p:spPr>
          <a:xfrm>
            <a:off x="5581035" y="140066"/>
            <a:ext cx="3487166" cy="560098"/>
          </a:xfrm>
          <a:custGeom>
            <a:rect b="b" l="l" r="r" t="t"/>
            <a:pathLst>
              <a:path extrusionOk="0" h="1120196" w="6974331">
                <a:moveTo>
                  <a:pt x="0" y="0"/>
                </a:moveTo>
                <a:lnTo>
                  <a:pt x="6974331" y="0"/>
                </a:lnTo>
                <a:lnTo>
                  <a:pt x="6974331" y="1120195"/>
                </a:lnTo>
                <a:lnTo>
                  <a:pt x="0" y="1120195"/>
                </a:lnTo>
                <a:lnTo>
                  <a:pt x="0" y="0"/>
                </a:lnTo>
                <a:close/>
              </a:path>
            </a:pathLst>
          </a:custGeom>
          <a:blipFill rotWithShape="1">
            <a:blip r:embed="rId6">
              <a:alphaModFix/>
            </a:blip>
            <a:stretch>
              <a:fillRect b="-5748" l="0" r="0" t="-574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8" name="Google Shape;58;p13"/>
          <p:cNvSpPr txBox="1"/>
          <p:nvPr/>
        </p:nvSpPr>
        <p:spPr>
          <a:xfrm>
            <a:off x="7828789" y="4708525"/>
            <a:ext cx="10272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59" name="Google Shape;59;p13"/>
          <p:cNvSpPr txBox="1"/>
          <p:nvPr/>
        </p:nvSpPr>
        <p:spPr>
          <a:xfrm>
            <a:off x="2730888" y="593853"/>
            <a:ext cx="3443100" cy="2154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Clr>
                <a:srgbClr val="000000"/>
              </a:buClr>
              <a:buSzPts val="1400"/>
              <a:buFont typeface="Arial"/>
              <a:buNone/>
            </a:pPr>
            <a:r>
              <a:rPr b="1" i="0" lang="es" sz="1400" u="none" cap="none" strike="noStrike">
                <a:solidFill>
                  <a:srgbClr val="000000"/>
                </a:solidFill>
                <a:latin typeface="Roboto"/>
                <a:ea typeface="Roboto"/>
                <a:cs typeface="Roboto"/>
                <a:sym typeface="Roboto"/>
              </a:rPr>
              <a:t>La Noche del Patrimonio</a:t>
            </a:r>
            <a:endParaRPr b="0" i="0" sz="700" u="none" cap="none" strike="noStrike">
              <a:solidFill>
                <a:srgbClr val="000000"/>
              </a:solidFill>
              <a:latin typeface="Arial"/>
              <a:ea typeface="Arial"/>
              <a:cs typeface="Arial"/>
              <a:sym typeface="Arial"/>
            </a:endParaRPr>
          </a:p>
        </p:txBody>
      </p:sp>
      <p:pic>
        <p:nvPicPr>
          <p:cNvPr id="60" name="Google Shape;60;p13"/>
          <p:cNvPicPr preferRelativeResize="0"/>
          <p:nvPr/>
        </p:nvPicPr>
        <p:blipFill>
          <a:blip r:embed="rId7">
            <a:alphaModFix/>
          </a:blip>
          <a:stretch>
            <a:fillRect/>
          </a:stretch>
        </p:blipFill>
        <p:spPr>
          <a:xfrm>
            <a:off x="979587" y="1051319"/>
            <a:ext cx="3742313" cy="3335757"/>
          </a:xfrm>
          <a:prstGeom prst="rect">
            <a:avLst/>
          </a:prstGeom>
          <a:noFill/>
          <a:ln>
            <a:noFill/>
          </a:ln>
        </p:spPr>
      </p:pic>
      <p:pic>
        <p:nvPicPr>
          <p:cNvPr id="61" name="Google Shape;61;p13"/>
          <p:cNvPicPr preferRelativeResize="0"/>
          <p:nvPr/>
        </p:nvPicPr>
        <p:blipFill>
          <a:blip r:embed="rId8">
            <a:alphaModFix/>
          </a:blip>
          <a:stretch>
            <a:fillRect/>
          </a:stretch>
        </p:blipFill>
        <p:spPr>
          <a:xfrm>
            <a:off x="4780400" y="1036469"/>
            <a:ext cx="3684722" cy="33357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201" name="Shape 201"/>
        <p:cNvGrpSpPr/>
        <p:nvPr/>
      </p:nvGrpSpPr>
      <p:grpSpPr>
        <a:xfrm>
          <a:off x="0" y="0"/>
          <a:ext cx="0" cy="0"/>
          <a:chOff x="0" y="0"/>
          <a:chExt cx="0" cy="0"/>
        </a:xfrm>
      </p:grpSpPr>
      <p:sp>
        <p:nvSpPr>
          <p:cNvPr id="202" name="Google Shape;202;p22"/>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89" l="0" r="0" t="-668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03" name="Google Shape;203;p22"/>
          <p:cNvSpPr txBox="1"/>
          <p:nvPr/>
        </p:nvSpPr>
        <p:spPr>
          <a:xfrm>
            <a:off x="7868275" y="4655175"/>
            <a:ext cx="10539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04" name="Google Shape;204;p22"/>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Visitors Benefits and Impact</a:t>
            </a:r>
            <a:endParaRPr b="0" i="0" sz="3600" u="none" cap="none" strike="noStrike">
              <a:solidFill>
                <a:srgbClr val="000000"/>
              </a:solidFill>
              <a:latin typeface="Arial"/>
              <a:ea typeface="Arial"/>
              <a:cs typeface="Arial"/>
              <a:sym typeface="Arial"/>
            </a:endParaRPr>
          </a:p>
        </p:txBody>
      </p:sp>
      <p:sp>
        <p:nvSpPr>
          <p:cNvPr id="205" name="Google Shape;205;p22"/>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06" name="Google Shape;206;p22"/>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07" name="Google Shape;207;p22"/>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grpSp>
        <p:nvGrpSpPr>
          <p:cNvPr id="208" name="Google Shape;208;p22"/>
          <p:cNvGrpSpPr/>
          <p:nvPr/>
        </p:nvGrpSpPr>
        <p:grpSpPr>
          <a:xfrm>
            <a:off x="367050" y="1120621"/>
            <a:ext cx="8538300" cy="3037354"/>
            <a:chOff x="-294600" y="35621"/>
            <a:chExt cx="17076600" cy="6074708"/>
          </a:xfrm>
        </p:grpSpPr>
        <p:sp>
          <p:nvSpPr>
            <p:cNvPr id="209" name="Google Shape;209;p22"/>
            <p:cNvSpPr/>
            <p:nvPr/>
          </p:nvSpPr>
          <p:spPr>
            <a:xfrm>
              <a:off x="0" y="330821"/>
              <a:ext cx="16487400" cy="1764000"/>
            </a:xfrm>
            <a:prstGeom prst="rect">
              <a:avLst/>
            </a:prstGeom>
            <a:solidFill>
              <a:srgbClr val="FFFFFF">
                <a:alpha val="89410"/>
              </a:srgbClr>
            </a:solidFill>
            <a:ln cap="flat" cmpd="sng" w="25400">
              <a:solidFill>
                <a:srgbClr val="4F81BD"/>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0" name="Google Shape;210;p22"/>
            <p:cNvSpPr txBox="1"/>
            <p:nvPr/>
          </p:nvSpPr>
          <p:spPr>
            <a:xfrm>
              <a:off x="-224700" y="308804"/>
              <a:ext cx="16936800" cy="1764000"/>
            </a:xfrm>
            <a:prstGeom prst="rect">
              <a:avLst/>
            </a:prstGeom>
            <a:noFill/>
            <a:ln>
              <a:noFill/>
            </a:ln>
          </p:spPr>
          <p:txBody>
            <a:bodyPr anchorCtr="0" anchor="t" bIns="71125" lIns="639800" spcFirstLastPara="1" rIns="639800" wrap="square" tIns="208275">
              <a:noAutofit/>
            </a:bodyPr>
            <a:lstStyle/>
            <a:p>
              <a:pPr indent="0" lvl="0" marL="0" marR="0" rtl="0" algn="just">
                <a:lnSpc>
                  <a:spcPct val="90000"/>
                </a:lnSpc>
                <a:spcBef>
                  <a:spcPts val="0"/>
                </a:spcBef>
                <a:spcAft>
                  <a:spcPts val="0"/>
                </a:spcAft>
                <a:buClr>
                  <a:schemeClr val="dk1"/>
                </a:buClr>
                <a:buSzPts val="600"/>
                <a:buFont typeface="Arial"/>
                <a:buNone/>
              </a:pPr>
              <a:r>
                <a:rPr i="0" lang="es" sz="1100" u="none" cap="none" strike="noStrike">
                  <a:solidFill>
                    <a:srgbClr val="000000"/>
                  </a:solidFill>
                  <a:latin typeface="Roboto"/>
                  <a:ea typeface="Roboto"/>
                  <a:cs typeface="Roboto"/>
                  <a:sym typeface="Roboto"/>
                </a:rPr>
                <a:t>Visitors have the opportunity to learn about local history and the importance of heritage through guided tours and educational activities, allowing for a deep immersion in local traditions and customs. These experiences enrich the understanding of the culture and promote appreciation for the historical roots of the place, creating a closer connection with the community.</a:t>
              </a:r>
              <a:endParaRPr i="0" sz="1100" u="none" cap="none" strike="noStrike">
                <a:solidFill>
                  <a:srgbClr val="000000"/>
                </a:solidFill>
                <a:latin typeface="Roboto"/>
                <a:ea typeface="Roboto"/>
                <a:cs typeface="Roboto"/>
                <a:sym typeface="Roboto"/>
              </a:endParaRPr>
            </a:p>
            <a:p>
              <a:pPr indent="0" lvl="0" marL="0" marR="0" rtl="0" algn="just">
                <a:lnSpc>
                  <a:spcPct val="90000"/>
                </a:lnSpc>
                <a:spcBef>
                  <a:spcPts val="0"/>
                </a:spcBef>
                <a:spcAft>
                  <a:spcPts val="0"/>
                </a:spcAft>
                <a:buClr>
                  <a:schemeClr val="dk1"/>
                </a:buClr>
                <a:buSzPts val="600"/>
                <a:buFont typeface="Arial"/>
                <a:buNone/>
              </a:pPr>
              <a:r>
                <a:t/>
              </a:r>
              <a:endParaRPr b="1" i="0" sz="1000" u="none" cap="none" strike="noStrike">
                <a:solidFill>
                  <a:srgbClr val="000000"/>
                </a:solidFill>
                <a:latin typeface="Arial"/>
                <a:ea typeface="Arial"/>
                <a:cs typeface="Arial"/>
                <a:sym typeface="Arial"/>
              </a:endParaRPr>
            </a:p>
            <a:p>
              <a:pPr indent="0" lvl="0" marL="0" marR="0" rtl="0" algn="just">
                <a:lnSpc>
                  <a:spcPct val="9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p:txBody>
        </p:sp>
        <p:sp>
          <p:nvSpPr>
            <p:cNvPr id="211" name="Google Shape;211;p22"/>
            <p:cNvSpPr/>
            <p:nvPr/>
          </p:nvSpPr>
          <p:spPr>
            <a:xfrm>
              <a:off x="824370" y="35621"/>
              <a:ext cx="11541300" cy="590400"/>
            </a:xfrm>
            <a:prstGeom prst="roundRect">
              <a:avLst>
                <a:gd fmla="val 16667" name="adj"/>
              </a:avLst>
            </a:prstGeom>
            <a:solidFill>
              <a:srgbClr val="00507A"/>
            </a:solidFill>
            <a:ln cap="flat" cmpd="sng" w="25400">
              <a:solidFill>
                <a:srgbClr val="00507A"/>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2" name="Google Shape;212;p22"/>
            <p:cNvSpPr txBox="1"/>
            <p:nvPr/>
          </p:nvSpPr>
          <p:spPr>
            <a:xfrm>
              <a:off x="853191" y="64442"/>
              <a:ext cx="11483400" cy="532800"/>
            </a:xfrm>
            <a:prstGeom prst="rect">
              <a:avLst/>
            </a:prstGeom>
            <a:noFill/>
            <a:ln>
              <a:noFill/>
            </a:ln>
          </p:spPr>
          <p:txBody>
            <a:bodyPr anchorCtr="0" anchor="ctr" bIns="0" lIns="218125" spcFirstLastPara="1" rIns="218125" wrap="square" tIns="0">
              <a:noAutofit/>
            </a:bodyPr>
            <a:lstStyle/>
            <a:p>
              <a:pPr indent="0" lvl="0" marL="0" marR="0" rtl="0" algn="l">
                <a:lnSpc>
                  <a:spcPct val="90000"/>
                </a:lnSpc>
                <a:spcBef>
                  <a:spcPts val="0"/>
                </a:spcBef>
                <a:spcAft>
                  <a:spcPts val="0"/>
                </a:spcAft>
                <a:buClr>
                  <a:srgbClr val="000000"/>
                </a:buClr>
                <a:buSzPts val="1000"/>
                <a:buFont typeface="Arial"/>
                <a:buNone/>
              </a:pPr>
              <a:r>
                <a:rPr b="1" i="0" lang="es" sz="1100" u="none" cap="none" strike="noStrike">
                  <a:solidFill>
                    <a:srgbClr val="FFFFFF"/>
                  </a:solidFill>
                  <a:latin typeface="Roboto"/>
                  <a:ea typeface="Roboto"/>
                  <a:cs typeface="Roboto"/>
                  <a:sym typeface="Roboto"/>
                </a:rPr>
                <a:t>Cultural Engagement &amp; Education</a:t>
              </a:r>
              <a:endParaRPr i="0" sz="800" u="none" cap="none" strike="noStrike">
                <a:solidFill>
                  <a:srgbClr val="000000"/>
                </a:solidFill>
                <a:latin typeface="Roboto"/>
                <a:ea typeface="Roboto"/>
                <a:cs typeface="Roboto"/>
                <a:sym typeface="Roboto"/>
              </a:endParaRPr>
            </a:p>
          </p:txBody>
        </p:sp>
        <p:sp>
          <p:nvSpPr>
            <p:cNvPr id="213" name="Google Shape;213;p22"/>
            <p:cNvSpPr/>
            <p:nvPr/>
          </p:nvSpPr>
          <p:spPr>
            <a:xfrm>
              <a:off x="0" y="2498022"/>
              <a:ext cx="16487400" cy="1701000"/>
            </a:xfrm>
            <a:prstGeom prst="rect">
              <a:avLst/>
            </a:prstGeom>
            <a:solidFill>
              <a:srgbClr val="FFFFFF">
                <a:alpha val="89410"/>
              </a:srgbClr>
            </a:solidFill>
            <a:ln cap="flat" cmpd="sng" w="25400">
              <a:solidFill>
                <a:srgbClr val="4F81BD"/>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4" name="Google Shape;214;p22"/>
            <p:cNvSpPr txBox="1"/>
            <p:nvPr/>
          </p:nvSpPr>
          <p:spPr>
            <a:xfrm>
              <a:off x="-294600" y="2487017"/>
              <a:ext cx="17076600" cy="1701000"/>
            </a:xfrm>
            <a:prstGeom prst="rect">
              <a:avLst/>
            </a:prstGeom>
            <a:noFill/>
            <a:ln>
              <a:noFill/>
            </a:ln>
          </p:spPr>
          <p:txBody>
            <a:bodyPr anchorCtr="0" anchor="t" bIns="71125" lIns="639800" spcFirstLastPara="1" rIns="639800" wrap="square" tIns="208275">
              <a:noAutofit/>
            </a:bodyPr>
            <a:lstStyle/>
            <a:p>
              <a:pPr indent="0" lvl="0" marL="0" marR="0" rtl="0" algn="just">
                <a:lnSpc>
                  <a:spcPct val="90000"/>
                </a:lnSpc>
                <a:spcBef>
                  <a:spcPts val="0"/>
                </a:spcBef>
                <a:spcAft>
                  <a:spcPts val="0"/>
                </a:spcAft>
                <a:buClr>
                  <a:schemeClr val="dk1"/>
                </a:buClr>
                <a:buSzPts val="600"/>
                <a:buFont typeface="Arial"/>
                <a:buNone/>
              </a:pPr>
              <a:r>
                <a:rPr i="0" lang="es" sz="1100" u="none" cap="none" strike="noStrike">
                  <a:solidFill>
                    <a:srgbClr val="000000"/>
                  </a:solidFill>
                  <a:latin typeface="Roboto"/>
                  <a:ea typeface="Roboto"/>
                  <a:cs typeface="Roboto"/>
                  <a:sym typeface="Roboto"/>
                </a:rPr>
                <a:t>The event promotes respect for local heritage and customs, as well as stimulating responsible and sustainable practices in tourism, promoting a conscious attitude towards cultural and environmental conservation. By raising awareness, participants are encouraged to adopt more responsible and respectful travel habits for the communities and environment they visit.</a:t>
              </a:r>
              <a:endParaRPr i="0" sz="1100" u="none" cap="none" strike="noStrike">
                <a:solidFill>
                  <a:srgbClr val="000000"/>
                </a:solidFill>
                <a:latin typeface="Roboto"/>
                <a:ea typeface="Roboto"/>
                <a:cs typeface="Roboto"/>
                <a:sym typeface="Roboto"/>
              </a:endParaRPr>
            </a:p>
            <a:p>
              <a:pPr indent="0" lvl="0" marL="0" marR="0" rtl="0" algn="just">
                <a:lnSpc>
                  <a:spcPct val="90000"/>
                </a:lnSpc>
                <a:spcBef>
                  <a:spcPts val="0"/>
                </a:spcBef>
                <a:spcAft>
                  <a:spcPts val="0"/>
                </a:spcAft>
                <a:buClr>
                  <a:schemeClr val="dk1"/>
                </a:buClr>
                <a:buSzPts val="600"/>
                <a:buFont typeface="Arial"/>
                <a:buNone/>
              </a:pPr>
              <a:r>
                <a:t/>
              </a:r>
              <a:endParaRPr b="1" i="0" sz="1000" u="none" cap="none" strike="noStrike">
                <a:solidFill>
                  <a:srgbClr val="000000"/>
                </a:solidFill>
                <a:latin typeface="Arial"/>
                <a:ea typeface="Arial"/>
                <a:cs typeface="Arial"/>
                <a:sym typeface="Arial"/>
              </a:endParaRPr>
            </a:p>
            <a:p>
              <a:pPr indent="0" lvl="0" marL="0" marR="0" rtl="0" algn="just">
                <a:lnSpc>
                  <a:spcPct val="9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p:txBody>
        </p:sp>
        <p:sp>
          <p:nvSpPr>
            <p:cNvPr id="215" name="Google Shape;215;p22"/>
            <p:cNvSpPr/>
            <p:nvPr/>
          </p:nvSpPr>
          <p:spPr>
            <a:xfrm>
              <a:off x="824370" y="2202822"/>
              <a:ext cx="11541300" cy="590400"/>
            </a:xfrm>
            <a:prstGeom prst="roundRect">
              <a:avLst>
                <a:gd fmla="val 16667" name="adj"/>
              </a:avLst>
            </a:prstGeom>
            <a:solidFill>
              <a:srgbClr val="8A3219"/>
            </a:solidFill>
            <a:ln cap="flat" cmpd="sng" w="254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6" name="Google Shape;216;p22"/>
            <p:cNvSpPr txBox="1"/>
            <p:nvPr/>
          </p:nvSpPr>
          <p:spPr>
            <a:xfrm>
              <a:off x="853191" y="2231643"/>
              <a:ext cx="11483400" cy="532800"/>
            </a:xfrm>
            <a:prstGeom prst="rect">
              <a:avLst/>
            </a:prstGeom>
            <a:noFill/>
            <a:ln>
              <a:noFill/>
            </a:ln>
          </p:spPr>
          <p:txBody>
            <a:bodyPr anchorCtr="0" anchor="ctr" bIns="0" lIns="218125" spcFirstLastPara="1" rIns="218125" wrap="square" tIns="0">
              <a:noAutofit/>
            </a:bodyPr>
            <a:lstStyle/>
            <a:p>
              <a:pPr indent="0" lvl="0" marL="0" marR="0" rtl="0" algn="l">
                <a:lnSpc>
                  <a:spcPct val="90000"/>
                </a:lnSpc>
                <a:spcBef>
                  <a:spcPts val="0"/>
                </a:spcBef>
                <a:spcAft>
                  <a:spcPts val="0"/>
                </a:spcAft>
                <a:buClr>
                  <a:srgbClr val="000000"/>
                </a:buClr>
                <a:buSzPts val="1000"/>
                <a:buFont typeface="Arial"/>
                <a:buNone/>
              </a:pPr>
              <a:r>
                <a:rPr b="1" i="0" lang="es" sz="1100" u="none" cap="none" strike="noStrike">
                  <a:solidFill>
                    <a:srgbClr val="FFFFFF"/>
                  </a:solidFill>
                  <a:latin typeface="Roboto"/>
                  <a:ea typeface="Roboto"/>
                  <a:cs typeface="Roboto"/>
                  <a:sym typeface="Roboto"/>
                </a:rPr>
                <a:t>Behavioral Impact on Visitors</a:t>
              </a:r>
              <a:endParaRPr i="0" sz="800" u="none" cap="none" strike="noStrike">
                <a:solidFill>
                  <a:srgbClr val="000000"/>
                </a:solidFill>
                <a:latin typeface="Roboto"/>
                <a:ea typeface="Roboto"/>
                <a:cs typeface="Roboto"/>
                <a:sym typeface="Roboto"/>
              </a:endParaRPr>
            </a:p>
          </p:txBody>
        </p:sp>
        <p:sp>
          <p:nvSpPr>
            <p:cNvPr id="217" name="Google Shape;217;p22"/>
            <p:cNvSpPr/>
            <p:nvPr/>
          </p:nvSpPr>
          <p:spPr>
            <a:xfrm>
              <a:off x="0" y="4602222"/>
              <a:ext cx="16487400" cy="1449000"/>
            </a:xfrm>
            <a:prstGeom prst="rect">
              <a:avLst/>
            </a:prstGeom>
            <a:solidFill>
              <a:srgbClr val="FFFFFF">
                <a:alpha val="89410"/>
              </a:srgbClr>
            </a:solidFill>
            <a:ln cap="flat" cmpd="sng" w="25400">
              <a:solidFill>
                <a:srgbClr val="4F81BD"/>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8" name="Google Shape;218;p22"/>
            <p:cNvSpPr txBox="1"/>
            <p:nvPr/>
          </p:nvSpPr>
          <p:spPr>
            <a:xfrm>
              <a:off x="0" y="4602229"/>
              <a:ext cx="16487400" cy="1508100"/>
            </a:xfrm>
            <a:prstGeom prst="rect">
              <a:avLst/>
            </a:prstGeom>
            <a:noFill/>
            <a:ln>
              <a:noFill/>
            </a:ln>
          </p:spPr>
          <p:txBody>
            <a:bodyPr anchorCtr="0" anchor="t" bIns="71125" lIns="639800" spcFirstLastPara="1" rIns="639800" wrap="square" tIns="208275">
              <a:noAutofit/>
            </a:bodyPr>
            <a:lstStyle/>
            <a:p>
              <a:pPr indent="0" lvl="0" marL="0" marR="0" rtl="0" algn="just">
                <a:lnSpc>
                  <a:spcPct val="90000"/>
                </a:lnSpc>
                <a:spcBef>
                  <a:spcPts val="0"/>
                </a:spcBef>
                <a:spcAft>
                  <a:spcPts val="0"/>
                </a:spcAft>
                <a:buClr>
                  <a:schemeClr val="dk1"/>
                </a:buClr>
                <a:buSzPts val="600"/>
                <a:buFont typeface="Arial"/>
                <a:buNone/>
              </a:pPr>
              <a:r>
                <a:rPr i="0" lang="es" sz="1100" u="none" cap="none" strike="noStrike">
                  <a:solidFill>
                    <a:srgbClr val="000000"/>
                  </a:solidFill>
                  <a:latin typeface="Roboto"/>
                  <a:ea typeface="Roboto"/>
                  <a:cs typeface="Roboto"/>
                  <a:sym typeface="Roboto"/>
                </a:rPr>
                <a:t>Visitors experience the local culture by interacting with the heritage in a meaningful way, participating in traditional activities, learning from local guides and contributing to community support. The</a:t>
              </a:r>
              <a:r>
                <a:rPr lang="es" sz="1100">
                  <a:latin typeface="Roboto"/>
                  <a:ea typeface="Roboto"/>
                  <a:cs typeface="Roboto"/>
                  <a:sym typeface="Roboto"/>
                </a:rPr>
                <a:t>y</a:t>
              </a:r>
              <a:r>
                <a:rPr i="0" lang="es" sz="1100" u="none" cap="none" strike="noStrike">
                  <a:solidFill>
                    <a:srgbClr val="000000"/>
                  </a:solidFill>
                  <a:latin typeface="Roboto"/>
                  <a:ea typeface="Roboto"/>
                  <a:cs typeface="Roboto"/>
                  <a:sym typeface="Roboto"/>
                </a:rPr>
                <a:t> experience the culture in an authentic way, leaving a more lasting mark on their perception and appreciation of the destination.</a:t>
              </a:r>
              <a:endParaRPr i="0" sz="1100" u="none" cap="none" strike="noStrike">
                <a:solidFill>
                  <a:srgbClr val="000000"/>
                </a:solidFill>
                <a:latin typeface="Roboto"/>
                <a:ea typeface="Roboto"/>
                <a:cs typeface="Roboto"/>
                <a:sym typeface="Roboto"/>
              </a:endParaRPr>
            </a:p>
            <a:p>
              <a:pPr indent="0" lvl="0" marL="0" marR="0" rtl="0" algn="just">
                <a:lnSpc>
                  <a:spcPct val="90000"/>
                </a:lnSpc>
                <a:spcBef>
                  <a:spcPts val="0"/>
                </a:spcBef>
                <a:spcAft>
                  <a:spcPts val="0"/>
                </a:spcAft>
                <a:buClr>
                  <a:schemeClr val="dk1"/>
                </a:buClr>
                <a:buSzPts val="600"/>
                <a:buFont typeface="Arial"/>
                <a:buNone/>
              </a:pPr>
              <a:r>
                <a:t/>
              </a:r>
              <a:endParaRPr b="1" i="0" sz="1000" u="none" cap="none" strike="noStrike">
                <a:solidFill>
                  <a:srgbClr val="000000"/>
                </a:solidFill>
                <a:latin typeface="Arial"/>
                <a:ea typeface="Arial"/>
                <a:cs typeface="Arial"/>
                <a:sym typeface="Arial"/>
              </a:endParaRPr>
            </a:p>
            <a:p>
              <a:pPr indent="0" lvl="0" marL="0" marR="0" rtl="0" algn="just">
                <a:lnSpc>
                  <a:spcPct val="9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p:txBody>
        </p:sp>
        <p:sp>
          <p:nvSpPr>
            <p:cNvPr id="219" name="Google Shape;219;p22"/>
            <p:cNvSpPr/>
            <p:nvPr/>
          </p:nvSpPr>
          <p:spPr>
            <a:xfrm>
              <a:off x="824370" y="4307022"/>
              <a:ext cx="11541300" cy="590400"/>
            </a:xfrm>
            <a:prstGeom prst="roundRect">
              <a:avLst>
                <a:gd fmla="val 16667" name="adj"/>
              </a:avLst>
            </a:prstGeom>
            <a:solidFill>
              <a:srgbClr val="6550A3"/>
            </a:solidFill>
            <a:ln cap="flat" cmpd="sng" w="254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0" name="Google Shape;220;p22"/>
            <p:cNvSpPr txBox="1"/>
            <p:nvPr/>
          </p:nvSpPr>
          <p:spPr>
            <a:xfrm>
              <a:off x="853191" y="4335843"/>
              <a:ext cx="11483400" cy="532800"/>
            </a:xfrm>
            <a:prstGeom prst="rect">
              <a:avLst/>
            </a:prstGeom>
            <a:noFill/>
            <a:ln>
              <a:noFill/>
            </a:ln>
          </p:spPr>
          <p:txBody>
            <a:bodyPr anchorCtr="0" anchor="ctr" bIns="0" lIns="218125" spcFirstLastPara="1" rIns="218125" wrap="square" tIns="0">
              <a:noAutofit/>
            </a:bodyPr>
            <a:lstStyle/>
            <a:p>
              <a:pPr indent="0" lvl="0" marL="0" marR="0" rtl="0" algn="l">
                <a:lnSpc>
                  <a:spcPct val="90000"/>
                </a:lnSpc>
                <a:spcBef>
                  <a:spcPts val="0"/>
                </a:spcBef>
                <a:spcAft>
                  <a:spcPts val="0"/>
                </a:spcAft>
                <a:buClr>
                  <a:srgbClr val="000000"/>
                </a:buClr>
                <a:buSzPts val="1000"/>
                <a:buFont typeface="Arial"/>
                <a:buNone/>
              </a:pPr>
              <a:r>
                <a:rPr b="1" i="0" lang="es" sz="1100" u="none" cap="none" strike="noStrike">
                  <a:solidFill>
                    <a:srgbClr val="FFFFFF"/>
                  </a:solidFill>
                  <a:latin typeface="Roboto"/>
                  <a:ea typeface="Roboto"/>
                  <a:cs typeface="Roboto"/>
                  <a:sym typeface="Roboto"/>
                </a:rPr>
                <a:t>Immersive Experience &amp; Community Contribution</a:t>
              </a:r>
              <a:endParaRPr i="0" sz="800" u="none" cap="none" strike="noStrike">
                <a:solidFill>
                  <a:srgbClr val="000000"/>
                </a:solidFill>
                <a:latin typeface="Roboto"/>
                <a:ea typeface="Roboto"/>
                <a:cs typeface="Roboto"/>
                <a:sym typeface="Robot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224" name="Shape 224"/>
        <p:cNvGrpSpPr/>
        <p:nvPr/>
      </p:nvGrpSpPr>
      <p:grpSpPr>
        <a:xfrm>
          <a:off x="0" y="0"/>
          <a:ext cx="0" cy="0"/>
          <a:chOff x="0" y="0"/>
          <a:chExt cx="0" cy="0"/>
        </a:xfrm>
      </p:grpSpPr>
      <p:sp>
        <p:nvSpPr>
          <p:cNvPr id="225" name="Google Shape;225;p23"/>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6" name="Google Shape;226;p23"/>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7" name="Google Shape;227;p23"/>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8" name="Google Shape;228;p23"/>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Sustainability Measures </a:t>
            </a:r>
            <a:endParaRPr b="0" i="0" sz="700" u="none" cap="none" strike="noStrike">
              <a:solidFill>
                <a:srgbClr val="000000"/>
              </a:solidFill>
              <a:latin typeface="Arial"/>
              <a:ea typeface="Arial"/>
              <a:cs typeface="Arial"/>
              <a:sym typeface="Arial"/>
            </a:endParaRPr>
          </a:p>
        </p:txBody>
      </p:sp>
      <p:sp>
        <p:nvSpPr>
          <p:cNvPr id="229" name="Google Shape;229;p23"/>
          <p:cNvSpPr txBox="1"/>
          <p:nvPr/>
        </p:nvSpPr>
        <p:spPr>
          <a:xfrm>
            <a:off x="7937375" y="4708525"/>
            <a:ext cx="9849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30" name="Google Shape;230;p23"/>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grpSp>
        <p:nvGrpSpPr>
          <p:cNvPr id="231" name="Google Shape;231;p23"/>
          <p:cNvGrpSpPr/>
          <p:nvPr/>
        </p:nvGrpSpPr>
        <p:grpSpPr>
          <a:xfrm>
            <a:off x="310503" y="1176434"/>
            <a:ext cx="2078585" cy="3379727"/>
            <a:chOff x="3605724" y="0"/>
            <a:chExt cx="4157170" cy="6759454"/>
          </a:xfrm>
        </p:grpSpPr>
        <p:sp>
          <p:nvSpPr>
            <p:cNvPr id="232" name="Google Shape;232;p23"/>
            <p:cNvSpPr/>
            <p:nvPr/>
          </p:nvSpPr>
          <p:spPr>
            <a:xfrm>
              <a:off x="4509394" y="0"/>
              <a:ext cx="3253500" cy="3254100"/>
            </a:xfrm>
            <a:custGeom>
              <a:rect b="b" l="l" r="r" t="t"/>
              <a:pathLst>
                <a:path extrusionOk="0" h="120000" w="120000">
                  <a:moveTo>
                    <a:pt x="8412" y="60000"/>
                  </a:moveTo>
                  <a:lnTo>
                    <a:pt x="8412" y="60000"/>
                  </a:lnTo>
                  <a:cubicBezTo>
                    <a:pt x="8412" y="32962"/>
                    <a:pt x="29287" y="10511"/>
                    <a:pt x="56253" y="8547"/>
                  </a:cubicBezTo>
                  <a:cubicBezTo>
                    <a:pt x="83219" y="6583"/>
                    <a:pt x="107126" y="25772"/>
                    <a:pt x="111044" y="52525"/>
                  </a:cubicBezTo>
                  <a:cubicBezTo>
                    <a:pt x="114961" y="79278"/>
                    <a:pt x="97559" y="104517"/>
                    <a:pt x="71162" y="110367"/>
                  </a:cubicBezTo>
                  <a:lnTo>
                    <a:pt x="70593" y="118429"/>
                  </a:lnTo>
                  <a:lnTo>
                    <a:pt x="56830" y="104891"/>
                  </a:lnTo>
                  <a:lnTo>
                    <a:pt x="72706" y="88509"/>
                  </a:lnTo>
                  <a:lnTo>
                    <a:pt x="72146" y="96445"/>
                  </a:lnTo>
                  <a:cubicBezTo>
                    <a:pt x="90762" y="90240"/>
                    <a:pt x="101708" y="70999"/>
                    <a:pt x="97532" y="51824"/>
                  </a:cubicBezTo>
                  <a:cubicBezTo>
                    <a:pt x="93355" y="32648"/>
                    <a:pt x="75399" y="19704"/>
                    <a:pt x="55889" y="21805"/>
                  </a:cubicBezTo>
                  <a:cubicBezTo>
                    <a:pt x="36378" y="23905"/>
                    <a:pt x="21588" y="40375"/>
                    <a:pt x="21588" y="60000"/>
                  </a:cubicBezTo>
                  <a:close/>
                </a:path>
              </a:pathLst>
            </a:custGeom>
            <a:solidFill>
              <a:srgbClr val="8A3219"/>
            </a:solidFill>
            <a:ln cap="flat" cmpd="sng" w="254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33" name="Google Shape;233;p23"/>
            <p:cNvSpPr/>
            <p:nvPr/>
          </p:nvSpPr>
          <p:spPr>
            <a:xfrm>
              <a:off x="5228541" y="1174818"/>
              <a:ext cx="1807800" cy="903900"/>
            </a:xfrm>
            <a:prstGeom prst="rect">
              <a:avLst/>
            </a:prstGeom>
            <a:no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34" name="Google Shape;234;p23"/>
            <p:cNvSpPr txBox="1"/>
            <p:nvPr/>
          </p:nvSpPr>
          <p:spPr>
            <a:xfrm>
              <a:off x="5228541" y="1174818"/>
              <a:ext cx="1807800" cy="903900"/>
            </a:xfrm>
            <a:prstGeom prst="rect">
              <a:avLst/>
            </a:prstGeom>
            <a:noFill/>
            <a:ln>
              <a:noFill/>
            </a:ln>
          </p:spPr>
          <p:txBody>
            <a:bodyPr anchorCtr="0" anchor="ctr" bIns="6675" lIns="6675" spcFirstLastPara="1" rIns="6675" wrap="square" tIns="6675">
              <a:noAutofit/>
            </a:bodyPr>
            <a:lstStyle/>
            <a:p>
              <a:pPr indent="0" lvl="0" marL="0" marR="0" rtl="0" algn="ctr">
                <a:lnSpc>
                  <a:spcPct val="90000"/>
                </a:lnSpc>
                <a:spcBef>
                  <a:spcPts val="0"/>
                </a:spcBef>
                <a:spcAft>
                  <a:spcPts val="0"/>
                </a:spcAft>
                <a:buClr>
                  <a:srgbClr val="000000"/>
                </a:buClr>
                <a:buSzPts val="1100"/>
                <a:buFont typeface="Arial"/>
                <a:buNone/>
              </a:pPr>
              <a:r>
                <a:rPr b="1" i="0" lang="es" sz="1100" u="none" cap="none" strike="noStrike">
                  <a:solidFill>
                    <a:srgbClr val="000000"/>
                  </a:solidFill>
                  <a:latin typeface="Roboto"/>
                  <a:ea typeface="Roboto"/>
                  <a:cs typeface="Roboto"/>
                  <a:sym typeface="Roboto"/>
                </a:rPr>
                <a:t>Cultural Preservation</a:t>
              </a:r>
              <a:endParaRPr i="0" sz="800" u="none" cap="none" strike="noStrike">
                <a:solidFill>
                  <a:srgbClr val="000000"/>
                </a:solidFill>
                <a:latin typeface="Roboto"/>
                <a:ea typeface="Roboto"/>
                <a:cs typeface="Roboto"/>
                <a:sym typeface="Roboto"/>
              </a:endParaRPr>
            </a:p>
          </p:txBody>
        </p:sp>
        <p:sp>
          <p:nvSpPr>
            <p:cNvPr id="235" name="Google Shape;235;p23"/>
            <p:cNvSpPr/>
            <p:nvPr/>
          </p:nvSpPr>
          <p:spPr>
            <a:xfrm>
              <a:off x="3605724" y="1869705"/>
              <a:ext cx="3253500" cy="3254100"/>
            </a:xfrm>
            <a:custGeom>
              <a:rect b="b" l="l" r="r" t="t"/>
              <a:pathLst>
                <a:path extrusionOk="0" h="120000" w="120000">
                  <a:moveTo>
                    <a:pt x="96482" y="23525"/>
                  </a:moveTo>
                  <a:lnTo>
                    <a:pt x="87165" y="32840"/>
                  </a:lnTo>
                  <a:cubicBezTo>
                    <a:pt x="75946" y="21616"/>
                    <a:pt x="58981" y="18448"/>
                    <a:pt x="44468" y="24865"/>
                  </a:cubicBezTo>
                  <a:cubicBezTo>
                    <a:pt x="29955" y="31282"/>
                    <a:pt x="20881" y="45963"/>
                    <a:pt x="21631" y="61816"/>
                  </a:cubicBezTo>
                  <a:cubicBezTo>
                    <a:pt x="22381" y="77668"/>
                    <a:pt x="32800" y="91427"/>
                    <a:pt x="47854" y="96445"/>
                  </a:cubicBezTo>
                  <a:lnTo>
                    <a:pt x="47294" y="88509"/>
                  </a:lnTo>
                  <a:lnTo>
                    <a:pt x="63170" y="104891"/>
                  </a:lnTo>
                  <a:lnTo>
                    <a:pt x="49407" y="118429"/>
                  </a:lnTo>
                  <a:lnTo>
                    <a:pt x="48838" y="110367"/>
                  </a:lnTo>
                  <a:lnTo>
                    <a:pt x="48838" y="110367"/>
                  </a:lnTo>
                  <a:cubicBezTo>
                    <a:pt x="27394" y="105615"/>
                    <a:pt x="11311" y="87806"/>
                    <a:pt x="8761" y="65990"/>
                  </a:cubicBezTo>
                  <a:cubicBezTo>
                    <a:pt x="6211" y="44174"/>
                    <a:pt x="17753" y="23135"/>
                    <a:pt x="37523" y="13565"/>
                  </a:cubicBezTo>
                  <a:cubicBezTo>
                    <a:pt x="57292" y="3995"/>
                    <a:pt x="80953" y="7992"/>
                    <a:pt x="96482" y="23525"/>
                  </a:cubicBezTo>
                  <a:close/>
                </a:path>
              </a:pathLst>
            </a:custGeom>
            <a:solidFill>
              <a:srgbClr val="89BE93"/>
            </a:solidFill>
            <a:ln cap="flat" cmpd="sng" w="254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36" name="Google Shape;236;p23"/>
            <p:cNvSpPr/>
            <p:nvPr/>
          </p:nvSpPr>
          <p:spPr>
            <a:xfrm>
              <a:off x="4328538" y="3055339"/>
              <a:ext cx="1807800" cy="903900"/>
            </a:xfrm>
            <a:prstGeom prst="rect">
              <a:avLst/>
            </a:prstGeom>
            <a:no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37" name="Google Shape;237;p23"/>
            <p:cNvSpPr txBox="1"/>
            <p:nvPr/>
          </p:nvSpPr>
          <p:spPr>
            <a:xfrm>
              <a:off x="4328538" y="3055339"/>
              <a:ext cx="1807800" cy="903900"/>
            </a:xfrm>
            <a:prstGeom prst="rect">
              <a:avLst/>
            </a:prstGeom>
            <a:noFill/>
            <a:ln>
              <a:noFill/>
            </a:ln>
          </p:spPr>
          <p:txBody>
            <a:bodyPr anchorCtr="0" anchor="ctr" bIns="6675" lIns="6675" spcFirstLastPara="1" rIns="6675" wrap="square" tIns="6675">
              <a:noAutofit/>
            </a:bodyPr>
            <a:lstStyle/>
            <a:p>
              <a:pPr indent="0" lvl="0" marL="0" marR="0" rtl="0" algn="ctr">
                <a:lnSpc>
                  <a:spcPct val="90000"/>
                </a:lnSpc>
                <a:spcBef>
                  <a:spcPts val="0"/>
                </a:spcBef>
                <a:spcAft>
                  <a:spcPts val="0"/>
                </a:spcAft>
                <a:buClr>
                  <a:srgbClr val="000000"/>
                </a:buClr>
                <a:buSzPts val="1100"/>
                <a:buFont typeface="Arial"/>
                <a:buNone/>
              </a:pPr>
              <a:r>
                <a:rPr b="1" i="0" lang="es" sz="1100" u="none" cap="none" strike="noStrike">
                  <a:solidFill>
                    <a:srgbClr val="000000"/>
                  </a:solidFill>
                  <a:latin typeface="Roboto"/>
                  <a:ea typeface="Roboto"/>
                  <a:cs typeface="Roboto"/>
                  <a:sym typeface="Roboto"/>
                </a:rPr>
                <a:t> Economic Sustainability </a:t>
              </a:r>
              <a:endParaRPr i="0" sz="1100" u="none" cap="none" strike="noStrike">
                <a:solidFill>
                  <a:srgbClr val="000000"/>
                </a:solidFill>
                <a:latin typeface="Roboto"/>
                <a:ea typeface="Roboto"/>
                <a:cs typeface="Roboto"/>
                <a:sym typeface="Roboto"/>
              </a:endParaRPr>
            </a:p>
          </p:txBody>
        </p:sp>
        <p:sp>
          <p:nvSpPr>
            <p:cNvPr id="238" name="Google Shape;238;p23"/>
            <p:cNvSpPr/>
            <p:nvPr/>
          </p:nvSpPr>
          <p:spPr>
            <a:xfrm>
              <a:off x="4740963" y="3963154"/>
              <a:ext cx="2795400" cy="2796300"/>
            </a:xfrm>
            <a:prstGeom prst="blockArc">
              <a:avLst>
                <a:gd fmla="val 13500000" name="adj1"/>
                <a:gd fmla="val 10800000" name="adj2"/>
                <a:gd fmla="val 12740" name="adj3"/>
              </a:avLst>
            </a:prstGeom>
            <a:solidFill>
              <a:srgbClr val="6550A3"/>
            </a:solidFill>
            <a:ln cap="flat" cmpd="sng" w="254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39" name="Google Shape;239;p23"/>
            <p:cNvSpPr/>
            <p:nvPr/>
          </p:nvSpPr>
          <p:spPr>
            <a:xfrm>
              <a:off x="5232818" y="4938564"/>
              <a:ext cx="1807800" cy="903900"/>
            </a:xfrm>
            <a:prstGeom prst="rect">
              <a:avLst/>
            </a:prstGeom>
            <a:no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40" name="Google Shape;240;p23"/>
            <p:cNvSpPr txBox="1"/>
            <p:nvPr/>
          </p:nvSpPr>
          <p:spPr>
            <a:xfrm>
              <a:off x="5232818" y="4938564"/>
              <a:ext cx="1807800" cy="903900"/>
            </a:xfrm>
            <a:prstGeom prst="rect">
              <a:avLst/>
            </a:prstGeom>
            <a:noFill/>
            <a:ln>
              <a:noFill/>
            </a:ln>
          </p:spPr>
          <p:txBody>
            <a:bodyPr anchorCtr="0" anchor="ctr" bIns="6675" lIns="6675" spcFirstLastPara="1" rIns="6675" wrap="square" tIns="6675">
              <a:noAutofit/>
            </a:bodyPr>
            <a:lstStyle/>
            <a:p>
              <a:pPr indent="0" lvl="0" marL="0" marR="0" rtl="0" algn="ctr">
                <a:lnSpc>
                  <a:spcPct val="90000"/>
                </a:lnSpc>
                <a:spcBef>
                  <a:spcPts val="0"/>
                </a:spcBef>
                <a:spcAft>
                  <a:spcPts val="0"/>
                </a:spcAft>
                <a:buClr>
                  <a:srgbClr val="000000"/>
                </a:buClr>
                <a:buSzPts val="1100"/>
                <a:buFont typeface="Arial"/>
                <a:buNone/>
              </a:pPr>
              <a:r>
                <a:rPr b="1" i="0" lang="es" sz="1100" u="none" cap="none" strike="noStrike">
                  <a:solidFill>
                    <a:srgbClr val="000000"/>
                  </a:solidFill>
                  <a:latin typeface="Roboto"/>
                  <a:ea typeface="Roboto"/>
                  <a:cs typeface="Roboto"/>
                  <a:sym typeface="Roboto"/>
                </a:rPr>
                <a:t>Resource Preservation</a:t>
              </a:r>
              <a:endParaRPr i="0" sz="1100" u="none" cap="none" strike="noStrike">
                <a:solidFill>
                  <a:srgbClr val="000000"/>
                </a:solidFill>
                <a:latin typeface="Roboto"/>
                <a:ea typeface="Roboto"/>
                <a:cs typeface="Roboto"/>
                <a:sym typeface="Roboto"/>
              </a:endParaRPr>
            </a:p>
          </p:txBody>
        </p:sp>
      </p:grpSp>
      <p:sp>
        <p:nvSpPr>
          <p:cNvPr id="241" name="Google Shape;241;p23"/>
          <p:cNvSpPr txBox="1"/>
          <p:nvPr/>
        </p:nvSpPr>
        <p:spPr>
          <a:xfrm>
            <a:off x="2689761" y="1499096"/>
            <a:ext cx="5940000" cy="2501100"/>
          </a:xfrm>
          <a:prstGeom prst="rect">
            <a:avLst/>
          </a:prstGeom>
          <a:noFill/>
          <a:ln>
            <a:noFill/>
          </a:ln>
        </p:spPr>
        <p:txBody>
          <a:bodyPr anchorCtr="0" anchor="t" bIns="22850" lIns="45725" spcFirstLastPara="1" rIns="45725" wrap="square" tIns="22850">
            <a:spAutoFit/>
          </a:bodyPr>
          <a:lstStyle/>
          <a:p>
            <a:pPr indent="-184150" lvl="0" marL="228600" marR="0" rtl="0" algn="just">
              <a:lnSpc>
                <a:spcPct val="150000"/>
              </a:lnSpc>
              <a:spcBef>
                <a:spcPts val="0"/>
              </a:spcBef>
              <a:spcAft>
                <a:spcPts val="0"/>
              </a:spcAft>
              <a:buClr>
                <a:srgbClr val="000000"/>
              </a:buClr>
              <a:buSzPts val="1100"/>
              <a:buFont typeface="Roboto"/>
              <a:buChar char="●"/>
            </a:pPr>
            <a:r>
              <a:rPr i="0" lang="es" sz="1100" u="none" cap="none" strike="noStrike">
                <a:solidFill>
                  <a:srgbClr val="000000"/>
                </a:solidFill>
                <a:latin typeface="Roboto"/>
                <a:ea typeface="Roboto"/>
                <a:cs typeface="Roboto"/>
                <a:sym typeface="Roboto"/>
              </a:rPr>
              <a:t>Active conservation of monuments and cultural spaces through restoration and maintenance activities.</a:t>
            </a:r>
            <a:endParaRPr sz="1100">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i="0" lang="es" sz="1100" u="none" cap="none" strike="noStrike">
                <a:solidFill>
                  <a:srgbClr val="000000"/>
                </a:solidFill>
                <a:latin typeface="Roboto"/>
                <a:ea typeface="Roboto"/>
                <a:cs typeface="Roboto"/>
                <a:sym typeface="Roboto"/>
              </a:rPr>
              <a:t>Protection of local traditions and customs through community involvement.</a:t>
            </a:r>
            <a:endParaRPr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200"/>
              <a:buFont typeface="Arial"/>
              <a:buNone/>
            </a:pPr>
            <a:r>
              <a:t/>
            </a:r>
            <a:endParaRPr sz="1100">
              <a:latin typeface="Roboto"/>
              <a:ea typeface="Roboto"/>
              <a:cs typeface="Roboto"/>
              <a:sym typeface="Roboto"/>
            </a:endParaRPr>
          </a:p>
          <a:p>
            <a:pPr indent="0" lvl="0" marL="0" marR="0" rtl="0" algn="just">
              <a:lnSpc>
                <a:spcPct val="150000"/>
              </a:lnSpc>
              <a:spcBef>
                <a:spcPts val="0"/>
              </a:spcBef>
              <a:spcAft>
                <a:spcPts val="0"/>
              </a:spcAft>
              <a:buClr>
                <a:srgbClr val="000000"/>
              </a:buClr>
              <a:buSzPts val="1200"/>
              <a:buFont typeface="Arial"/>
              <a:buNone/>
            </a:pPr>
            <a:r>
              <a:t/>
            </a:r>
            <a:endParaRPr sz="1100">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i="0" lang="es" sz="1100" u="none" cap="none" strike="noStrike">
                <a:solidFill>
                  <a:srgbClr val="000000"/>
                </a:solidFill>
                <a:latin typeface="Roboto"/>
                <a:ea typeface="Roboto"/>
                <a:cs typeface="Roboto"/>
                <a:sym typeface="Roboto"/>
              </a:rPr>
              <a:t>Development of an economic model that ensures long-term benefits for the community by promoting sustainable tourism and integrating local businesses into the event.</a:t>
            </a:r>
            <a:endParaRPr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200"/>
              <a:buFont typeface="Arial"/>
              <a:buNone/>
            </a:pPr>
            <a:r>
              <a:t/>
            </a:r>
            <a:endParaRPr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i="0" lang="es" sz="1100" u="none" cap="none" strike="noStrike">
                <a:solidFill>
                  <a:srgbClr val="000000"/>
                </a:solidFill>
                <a:latin typeface="Roboto"/>
                <a:ea typeface="Roboto"/>
                <a:cs typeface="Roboto"/>
                <a:sym typeface="Roboto"/>
              </a:rPr>
              <a:t>Use of sustainable resources to reduce the environmental impact of the event.</a:t>
            </a:r>
            <a:endParaRPr sz="1100">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lang="es" sz="1100">
                <a:latin typeface="Roboto"/>
                <a:ea typeface="Roboto"/>
                <a:cs typeface="Roboto"/>
                <a:sym typeface="Roboto"/>
              </a:rPr>
              <a:t>Implementation of measures for waste reduction and energy efficiency.</a:t>
            </a:r>
            <a:endParaRPr i="0" sz="1100" u="none" cap="none" strike="noStrike">
              <a:solidFill>
                <a:srgbClr val="000000"/>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9C86"/>
        </a:solidFill>
      </p:bgPr>
    </p:bg>
    <p:spTree>
      <p:nvGrpSpPr>
        <p:cNvPr id="245" name="Shape 245"/>
        <p:cNvGrpSpPr/>
        <p:nvPr/>
      </p:nvGrpSpPr>
      <p:grpSpPr>
        <a:xfrm>
          <a:off x="0" y="0"/>
          <a:ext cx="0" cy="0"/>
          <a:chOff x="0" y="0"/>
          <a:chExt cx="0" cy="0"/>
        </a:xfrm>
      </p:grpSpPr>
      <p:sp>
        <p:nvSpPr>
          <p:cNvPr id="246" name="Google Shape;246;p24"/>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89" l="0" r="0" t="-668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47" name="Google Shape;247;p24"/>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48" name="Google Shape;248;p24"/>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49" name="Google Shape;249;p24"/>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Community Involvement</a:t>
            </a:r>
            <a:endParaRPr b="0" i="0" sz="700" u="none" cap="none" strike="noStrike">
              <a:solidFill>
                <a:srgbClr val="000000"/>
              </a:solidFill>
              <a:latin typeface="Arial"/>
              <a:ea typeface="Arial"/>
              <a:cs typeface="Arial"/>
              <a:sym typeface="Arial"/>
            </a:endParaRPr>
          </a:p>
        </p:txBody>
      </p:sp>
      <p:sp>
        <p:nvSpPr>
          <p:cNvPr id="250" name="Google Shape;250;p24"/>
          <p:cNvSpPr txBox="1"/>
          <p:nvPr/>
        </p:nvSpPr>
        <p:spPr>
          <a:xfrm>
            <a:off x="7927500" y="4708525"/>
            <a:ext cx="9948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51" name="Google Shape;251;p24"/>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52" name="Google Shape;252;p24"/>
          <p:cNvSpPr txBox="1"/>
          <p:nvPr/>
        </p:nvSpPr>
        <p:spPr>
          <a:xfrm>
            <a:off x="514350" y="1192413"/>
            <a:ext cx="7876500" cy="29460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0" i="0" lang="es" sz="1100" u="sng" cap="none" strike="noStrike">
                <a:solidFill>
                  <a:srgbClr val="000000"/>
                </a:solidFill>
                <a:latin typeface="Roboto"/>
                <a:ea typeface="Roboto"/>
                <a:cs typeface="Roboto"/>
                <a:sym typeface="Roboto"/>
              </a:rPr>
              <a:t>Role of Local Community</a:t>
            </a:r>
            <a:endParaRPr b="0" i="0" sz="1100" u="sng"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The local community plays a key role in the organization and execution of the event, participating as volunteers, guides, artists and promoters. Their involvement strengthens the sense of belonging, preserves traditions and creates economic and social opportunities. In addition, their active participation ensures that the event truly reflects the cultural identity of the place.</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rPr b="0" i="0" lang="es" sz="1100" u="sng" cap="none" strike="noStrike">
                <a:solidFill>
                  <a:srgbClr val="000000"/>
                </a:solidFill>
                <a:latin typeface="Roboto"/>
                <a:ea typeface="Roboto"/>
                <a:cs typeface="Roboto"/>
                <a:sym typeface="Roboto"/>
              </a:rPr>
              <a:t>Ownership and Management:</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The event is managed by local and national authorities, with strong community participation to ensure that benefits remain in the region. Collaboration between institutions and residents allows for equitable and sustainable management, avoiding the externalization of benefits and promoting reinvestment in heritage conservation and local development.</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256" name="Shape 256"/>
        <p:cNvGrpSpPr/>
        <p:nvPr/>
      </p:nvGrpSpPr>
      <p:grpSpPr>
        <a:xfrm>
          <a:off x="0" y="0"/>
          <a:ext cx="0" cy="0"/>
          <a:chOff x="0" y="0"/>
          <a:chExt cx="0" cy="0"/>
        </a:xfrm>
      </p:grpSpPr>
      <p:sp>
        <p:nvSpPr>
          <p:cNvPr id="257" name="Google Shape;257;p25"/>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89" l="0" r="0" t="-668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58" name="Google Shape;258;p25"/>
          <p:cNvSpPr txBox="1"/>
          <p:nvPr/>
        </p:nvSpPr>
        <p:spPr>
          <a:xfrm>
            <a:off x="7967000" y="4655175"/>
            <a:ext cx="9552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59" name="Google Shape;259;p25"/>
          <p:cNvSpPr txBox="1"/>
          <p:nvPr/>
        </p:nvSpPr>
        <p:spPr>
          <a:xfrm>
            <a:off x="515143" y="257122"/>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Monitoring, Evaluation and Financing</a:t>
            </a:r>
            <a:endParaRPr b="0" i="0" sz="3600" u="none" cap="none" strike="noStrike">
              <a:solidFill>
                <a:srgbClr val="000000"/>
              </a:solidFill>
              <a:latin typeface="Arial"/>
              <a:ea typeface="Arial"/>
              <a:cs typeface="Arial"/>
              <a:sym typeface="Arial"/>
            </a:endParaRPr>
          </a:p>
        </p:txBody>
      </p:sp>
      <p:sp>
        <p:nvSpPr>
          <p:cNvPr id="260" name="Google Shape;260;p25"/>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61" name="Google Shape;261;p25"/>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62" name="Google Shape;262;p25"/>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63" name="Google Shape;263;p25"/>
          <p:cNvSpPr txBox="1"/>
          <p:nvPr/>
        </p:nvSpPr>
        <p:spPr>
          <a:xfrm>
            <a:off x="574751" y="1238343"/>
            <a:ext cx="8115300" cy="27246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1" i="0" lang="es" sz="1100" u="sng" cap="none" strike="noStrike">
                <a:solidFill>
                  <a:srgbClr val="000000"/>
                </a:solidFill>
                <a:latin typeface="Roboto"/>
                <a:ea typeface="Roboto"/>
                <a:cs typeface="Roboto"/>
                <a:sym typeface="Roboto"/>
              </a:rPr>
              <a:t>Evaluation Metrics</a:t>
            </a:r>
            <a:endParaRPr b="1" i="0" sz="1100" u="sng"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200"/>
              <a:buFont typeface="Arial"/>
              <a:buNone/>
            </a:pPr>
            <a:r>
              <a:t/>
            </a:r>
            <a:endParaRPr b="0" i="0" sz="1100" u="none" cap="none" strike="noStrike">
              <a:solidFill>
                <a:srgbClr val="000000"/>
              </a:solidFill>
              <a:latin typeface="Roboto"/>
              <a:ea typeface="Roboto"/>
              <a:cs typeface="Roboto"/>
              <a:sym typeface="Roboto"/>
            </a:endParaRPr>
          </a:p>
          <a:p>
            <a:pPr indent="-171450" lvl="0" marL="177800" marR="0" rtl="0" algn="just">
              <a:lnSpc>
                <a:spcPct val="150000"/>
              </a:lnSpc>
              <a:spcBef>
                <a:spcPts val="0"/>
              </a:spcBef>
              <a:spcAft>
                <a:spcPts val="0"/>
              </a:spcAft>
              <a:buClr>
                <a:srgbClr val="000000"/>
              </a:buClr>
              <a:buSzPts val="1100"/>
              <a:buFont typeface="Noto Sans Symbols"/>
              <a:buChar char="❑"/>
            </a:pPr>
            <a:r>
              <a:rPr b="1" i="0" lang="es" sz="1100" u="sng" cap="none" strike="noStrike">
                <a:solidFill>
                  <a:srgbClr val="000000"/>
                </a:solidFill>
                <a:latin typeface="Roboto"/>
                <a:ea typeface="Roboto"/>
                <a:cs typeface="Roboto"/>
                <a:sym typeface="Roboto"/>
              </a:rPr>
              <a:t>Level of participation in activities</a:t>
            </a:r>
            <a:r>
              <a:rPr b="0" i="0" lang="es" sz="1100" u="none" cap="none" strike="noStrike">
                <a:solidFill>
                  <a:srgbClr val="000000"/>
                </a:solidFill>
                <a:latin typeface="Roboto"/>
                <a:ea typeface="Roboto"/>
                <a:cs typeface="Roboto"/>
                <a:sym typeface="Roboto"/>
              </a:rPr>
              <a:t>: Collecting data on attendance and interest in the various initiatives.</a:t>
            </a:r>
            <a:endParaRPr b="0" i="0" sz="1100" u="none" cap="none" strike="noStrike">
              <a:solidFill>
                <a:srgbClr val="000000"/>
              </a:solidFill>
              <a:latin typeface="Roboto"/>
              <a:ea typeface="Roboto"/>
              <a:cs typeface="Roboto"/>
              <a:sym typeface="Roboto"/>
            </a:endParaRPr>
          </a:p>
          <a:p>
            <a:pPr indent="-171450" lvl="0" marL="177800" marR="0" rtl="0" algn="just">
              <a:lnSpc>
                <a:spcPct val="150000"/>
              </a:lnSpc>
              <a:spcBef>
                <a:spcPts val="0"/>
              </a:spcBef>
              <a:spcAft>
                <a:spcPts val="0"/>
              </a:spcAft>
              <a:buClr>
                <a:srgbClr val="000000"/>
              </a:buClr>
              <a:buSzPts val="1100"/>
              <a:buFont typeface="Noto Sans Symbols"/>
              <a:buChar char="❑"/>
            </a:pPr>
            <a:r>
              <a:rPr b="1" i="0" lang="es" sz="1100" u="sng" cap="none" strike="noStrike">
                <a:solidFill>
                  <a:srgbClr val="000000"/>
                </a:solidFill>
                <a:latin typeface="Roboto"/>
                <a:ea typeface="Roboto"/>
                <a:cs typeface="Roboto"/>
                <a:sym typeface="Roboto"/>
              </a:rPr>
              <a:t>Feedback from visitors and local actors:</a:t>
            </a:r>
            <a:r>
              <a:rPr b="0" i="0" lang="es" sz="1100" u="none" cap="none" strike="noStrike">
                <a:solidFill>
                  <a:srgbClr val="000000"/>
                </a:solidFill>
                <a:latin typeface="Roboto"/>
                <a:ea typeface="Roboto"/>
                <a:cs typeface="Roboto"/>
                <a:sym typeface="Roboto"/>
              </a:rPr>
              <a:t>: Feedback from visitors and local actors is collected through surveys and discussion forums.</a:t>
            </a:r>
            <a:endParaRPr b="0" i="0" sz="1100" u="none" cap="none" strike="noStrike">
              <a:solidFill>
                <a:srgbClr val="000000"/>
              </a:solidFill>
              <a:latin typeface="Roboto"/>
              <a:ea typeface="Roboto"/>
              <a:cs typeface="Roboto"/>
              <a:sym typeface="Roboto"/>
            </a:endParaRPr>
          </a:p>
          <a:p>
            <a:pPr indent="-171450" lvl="0" marL="177800" marR="0" rtl="0" algn="just">
              <a:lnSpc>
                <a:spcPct val="150000"/>
              </a:lnSpc>
              <a:spcBef>
                <a:spcPts val="0"/>
              </a:spcBef>
              <a:spcAft>
                <a:spcPts val="0"/>
              </a:spcAft>
              <a:buClr>
                <a:srgbClr val="000000"/>
              </a:buClr>
              <a:buSzPts val="1100"/>
              <a:buFont typeface="Roboto"/>
              <a:buChar char="❑"/>
            </a:pPr>
            <a:r>
              <a:rPr b="1" i="0" lang="es" sz="1100" u="sng" cap="none" strike="noStrike">
                <a:solidFill>
                  <a:srgbClr val="000000"/>
                </a:solidFill>
                <a:latin typeface="Roboto"/>
                <a:ea typeface="Roboto"/>
                <a:cs typeface="Roboto"/>
                <a:sym typeface="Roboto"/>
              </a:rPr>
              <a:t>Conservation Outcomes</a:t>
            </a:r>
            <a:r>
              <a:rPr b="0" i="0" lang="es" sz="1100" u="none" cap="none" strike="noStrike">
                <a:solidFill>
                  <a:srgbClr val="000000"/>
                </a:solidFill>
                <a:latin typeface="Roboto"/>
                <a:ea typeface="Roboto"/>
                <a:cs typeface="Roboto"/>
                <a:sym typeface="Roboto"/>
              </a:rPr>
              <a:t> : The actions for preservation of cultural and environmental heritage promoted by the event are monitored such as the restoration or maintenance of historical sites, the promotion of sustainable practices in tourism and awareness raising on environment conservation.</a:t>
            </a:r>
            <a:endParaRPr b="0" i="0" sz="1100" u="none" cap="none" strike="noStrike">
              <a:solidFill>
                <a:srgbClr val="000000"/>
              </a:solidFill>
              <a:latin typeface="Roboto"/>
              <a:ea typeface="Roboto"/>
              <a:cs typeface="Roboto"/>
              <a:sym typeface="Roboto"/>
            </a:endParaRPr>
          </a:p>
          <a:p>
            <a:pPr indent="-171450" lvl="0" marL="177800" marR="0" rtl="0" algn="just">
              <a:lnSpc>
                <a:spcPct val="150000"/>
              </a:lnSpc>
              <a:spcBef>
                <a:spcPts val="0"/>
              </a:spcBef>
              <a:spcAft>
                <a:spcPts val="0"/>
              </a:spcAft>
              <a:buClr>
                <a:srgbClr val="000000"/>
              </a:buClr>
              <a:buSzPts val="1100"/>
              <a:buFont typeface="Noto Sans Symbols"/>
              <a:buChar char="❑"/>
            </a:pPr>
            <a:r>
              <a:rPr b="1" i="0" lang="es" sz="1100" u="sng" cap="none" strike="noStrike">
                <a:solidFill>
                  <a:srgbClr val="000000"/>
                </a:solidFill>
                <a:latin typeface="Roboto"/>
                <a:ea typeface="Roboto"/>
                <a:cs typeface="Roboto"/>
                <a:sym typeface="Roboto"/>
              </a:rPr>
              <a:t>Economic indicators</a:t>
            </a:r>
            <a:r>
              <a:rPr b="0" i="0" lang="es" sz="1100" u="none" cap="none" strike="noStrike">
                <a:solidFill>
                  <a:srgbClr val="000000"/>
                </a:solidFill>
                <a:latin typeface="Roboto"/>
                <a:ea typeface="Roboto"/>
                <a:cs typeface="Roboto"/>
                <a:sym typeface="Roboto"/>
              </a:rPr>
              <a:t>: Economic indicators such as growth in tourism and local consumption are analysed to assess the financial impact on the community.</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200" u="none" cap="none" strike="noStrike">
              <a:solidFill>
                <a:srgbClr val="000000"/>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267" name="Shape 267"/>
        <p:cNvGrpSpPr/>
        <p:nvPr/>
      </p:nvGrpSpPr>
      <p:grpSpPr>
        <a:xfrm>
          <a:off x="0" y="0"/>
          <a:ext cx="0" cy="0"/>
          <a:chOff x="0" y="0"/>
          <a:chExt cx="0" cy="0"/>
        </a:xfrm>
      </p:grpSpPr>
      <p:sp>
        <p:nvSpPr>
          <p:cNvPr id="268" name="Google Shape;268;p26"/>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69" name="Google Shape;269;p26"/>
          <p:cNvSpPr txBox="1"/>
          <p:nvPr/>
        </p:nvSpPr>
        <p:spPr>
          <a:xfrm>
            <a:off x="7976862" y="4655175"/>
            <a:ext cx="9453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70" name="Google Shape;270;p26"/>
          <p:cNvSpPr txBox="1"/>
          <p:nvPr/>
        </p:nvSpPr>
        <p:spPr>
          <a:xfrm>
            <a:off x="515143" y="257122"/>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Monitoring, Evaluation and Financing</a:t>
            </a:r>
            <a:endParaRPr b="0" i="0" sz="3600" u="none" cap="none" strike="noStrike">
              <a:solidFill>
                <a:srgbClr val="000000"/>
              </a:solidFill>
              <a:latin typeface="Arial"/>
              <a:ea typeface="Arial"/>
              <a:cs typeface="Arial"/>
              <a:sym typeface="Arial"/>
            </a:endParaRPr>
          </a:p>
        </p:txBody>
      </p:sp>
      <p:sp>
        <p:nvSpPr>
          <p:cNvPr id="271" name="Google Shape;271;p26"/>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72" name="Google Shape;272;p26"/>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73" name="Google Shape;273;p26"/>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74" name="Google Shape;274;p26"/>
          <p:cNvSpPr txBox="1"/>
          <p:nvPr/>
        </p:nvSpPr>
        <p:spPr>
          <a:xfrm>
            <a:off x="574750" y="1581238"/>
            <a:ext cx="8044500" cy="14391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1" i="0" lang="es" sz="1100" u="sng" cap="none" strike="noStrike">
                <a:solidFill>
                  <a:srgbClr val="000000"/>
                </a:solidFill>
                <a:latin typeface="Roboto"/>
                <a:ea typeface="Roboto"/>
                <a:cs typeface="Roboto"/>
                <a:sym typeface="Roboto"/>
              </a:rPr>
              <a:t>Feedback Mechanisms</a:t>
            </a:r>
            <a:endParaRPr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t/>
            </a:r>
            <a:endParaRPr i="0" sz="1100" u="none" cap="none" strike="noStrike">
              <a:solidFill>
                <a:srgbClr val="000000"/>
              </a:solidFill>
              <a:latin typeface="Roboto"/>
              <a:ea typeface="Roboto"/>
              <a:cs typeface="Roboto"/>
              <a:sym typeface="Roboto"/>
            </a:endParaRPr>
          </a:p>
          <a:p>
            <a:pPr indent="-171450" lvl="0" marL="177800" marR="0" rtl="0" algn="just">
              <a:lnSpc>
                <a:spcPct val="150000"/>
              </a:lnSpc>
              <a:spcBef>
                <a:spcPts val="0"/>
              </a:spcBef>
              <a:spcAft>
                <a:spcPts val="0"/>
              </a:spcAft>
              <a:buClr>
                <a:srgbClr val="000000"/>
              </a:buClr>
              <a:buSzPts val="1100"/>
              <a:buFont typeface="Roboto"/>
              <a:buChar char="❑"/>
            </a:pPr>
            <a:r>
              <a:rPr b="1" i="0" lang="es" sz="1100" u="sng" cap="none" strike="noStrike">
                <a:solidFill>
                  <a:srgbClr val="000000"/>
                </a:solidFill>
                <a:latin typeface="Roboto"/>
                <a:ea typeface="Roboto"/>
                <a:cs typeface="Roboto"/>
                <a:sym typeface="Roboto"/>
              </a:rPr>
              <a:t>Surveys to visitors and contributors</a:t>
            </a:r>
            <a:r>
              <a:rPr i="0" lang="es" sz="1100" u="none" cap="none" strike="noStrike">
                <a:solidFill>
                  <a:srgbClr val="000000"/>
                </a:solidFill>
                <a:latin typeface="Roboto"/>
                <a:ea typeface="Roboto"/>
                <a:cs typeface="Roboto"/>
                <a:sym typeface="Roboto"/>
              </a:rPr>
              <a:t>: Surveys directed to visitors and contributors are used  as feedbacks to know their experiences and suggestions.</a:t>
            </a:r>
            <a:endParaRPr i="0" sz="1100" u="none" cap="none" strike="noStrike">
              <a:solidFill>
                <a:srgbClr val="000000"/>
              </a:solidFill>
              <a:latin typeface="Roboto"/>
              <a:ea typeface="Roboto"/>
              <a:cs typeface="Roboto"/>
              <a:sym typeface="Roboto"/>
            </a:endParaRPr>
          </a:p>
          <a:p>
            <a:pPr indent="-171450" lvl="0" marL="177800" marR="0" rtl="0" algn="just">
              <a:lnSpc>
                <a:spcPct val="150000"/>
              </a:lnSpc>
              <a:spcBef>
                <a:spcPts val="0"/>
              </a:spcBef>
              <a:spcAft>
                <a:spcPts val="0"/>
              </a:spcAft>
              <a:buClr>
                <a:srgbClr val="000000"/>
              </a:buClr>
              <a:buSzPts val="1100"/>
              <a:buFont typeface="Roboto"/>
              <a:buChar char="❑"/>
            </a:pPr>
            <a:r>
              <a:rPr b="1" i="0" lang="es" sz="1100" u="sng" cap="none" strike="noStrike">
                <a:solidFill>
                  <a:srgbClr val="000000"/>
                </a:solidFill>
                <a:latin typeface="Roboto"/>
                <a:ea typeface="Roboto"/>
                <a:cs typeface="Roboto"/>
                <a:sym typeface="Roboto"/>
              </a:rPr>
              <a:t>Feedback meetings with local organizations and stakeholders</a:t>
            </a:r>
            <a:r>
              <a:rPr i="0" lang="es" sz="1100" u="none" cap="none" strike="noStrike">
                <a:solidFill>
                  <a:srgbClr val="000000"/>
                </a:solidFill>
                <a:latin typeface="Roboto"/>
                <a:ea typeface="Roboto"/>
                <a:cs typeface="Roboto"/>
                <a:sym typeface="Roboto"/>
              </a:rPr>
              <a:t>: Feedback meetings are organized with local organizations and stakeholders to discuss improvements and evaluate the management of the event in a participatory manner.</a:t>
            </a:r>
            <a:endParaRPr i="0" sz="1100" u="none" cap="none" strike="noStrike">
              <a:solidFill>
                <a:srgbClr val="000000"/>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278" name="Shape 278"/>
        <p:cNvGrpSpPr/>
        <p:nvPr/>
      </p:nvGrpSpPr>
      <p:grpSpPr>
        <a:xfrm>
          <a:off x="0" y="0"/>
          <a:ext cx="0" cy="0"/>
          <a:chOff x="0" y="0"/>
          <a:chExt cx="0" cy="0"/>
        </a:xfrm>
      </p:grpSpPr>
      <p:sp>
        <p:nvSpPr>
          <p:cNvPr id="279" name="Google Shape;279;p27"/>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0" name="Google Shape;280;p27"/>
          <p:cNvSpPr txBox="1"/>
          <p:nvPr/>
        </p:nvSpPr>
        <p:spPr>
          <a:xfrm>
            <a:off x="7966999" y="4655175"/>
            <a:ext cx="9552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81" name="Google Shape;281;p27"/>
          <p:cNvSpPr txBox="1"/>
          <p:nvPr/>
        </p:nvSpPr>
        <p:spPr>
          <a:xfrm>
            <a:off x="515143" y="257122"/>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Monitoring, Evaluation and Financing</a:t>
            </a:r>
            <a:endParaRPr b="0" i="0" sz="3600" u="none" cap="none" strike="noStrike">
              <a:solidFill>
                <a:srgbClr val="000000"/>
              </a:solidFill>
              <a:latin typeface="Arial"/>
              <a:ea typeface="Arial"/>
              <a:cs typeface="Arial"/>
              <a:sym typeface="Arial"/>
            </a:endParaRPr>
          </a:p>
        </p:txBody>
      </p:sp>
      <p:sp>
        <p:nvSpPr>
          <p:cNvPr id="282" name="Google Shape;282;p27"/>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3" name="Google Shape;283;p27"/>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4" name="Google Shape;284;p27"/>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85" name="Google Shape;285;p27"/>
          <p:cNvSpPr txBox="1"/>
          <p:nvPr/>
        </p:nvSpPr>
        <p:spPr>
          <a:xfrm>
            <a:off x="574751" y="1390743"/>
            <a:ext cx="8115300" cy="19470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1" i="0" lang="es" sz="1100" u="sng" cap="none" strike="noStrike">
                <a:solidFill>
                  <a:srgbClr val="000000"/>
                </a:solidFill>
                <a:latin typeface="Roboto"/>
                <a:ea typeface="Roboto"/>
                <a:cs typeface="Roboto"/>
                <a:sym typeface="Roboto"/>
              </a:rPr>
              <a:t>Continuous Improvement</a:t>
            </a:r>
            <a:endParaRPr b="1" i="0" sz="1100" u="sng"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t/>
            </a:r>
            <a:endParaRPr i="0" sz="1100" u="none" cap="none" strike="noStrike">
              <a:solidFill>
                <a:srgbClr val="000000"/>
              </a:solidFill>
              <a:latin typeface="Roboto"/>
              <a:ea typeface="Roboto"/>
              <a:cs typeface="Roboto"/>
              <a:sym typeface="Roboto"/>
            </a:endParaRPr>
          </a:p>
          <a:p>
            <a:pPr indent="-171450" lvl="0" marL="177800" marR="0" rtl="0" algn="just">
              <a:lnSpc>
                <a:spcPct val="150000"/>
              </a:lnSpc>
              <a:spcBef>
                <a:spcPts val="0"/>
              </a:spcBef>
              <a:spcAft>
                <a:spcPts val="0"/>
              </a:spcAft>
              <a:buClr>
                <a:srgbClr val="000000"/>
              </a:buClr>
              <a:buSzPts val="1100"/>
              <a:buFont typeface="Roboto"/>
              <a:buChar char="❑"/>
            </a:pPr>
            <a:r>
              <a:rPr b="1" i="0" lang="es" sz="1100" u="sng" cap="none" strike="noStrike">
                <a:solidFill>
                  <a:srgbClr val="000000"/>
                </a:solidFill>
                <a:latin typeface="Roboto"/>
                <a:ea typeface="Roboto"/>
                <a:cs typeface="Roboto"/>
                <a:sym typeface="Roboto"/>
              </a:rPr>
              <a:t>Adapting activities</a:t>
            </a:r>
            <a:r>
              <a:rPr i="0" lang="es" sz="1100" u="none" cap="none" strike="noStrike">
                <a:solidFill>
                  <a:srgbClr val="000000"/>
                </a:solidFill>
                <a:latin typeface="Roboto"/>
                <a:ea typeface="Roboto"/>
                <a:cs typeface="Roboto"/>
                <a:sym typeface="Roboto"/>
              </a:rPr>
              <a:t>: Each edition of the event is adjusted according to the needs and suggestions identified in the previous evaluations.</a:t>
            </a:r>
            <a:endParaRPr i="0" sz="1100" u="none" cap="none" strike="noStrike">
              <a:solidFill>
                <a:srgbClr val="000000"/>
              </a:solidFill>
              <a:latin typeface="Roboto"/>
              <a:ea typeface="Roboto"/>
              <a:cs typeface="Roboto"/>
              <a:sym typeface="Roboto"/>
            </a:endParaRPr>
          </a:p>
          <a:p>
            <a:pPr indent="-171450" lvl="0" marL="177800" marR="0" rtl="0" algn="just">
              <a:lnSpc>
                <a:spcPct val="150000"/>
              </a:lnSpc>
              <a:spcBef>
                <a:spcPts val="0"/>
              </a:spcBef>
              <a:spcAft>
                <a:spcPts val="0"/>
              </a:spcAft>
              <a:buClr>
                <a:srgbClr val="000000"/>
              </a:buClr>
              <a:buSzPts val="1100"/>
              <a:buFont typeface="Roboto"/>
              <a:buChar char="❑"/>
            </a:pPr>
            <a:r>
              <a:rPr b="1" i="0" lang="es" sz="1100" u="sng" cap="none" strike="noStrike">
                <a:solidFill>
                  <a:srgbClr val="000000"/>
                </a:solidFill>
                <a:latin typeface="Roboto"/>
                <a:ea typeface="Roboto"/>
                <a:cs typeface="Roboto"/>
                <a:sym typeface="Roboto"/>
              </a:rPr>
              <a:t>Optimization of logistics and accessibility</a:t>
            </a:r>
            <a:r>
              <a:rPr i="0" lang="es" sz="1100" u="none" cap="none" strike="noStrike">
                <a:solidFill>
                  <a:srgbClr val="000000"/>
                </a:solidFill>
                <a:latin typeface="Roboto"/>
                <a:ea typeface="Roboto"/>
                <a:cs typeface="Roboto"/>
                <a:sym typeface="Roboto"/>
              </a:rPr>
              <a:t>: Changes are being implemented in programming, logistics and activities to improve the experience and ensure a positive impact on both the community and visitors.</a:t>
            </a:r>
            <a:endParaRPr i="0" sz="1100" u="none" cap="none" strike="noStrike">
              <a:solidFill>
                <a:srgbClr val="000000"/>
              </a:solidFill>
              <a:latin typeface="Roboto"/>
              <a:ea typeface="Roboto"/>
              <a:cs typeface="Roboto"/>
              <a:sym typeface="Roboto"/>
            </a:endParaRPr>
          </a:p>
          <a:p>
            <a:pPr indent="-171450" lvl="0" marL="177800" marR="0" rtl="0" algn="just">
              <a:lnSpc>
                <a:spcPct val="150000"/>
              </a:lnSpc>
              <a:spcBef>
                <a:spcPts val="0"/>
              </a:spcBef>
              <a:spcAft>
                <a:spcPts val="0"/>
              </a:spcAft>
              <a:buClr>
                <a:srgbClr val="000000"/>
              </a:buClr>
              <a:buSzPts val="1100"/>
              <a:buFont typeface="Roboto"/>
              <a:buChar char="❑"/>
            </a:pPr>
            <a:r>
              <a:rPr b="1" i="0" lang="es" sz="1100" u="sng" cap="none" strike="noStrike">
                <a:solidFill>
                  <a:srgbClr val="000000"/>
                </a:solidFill>
                <a:latin typeface="Roboto"/>
                <a:ea typeface="Roboto"/>
                <a:cs typeface="Roboto"/>
                <a:sym typeface="Roboto"/>
              </a:rPr>
              <a:t>Incorporation of new sustainable initiatives</a:t>
            </a:r>
            <a:r>
              <a:rPr i="0" lang="es" sz="1100" u="none" cap="none" strike="noStrike">
                <a:solidFill>
                  <a:srgbClr val="000000"/>
                </a:solidFill>
                <a:latin typeface="Roboto"/>
                <a:ea typeface="Roboto"/>
                <a:cs typeface="Roboto"/>
                <a:sym typeface="Roboto"/>
              </a:rPr>
              <a:t>: To minimize environmental impact and strengthen heritage preservation, energy saving measures are implemented in event activities to promote responsible practices among visitors.</a:t>
            </a:r>
            <a:endParaRPr i="0" sz="1100" u="none" cap="none" strike="noStrike">
              <a:solidFill>
                <a:srgbClr val="000000"/>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289" name="Shape 289"/>
        <p:cNvGrpSpPr/>
        <p:nvPr/>
      </p:nvGrpSpPr>
      <p:grpSpPr>
        <a:xfrm>
          <a:off x="0" y="0"/>
          <a:ext cx="0" cy="0"/>
          <a:chOff x="0" y="0"/>
          <a:chExt cx="0" cy="0"/>
        </a:xfrm>
      </p:grpSpPr>
      <p:sp>
        <p:nvSpPr>
          <p:cNvPr id="290" name="Google Shape;290;p28"/>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91" name="Google Shape;291;p28"/>
          <p:cNvSpPr txBox="1"/>
          <p:nvPr/>
        </p:nvSpPr>
        <p:spPr>
          <a:xfrm>
            <a:off x="7917638" y="4655175"/>
            <a:ext cx="10044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92" name="Google Shape;292;p28"/>
          <p:cNvSpPr txBox="1"/>
          <p:nvPr/>
        </p:nvSpPr>
        <p:spPr>
          <a:xfrm>
            <a:off x="515143" y="257122"/>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Monitoring, Evaluation and Financing</a:t>
            </a:r>
            <a:endParaRPr b="0" i="0" sz="3600" u="none" cap="none" strike="noStrike">
              <a:solidFill>
                <a:srgbClr val="000000"/>
              </a:solidFill>
              <a:latin typeface="Arial"/>
              <a:ea typeface="Arial"/>
              <a:cs typeface="Arial"/>
              <a:sym typeface="Arial"/>
            </a:endParaRPr>
          </a:p>
        </p:txBody>
      </p:sp>
      <p:sp>
        <p:nvSpPr>
          <p:cNvPr id="293" name="Google Shape;293;p28"/>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94" name="Google Shape;294;p28"/>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95" name="Google Shape;295;p28"/>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96" name="Google Shape;296;p28"/>
          <p:cNvSpPr txBox="1"/>
          <p:nvPr/>
        </p:nvSpPr>
        <p:spPr>
          <a:xfrm>
            <a:off x="514350" y="1805025"/>
            <a:ext cx="8115300" cy="14391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1" i="0" lang="es" sz="1100" u="sng" cap="none" strike="noStrike">
                <a:solidFill>
                  <a:srgbClr val="000000"/>
                </a:solidFill>
                <a:latin typeface="Roboto"/>
                <a:ea typeface="Roboto"/>
                <a:cs typeface="Roboto"/>
                <a:sym typeface="Roboto"/>
              </a:rPr>
              <a:t>Funding Sources and budget information</a:t>
            </a:r>
            <a:endParaRPr b="1" i="0" sz="1100" u="sng"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t/>
            </a:r>
            <a:endParaRPr i="0" sz="1100" u="none" cap="none" strike="noStrike">
              <a:solidFill>
                <a:srgbClr val="000000"/>
              </a:solidFill>
              <a:latin typeface="Roboto"/>
              <a:ea typeface="Roboto"/>
              <a:cs typeface="Roboto"/>
              <a:sym typeface="Roboto"/>
            </a:endParaRPr>
          </a:p>
          <a:p>
            <a:pPr indent="-171450" lvl="0" marL="177800" marR="0" rtl="0" algn="just">
              <a:lnSpc>
                <a:spcPct val="150000"/>
              </a:lnSpc>
              <a:spcBef>
                <a:spcPts val="0"/>
              </a:spcBef>
              <a:spcAft>
                <a:spcPts val="0"/>
              </a:spcAft>
              <a:buClr>
                <a:srgbClr val="000000"/>
              </a:buClr>
              <a:buSzPts val="1100"/>
              <a:buFont typeface="Roboto"/>
              <a:buChar char="❑"/>
            </a:pPr>
            <a:r>
              <a:rPr b="1" i="0" lang="es" sz="1100" u="sng" cap="none" strike="noStrike">
                <a:solidFill>
                  <a:srgbClr val="000000"/>
                </a:solidFill>
                <a:latin typeface="Roboto"/>
                <a:ea typeface="Roboto"/>
                <a:cs typeface="Roboto"/>
                <a:sym typeface="Roboto"/>
              </a:rPr>
              <a:t>Funded through local and national government grants</a:t>
            </a:r>
            <a:r>
              <a:rPr i="0" lang="es" sz="1100" u="none" cap="none" strike="noStrike">
                <a:solidFill>
                  <a:srgbClr val="000000"/>
                </a:solidFill>
                <a:latin typeface="Roboto"/>
                <a:ea typeface="Roboto"/>
                <a:cs typeface="Roboto"/>
                <a:sym typeface="Roboto"/>
              </a:rPr>
              <a:t>: The event is funded through local and national government grants, ensuring its long-term viability.</a:t>
            </a:r>
            <a:endParaRPr i="0" sz="1100" u="none" cap="none" strike="noStrike">
              <a:solidFill>
                <a:srgbClr val="000000"/>
              </a:solidFill>
              <a:latin typeface="Roboto"/>
              <a:ea typeface="Roboto"/>
              <a:cs typeface="Roboto"/>
              <a:sym typeface="Roboto"/>
            </a:endParaRPr>
          </a:p>
          <a:p>
            <a:pPr indent="-171450" lvl="0" marL="177800" marR="0" rtl="0" algn="just">
              <a:lnSpc>
                <a:spcPct val="150000"/>
              </a:lnSpc>
              <a:spcBef>
                <a:spcPts val="0"/>
              </a:spcBef>
              <a:spcAft>
                <a:spcPts val="0"/>
              </a:spcAft>
              <a:buClr>
                <a:srgbClr val="000000"/>
              </a:buClr>
              <a:buSzPts val="1100"/>
              <a:buFont typeface="Roboto"/>
              <a:buChar char="❑"/>
            </a:pPr>
            <a:r>
              <a:rPr b="1" i="0" lang="es" sz="1100" u="sng" cap="none" strike="noStrike">
                <a:solidFill>
                  <a:srgbClr val="000000"/>
                </a:solidFill>
                <a:latin typeface="Roboto"/>
                <a:ea typeface="Roboto"/>
                <a:cs typeface="Roboto"/>
                <a:sym typeface="Roboto"/>
              </a:rPr>
              <a:t>Collaboration with private sponsors to fund specific activities.</a:t>
            </a:r>
            <a:r>
              <a:rPr i="0" lang="es" sz="1100" u="none" cap="none" strike="noStrike">
                <a:solidFill>
                  <a:srgbClr val="000000"/>
                </a:solidFill>
                <a:latin typeface="Roboto"/>
                <a:ea typeface="Roboto"/>
                <a:cs typeface="Roboto"/>
                <a:sym typeface="Roboto"/>
              </a:rPr>
              <a:t>: Collaboration with private sponsors that support the financing of specific activities to diversify sources of income and expand cultural offerings.</a:t>
            </a:r>
            <a:endParaRPr i="0" sz="1100" u="none" cap="none" strike="noStrike">
              <a:solidFill>
                <a:srgbClr val="000000"/>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300" name="Shape 300"/>
        <p:cNvGrpSpPr/>
        <p:nvPr/>
      </p:nvGrpSpPr>
      <p:grpSpPr>
        <a:xfrm>
          <a:off x="0" y="0"/>
          <a:ext cx="0" cy="0"/>
          <a:chOff x="0" y="0"/>
          <a:chExt cx="0" cy="0"/>
        </a:xfrm>
      </p:grpSpPr>
      <p:sp>
        <p:nvSpPr>
          <p:cNvPr id="301" name="Google Shape;301;p29"/>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2" name="Google Shape;302;p29"/>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3" name="Google Shape;303;p29"/>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4" name="Google Shape;304;p29"/>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Replicability and Scalability</a:t>
            </a:r>
            <a:endParaRPr b="0" i="0" sz="700" u="none" cap="none" strike="noStrike">
              <a:solidFill>
                <a:srgbClr val="000000"/>
              </a:solidFill>
              <a:latin typeface="Arial"/>
              <a:ea typeface="Arial"/>
              <a:cs typeface="Arial"/>
              <a:sym typeface="Arial"/>
            </a:endParaRPr>
          </a:p>
        </p:txBody>
      </p:sp>
      <p:sp>
        <p:nvSpPr>
          <p:cNvPr id="305" name="Google Shape;305;p29"/>
          <p:cNvSpPr txBox="1"/>
          <p:nvPr/>
        </p:nvSpPr>
        <p:spPr>
          <a:xfrm>
            <a:off x="7966999" y="4708525"/>
            <a:ext cx="9552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306" name="Google Shape;306;p29"/>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307" name="Google Shape;307;p29"/>
          <p:cNvSpPr txBox="1"/>
          <p:nvPr/>
        </p:nvSpPr>
        <p:spPr>
          <a:xfrm>
            <a:off x="514350" y="1147898"/>
            <a:ext cx="8115300" cy="29631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1" i="0" lang="es" sz="1100" u="sng" cap="none" strike="noStrike">
                <a:solidFill>
                  <a:srgbClr val="000000"/>
                </a:solidFill>
                <a:latin typeface="Roboto"/>
                <a:ea typeface="Roboto"/>
                <a:cs typeface="Roboto"/>
                <a:sym typeface="Roboto"/>
              </a:rPr>
              <a:t>Transferability</a:t>
            </a:r>
            <a:endParaRPr b="1" i="0" sz="1100" u="sng"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chemeClr val="dk1"/>
              </a:buClr>
              <a:buSzPts val="600"/>
              <a:buFont typeface="Arial"/>
              <a:buNone/>
            </a:pPr>
            <a:r>
              <a:rPr lang="es" sz="1100">
                <a:latin typeface="Roboto"/>
                <a:ea typeface="Roboto"/>
                <a:cs typeface="Roboto"/>
                <a:sym typeface="Roboto"/>
              </a:rPr>
              <a:t>‘La</a:t>
            </a:r>
            <a:r>
              <a:rPr b="0" i="0" lang="es" sz="1100" u="none" cap="none" strike="noStrike">
                <a:solidFill>
                  <a:srgbClr val="000000"/>
                </a:solidFill>
                <a:latin typeface="Roboto"/>
                <a:ea typeface="Roboto"/>
                <a:cs typeface="Roboto"/>
                <a:sym typeface="Roboto"/>
              </a:rPr>
              <a:t> Noche del Patrimonio</a:t>
            </a:r>
            <a:r>
              <a:rPr lang="es" sz="1100">
                <a:latin typeface="Roboto"/>
                <a:ea typeface="Roboto"/>
                <a:cs typeface="Roboto"/>
                <a:sym typeface="Roboto"/>
              </a:rPr>
              <a:t>’</a:t>
            </a:r>
            <a:r>
              <a:rPr b="0" i="0" lang="es" sz="1100" u="none" cap="none" strike="noStrike">
                <a:solidFill>
                  <a:srgbClr val="000000"/>
                </a:solidFill>
                <a:latin typeface="Roboto"/>
                <a:ea typeface="Roboto"/>
                <a:cs typeface="Roboto"/>
                <a:sym typeface="Roboto"/>
              </a:rPr>
              <a:t> model is adaptable to other cities or countries, especially those with a rich cultural heritage and the willingness of local authorities to support cultural events. Its flexible structure allows it to be adapted to different contexts, incorporating the particularities of each destination. In addition, its combination of cultural activities, community participation and focus on sustainability makes it replicable in urban and historical environments that seek to enhance their heritage and promote responsible tourism.</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chemeClr val="dk1"/>
              </a:buClr>
              <a:buSzPts val="6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rPr b="0" i="0" lang="es" sz="1100" u="none" cap="none" strike="noStrike">
                <a:solidFill>
                  <a:srgbClr val="000000"/>
                </a:solidFill>
                <a:latin typeface="Roboto"/>
                <a:ea typeface="Roboto"/>
                <a:cs typeface="Roboto"/>
                <a:sym typeface="Roboto"/>
              </a:rPr>
              <a:t>To ensure success elsewhere, it is essential to build partnerships between cultural institutions, local authorities and community organizations that can provide resources and local knowledge. The dissemination of case studies and good practices derived from the event can serve as a reference for their implementation in new regions. The ability to adapt programming to each city’s history and traditions also ensures that the initiative maintains its authenticity and cultural appeal.</a:t>
            </a:r>
            <a:endParaRPr b="0" i="0" sz="1100" u="none" cap="none" strike="noStrike">
              <a:solidFill>
                <a:srgbClr val="000000"/>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311" name="Shape 311"/>
        <p:cNvGrpSpPr/>
        <p:nvPr/>
      </p:nvGrpSpPr>
      <p:grpSpPr>
        <a:xfrm>
          <a:off x="0" y="0"/>
          <a:ext cx="0" cy="0"/>
          <a:chOff x="0" y="0"/>
          <a:chExt cx="0" cy="0"/>
        </a:xfrm>
      </p:grpSpPr>
      <p:sp>
        <p:nvSpPr>
          <p:cNvPr id="312" name="Google Shape;312;p30"/>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13" name="Google Shape;313;p30"/>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14" name="Google Shape;314;p30"/>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15" name="Google Shape;315;p30"/>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Replicability and Scalability</a:t>
            </a:r>
            <a:endParaRPr b="0" i="0" sz="700" u="none" cap="none" strike="noStrike">
              <a:solidFill>
                <a:srgbClr val="000000"/>
              </a:solidFill>
              <a:latin typeface="Arial"/>
              <a:ea typeface="Arial"/>
              <a:cs typeface="Arial"/>
              <a:sym typeface="Arial"/>
            </a:endParaRPr>
          </a:p>
        </p:txBody>
      </p:sp>
      <p:sp>
        <p:nvSpPr>
          <p:cNvPr id="316" name="Google Shape;316;p30"/>
          <p:cNvSpPr txBox="1"/>
          <p:nvPr/>
        </p:nvSpPr>
        <p:spPr>
          <a:xfrm>
            <a:off x="7937374" y="4708525"/>
            <a:ext cx="9849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317" name="Google Shape;317;p30"/>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318" name="Google Shape;318;p30"/>
          <p:cNvSpPr txBox="1"/>
          <p:nvPr/>
        </p:nvSpPr>
        <p:spPr>
          <a:xfrm>
            <a:off x="514350" y="961211"/>
            <a:ext cx="8115300" cy="31017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t/>
            </a:r>
            <a:endParaRPr b="1" sz="600" u="sng">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rPr b="1" i="0" lang="es" sz="1100" u="sng" cap="none" strike="noStrike">
                <a:solidFill>
                  <a:srgbClr val="000000"/>
                </a:solidFill>
                <a:latin typeface="Roboto"/>
                <a:ea typeface="Roboto"/>
                <a:cs typeface="Roboto"/>
                <a:sym typeface="Roboto"/>
              </a:rPr>
              <a:t>Challenges and Barriers</a:t>
            </a:r>
            <a:endParaRPr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i="0" lang="es" sz="1100" u="none" cap="none" strike="noStrike">
                <a:solidFill>
                  <a:srgbClr val="000000"/>
                </a:solidFill>
                <a:latin typeface="Roboto"/>
                <a:ea typeface="Roboto"/>
                <a:cs typeface="Roboto"/>
                <a:sym typeface="Roboto"/>
              </a:rPr>
              <a:t>Coordination between multiple stakeholders, including local authorities, cultural organizations, sponsors and communities, requiring clear planning and effective communication.</a:t>
            </a:r>
            <a:endParaRPr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i="0" lang="es" sz="1100" u="none" cap="none" strike="noStrike">
                <a:solidFill>
                  <a:srgbClr val="000000"/>
                </a:solidFill>
                <a:latin typeface="Roboto"/>
                <a:ea typeface="Roboto"/>
                <a:cs typeface="Roboto"/>
                <a:sym typeface="Roboto"/>
              </a:rPr>
              <a:t>Logistical challenges, such as crowd management, security in heritage spaces and the need for adequate infrastructure for visitor flow.</a:t>
            </a:r>
            <a:endParaRPr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i="0" lang="es" sz="1100" u="none" cap="none" strike="noStrike">
                <a:solidFill>
                  <a:srgbClr val="000000"/>
                </a:solidFill>
                <a:latin typeface="Roboto"/>
                <a:ea typeface="Roboto"/>
                <a:cs typeface="Roboto"/>
                <a:sym typeface="Roboto"/>
              </a:rPr>
              <a:t>Sustainability of the event, ensuring that activities are environmentally friendly, minimizing the impact on historic sites and promoting responsible practices among attendees.</a:t>
            </a:r>
            <a:endParaRPr sz="1100">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i="0" lang="es" sz="1100" u="none" cap="none" strike="noStrike">
                <a:solidFill>
                  <a:srgbClr val="000000"/>
                </a:solidFill>
                <a:latin typeface="Roboto"/>
                <a:ea typeface="Roboto"/>
                <a:cs typeface="Roboto"/>
                <a:sym typeface="Roboto"/>
              </a:rPr>
              <a:t>Long-term funding is a major challenge as the event requires constant resources to maintain its quality and reach. Reliance on grants and sponsorships can affect their continuity, so developing diversified funding strategies such as selling exclusive experiences or collaborating with private entities is key. </a:t>
            </a:r>
            <a:endParaRPr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i="0" lang="es" sz="1100" u="none" cap="none" strike="noStrike">
                <a:solidFill>
                  <a:srgbClr val="000000"/>
                </a:solidFill>
                <a:latin typeface="Roboto"/>
                <a:ea typeface="Roboto"/>
                <a:cs typeface="Roboto"/>
                <a:sym typeface="Roboto"/>
              </a:rPr>
              <a:t>Adaptation to external factors, such as climatic conditions or health crises, also requires the implementation of innovative solutions to ensure that the event is held in different scenarios.</a:t>
            </a:r>
            <a:endParaRPr i="0" sz="1100" u="none" cap="none" strike="noStrike">
              <a:solidFill>
                <a:srgbClr val="000000"/>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322" name="Shape 322"/>
        <p:cNvGrpSpPr/>
        <p:nvPr/>
      </p:nvGrpSpPr>
      <p:grpSpPr>
        <a:xfrm>
          <a:off x="0" y="0"/>
          <a:ext cx="0" cy="0"/>
          <a:chOff x="0" y="0"/>
          <a:chExt cx="0" cy="0"/>
        </a:xfrm>
      </p:grpSpPr>
      <p:sp>
        <p:nvSpPr>
          <p:cNvPr id="323" name="Google Shape;323;p31"/>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24" name="Google Shape;324;p31"/>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25" name="Google Shape;325;p31"/>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26" name="Google Shape;326;p31"/>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Replicability and Scalability</a:t>
            </a:r>
            <a:endParaRPr b="0" i="0" sz="700" u="none" cap="none" strike="noStrike">
              <a:solidFill>
                <a:srgbClr val="000000"/>
              </a:solidFill>
              <a:latin typeface="Arial"/>
              <a:ea typeface="Arial"/>
              <a:cs typeface="Arial"/>
              <a:sym typeface="Arial"/>
            </a:endParaRPr>
          </a:p>
        </p:txBody>
      </p:sp>
      <p:sp>
        <p:nvSpPr>
          <p:cNvPr id="327" name="Google Shape;327;p31"/>
          <p:cNvSpPr txBox="1"/>
          <p:nvPr/>
        </p:nvSpPr>
        <p:spPr>
          <a:xfrm>
            <a:off x="7947249" y="4708525"/>
            <a:ext cx="9750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328" name="Google Shape;328;p31"/>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329" name="Google Shape;329;p31"/>
          <p:cNvSpPr txBox="1"/>
          <p:nvPr/>
        </p:nvSpPr>
        <p:spPr>
          <a:xfrm>
            <a:off x="514350" y="1127404"/>
            <a:ext cx="8115300" cy="32169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1" i="0" lang="es" sz="1100" u="sng" cap="none" strike="noStrike">
                <a:solidFill>
                  <a:srgbClr val="000000"/>
                </a:solidFill>
                <a:latin typeface="Roboto"/>
                <a:ea typeface="Roboto"/>
                <a:cs typeface="Roboto"/>
                <a:sym typeface="Roboto"/>
              </a:rPr>
              <a:t>Potential for Expansion</a:t>
            </a:r>
            <a:endParaRPr b="1" i="0" sz="1100" u="sng"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chemeClr val="dk1"/>
              </a:buClr>
              <a:buSzPts val="600"/>
              <a:buFont typeface="Arial"/>
              <a:buNone/>
            </a:pPr>
            <a:r>
              <a:rPr b="0" i="0" lang="es" sz="1100" u="none" cap="none" strike="noStrike">
                <a:solidFill>
                  <a:srgbClr val="000000"/>
                </a:solidFill>
                <a:latin typeface="Roboto"/>
                <a:ea typeface="Roboto"/>
                <a:cs typeface="Roboto"/>
                <a:sym typeface="Roboto"/>
              </a:rPr>
              <a:t>There are opportunities to expand the event internationally, promoting cultural exchange between cities and strengthening the European heritage network. Collaboration with other cities with a similar cultural heritage would create a global platform for heritage celebration, facilitating transnational cooperation and the exchange of good practices in cultural preservation and promotion. In addition, the integration of new technologies such as virtual tours and interactive digital experiences could broaden their reach and attract an even more diverse audience.</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chemeClr val="dk1"/>
              </a:buClr>
              <a:buSzPts val="6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rPr b="0" i="0" lang="es" sz="1100" u="none" cap="none" strike="noStrike">
                <a:solidFill>
                  <a:srgbClr val="000000"/>
                </a:solidFill>
                <a:latin typeface="Roboto"/>
                <a:ea typeface="Roboto"/>
                <a:cs typeface="Roboto"/>
                <a:sym typeface="Roboto"/>
              </a:rPr>
              <a:t>To achieve this expansion, it is key to encourage agreements between cities, creating cultural circuits that connect different heritage under the same initiative. The inclusion of new activities, such as international artistic residencies or collaborations with educational institutions, could enrich the event’s offer. Also, its promotion in social networks and digital platforms would help to capture the attention of a wider audience, strengthening its impact and consolidating it as a reference in the valorization of heritage worldwide.</a:t>
            </a:r>
            <a:endParaRPr b="0" i="0" sz="1100" u="none" cap="none" strike="noStrike">
              <a:solidFill>
                <a:srgbClr val="000000"/>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65" name="Shape 65"/>
        <p:cNvGrpSpPr/>
        <p:nvPr/>
      </p:nvGrpSpPr>
      <p:grpSpPr>
        <a:xfrm>
          <a:off x="0" y="0"/>
          <a:ext cx="0" cy="0"/>
          <a:chOff x="0" y="0"/>
          <a:chExt cx="0" cy="0"/>
        </a:xfrm>
      </p:grpSpPr>
      <p:sp>
        <p:nvSpPr>
          <p:cNvPr id="66" name="Google Shape;66;p14"/>
          <p:cNvSpPr txBox="1"/>
          <p:nvPr/>
        </p:nvSpPr>
        <p:spPr>
          <a:xfrm>
            <a:off x="7986737" y="4655175"/>
            <a:ext cx="9354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67" name="Google Shape;67;p14"/>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Introduction</a:t>
            </a:r>
            <a:endParaRPr b="0" i="0" sz="700" u="none" cap="none" strike="noStrike">
              <a:solidFill>
                <a:srgbClr val="000000"/>
              </a:solidFill>
              <a:latin typeface="Arial"/>
              <a:ea typeface="Arial"/>
              <a:cs typeface="Arial"/>
              <a:sym typeface="Arial"/>
            </a:endParaRPr>
          </a:p>
        </p:txBody>
      </p:sp>
      <p:sp>
        <p:nvSpPr>
          <p:cNvPr id="68" name="Google Shape;68;p14"/>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3">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69" name="Google Shape;69;p14"/>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70" name="Google Shape;70;p14"/>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71" name="Google Shape;71;p14"/>
          <p:cNvSpPr txBox="1"/>
          <p:nvPr/>
        </p:nvSpPr>
        <p:spPr>
          <a:xfrm>
            <a:off x="1503175" y="1323082"/>
            <a:ext cx="7419000" cy="29631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300"/>
              <a:buFont typeface="Arial"/>
              <a:buNone/>
            </a:pPr>
            <a:r>
              <a:rPr b="1" i="0" lang="es" sz="1100" u="sng" cap="none" strike="noStrike">
                <a:solidFill>
                  <a:srgbClr val="8A3219"/>
                </a:solidFill>
                <a:latin typeface="Roboto"/>
                <a:ea typeface="Roboto"/>
                <a:cs typeface="Roboto"/>
                <a:sym typeface="Roboto"/>
              </a:rPr>
              <a:t>Name of the Practice:</a:t>
            </a:r>
            <a:r>
              <a:rPr i="0" lang="es" sz="1100" u="none" cap="none" strike="noStrike">
                <a:solidFill>
                  <a:srgbClr val="000000"/>
                </a:solidFill>
                <a:latin typeface="Roboto"/>
                <a:ea typeface="Roboto"/>
                <a:cs typeface="Roboto"/>
                <a:sym typeface="Roboto"/>
              </a:rPr>
              <a:t> </a:t>
            </a:r>
            <a:r>
              <a:rPr lang="es" sz="1100">
                <a:latin typeface="Roboto"/>
                <a:ea typeface="Roboto"/>
                <a:cs typeface="Roboto"/>
                <a:sym typeface="Roboto"/>
              </a:rPr>
              <a:t>‘La Noche del Patrimonio’</a:t>
            </a:r>
            <a:r>
              <a:rPr i="0" lang="es" sz="1100" u="none" cap="none" strike="noStrike">
                <a:solidFill>
                  <a:srgbClr val="000000"/>
                </a:solidFill>
                <a:latin typeface="Roboto"/>
                <a:ea typeface="Roboto"/>
                <a:cs typeface="Roboto"/>
                <a:sym typeface="Roboto"/>
              </a:rPr>
              <a:t> </a:t>
            </a:r>
            <a:endParaRPr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t/>
            </a:r>
            <a:endParaRPr b="1" i="0" sz="1100" u="sng" cap="none" strike="noStrike">
              <a:solidFill>
                <a:srgbClr val="00507A"/>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rPr b="1" i="0" lang="es" sz="1100" u="sng" cap="none" strike="noStrike">
                <a:solidFill>
                  <a:srgbClr val="00507A"/>
                </a:solidFill>
                <a:latin typeface="Roboto"/>
                <a:ea typeface="Roboto"/>
                <a:cs typeface="Roboto"/>
                <a:sym typeface="Roboto"/>
              </a:rPr>
              <a:t>Location:</a:t>
            </a:r>
            <a:r>
              <a:rPr i="0" lang="es" sz="1100" u="none" cap="none" strike="noStrike">
                <a:solidFill>
                  <a:srgbClr val="000000"/>
                </a:solidFill>
                <a:latin typeface="Roboto"/>
                <a:ea typeface="Roboto"/>
                <a:cs typeface="Roboto"/>
                <a:sym typeface="Roboto"/>
              </a:rPr>
              <a:t> 15 </a:t>
            </a:r>
            <a:r>
              <a:rPr lang="es" sz="1100">
                <a:latin typeface="Roboto"/>
                <a:ea typeface="Roboto"/>
                <a:cs typeface="Roboto"/>
                <a:sym typeface="Roboto"/>
              </a:rPr>
              <a:t>World Heritage cities in Spain (A</a:t>
            </a:r>
            <a:r>
              <a:rPr lang="es" sz="1100">
                <a:solidFill>
                  <a:schemeClr val="dk1"/>
                </a:solidFill>
                <a:latin typeface="Roboto"/>
                <a:ea typeface="Roboto"/>
                <a:cs typeface="Roboto"/>
                <a:sym typeface="Roboto"/>
              </a:rPr>
              <a:t>lcalá de Henares, Ávila, Baeza, Cáceres, Córdoba, Cuenca, Ibiza, Mérida, Salamanca, San Cristóbal de La Laguna, Santiago de Compostela, Segovia, Tarragona, Toledo and Úbeda)</a:t>
            </a:r>
            <a:r>
              <a:rPr lang="es" sz="1100">
                <a:latin typeface="Roboto"/>
                <a:ea typeface="Roboto"/>
                <a:cs typeface="Roboto"/>
                <a:sym typeface="Roboto"/>
              </a:rPr>
              <a:t> </a:t>
            </a:r>
            <a:endParaRPr i="0" sz="1100" u="none" cap="none" strike="noStrike">
              <a:solidFill>
                <a:srgbClr val="000000"/>
              </a:solidFill>
              <a:latin typeface="Roboto"/>
              <a:ea typeface="Roboto"/>
              <a:cs typeface="Roboto"/>
              <a:sym typeface="Roboto"/>
            </a:endParaRPr>
          </a:p>
          <a:p>
            <a:pPr indent="-114300" lvl="0" marL="177800" marR="0" rtl="0" algn="just">
              <a:lnSpc>
                <a:spcPct val="150000"/>
              </a:lnSpc>
              <a:spcBef>
                <a:spcPts val="0"/>
              </a:spcBef>
              <a:spcAft>
                <a:spcPts val="0"/>
              </a:spcAft>
              <a:buClr>
                <a:srgbClr val="8A3219"/>
              </a:buClr>
              <a:buSzPts val="1000"/>
              <a:buFont typeface="Arial"/>
              <a:buNone/>
            </a:pPr>
            <a:r>
              <a:t/>
            </a:r>
            <a:endParaRPr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rPr b="1" i="0" lang="es" sz="1100" u="sng" cap="none" strike="noStrike">
                <a:solidFill>
                  <a:srgbClr val="6550A3"/>
                </a:solidFill>
                <a:latin typeface="Roboto"/>
                <a:ea typeface="Roboto"/>
                <a:cs typeface="Roboto"/>
                <a:sym typeface="Roboto"/>
              </a:rPr>
              <a:t>Type:</a:t>
            </a:r>
            <a:r>
              <a:rPr i="0" lang="es" sz="1100" u="none" cap="none" strike="noStrike">
                <a:solidFill>
                  <a:srgbClr val="000000"/>
                </a:solidFill>
                <a:latin typeface="Roboto"/>
                <a:ea typeface="Roboto"/>
                <a:cs typeface="Roboto"/>
                <a:sym typeface="Roboto"/>
              </a:rPr>
              <a:t> Cultural Heritage and identity, Educational</a:t>
            </a:r>
            <a:r>
              <a:rPr lang="es" sz="1100">
                <a:latin typeface="Roboto"/>
                <a:ea typeface="Roboto"/>
                <a:cs typeface="Roboto"/>
                <a:sym typeface="Roboto"/>
              </a:rPr>
              <a:t> </a:t>
            </a:r>
            <a:r>
              <a:rPr i="0" lang="es" sz="1100" u="none" cap="none" strike="noStrike">
                <a:solidFill>
                  <a:srgbClr val="000000"/>
                </a:solidFill>
                <a:latin typeface="Roboto"/>
                <a:ea typeface="Roboto"/>
                <a:cs typeface="Roboto"/>
                <a:sym typeface="Roboto"/>
              </a:rPr>
              <a:t>Experience</a:t>
            </a:r>
            <a:endParaRPr i="0" sz="1100" u="none" cap="none" strike="noStrike">
              <a:solidFill>
                <a:srgbClr val="000000"/>
              </a:solidFill>
              <a:latin typeface="Roboto"/>
              <a:ea typeface="Roboto"/>
              <a:cs typeface="Roboto"/>
              <a:sym typeface="Roboto"/>
            </a:endParaRPr>
          </a:p>
          <a:p>
            <a:pPr indent="-114300" lvl="0" marL="177800" marR="0" rtl="0" algn="just">
              <a:lnSpc>
                <a:spcPct val="150000"/>
              </a:lnSpc>
              <a:spcBef>
                <a:spcPts val="0"/>
              </a:spcBef>
              <a:spcAft>
                <a:spcPts val="0"/>
              </a:spcAft>
              <a:buClr>
                <a:srgbClr val="8A3219"/>
              </a:buClr>
              <a:buSzPts val="1000"/>
              <a:buFont typeface="Arial"/>
              <a:buNone/>
            </a:pPr>
            <a:r>
              <a:t/>
            </a:r>
            <a:endParaRPr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rPr b="1" i="0" lang="es" sz="1100" u="sng" cap="none" strike="noStrike">
                <a:solidFill>
                  <a:srgbClr val="8A3219"/>
                </a:solidFill>
                <a:latin typeface="Roboto"/>
                <a:ea typeface="Roboto"/>
                <a:cs typeface="Roboto"/>
                <a:sym typeface="Roboto"/>
              </a:rPr>
              <a:t>Initiating Organization:</a:t>
            </a:r>
            <a:r>
              <a:rPr i="0" lang="es" sz="1100" u="none" cap="none" strike="noStrike">
                <a:solidFill>
                  <a:srgbClr val="000000"/>
                </a:solidFill>
                <a:latin typeface="Roboto"/>
                <a:ea typeface="Roboto"/>
                <a:cs typeface="Roboto"/>
                <a:sym typeface="Roboto"/>
              </a:rPr>
              <a:t> </a:t>
            </a:r>
            <a:r>
              <a:rPr lang="es" sz="1100">
                <a:latin typeface="Roboto"/>
                <a:ea typeface="Roboto"/>
                <a:cs typeface="Roboto"/>
                <a:sym typeface="Roboto"/>
              </a:rPr>
              <a:t>Town Councils and Ministry of Tourism </a:t>
            </a:r>
            <a:endParaRPr sz="1100">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t/>
            </a:r>
            <a:endParaRPr sz="1100">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rPr b="1" i="0" lang="es" sz="1100" u="sng" cap="none" strike="noStrike">
                <a:solidFill>
                  <a:srgbClr val="00507A"/>
                </a:solidFill>
                <a:latin typeface="Roboto"/>
                <a:ea typeface="Roboto"/>
                <a:cs typeface="Roboto"/>
                <a:sym typeface="Roboto"/>
              </a:rPr>
              <a:t>Year of Establishment:</a:t>
            </a:r>
            <a:r>
              <a:rPr i="0" lang="es" sz="1100" u="none" cap="none" strike="noStrike">
                <a:solidFill>
                  <a:srgbClr val="000000"/>
                </a:solidFill>
                <a:latin typeface="Roboto"/>
                <a:ea typeface="Roboto"/>
                <a:cs typeface="Roboto"/>
                <a:sym typeface="Roboto"/>
              </a:rPr>
              <a:t> 20</a:t>
            </a:r>
            <a:r>
              <a:rPr lang="es" sz="1100">
                <a:latin typeface="Roboto"/>
                <a:ea typeface="Roboto"/>
                <a:cs typeface="Roboto"/>
                <a:sym typeface="Roboto"/>
              </a:rPr>
              <a:t>18</a:t>
            </a:r>
            <a:endParaRPr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t/>
            </a:r>
            <a:endParaRPr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rPr b="1" i="0" lang="es" sz="1100" u="sng" cap="none" strike="noStrike">
                <a:solidFill>
                  <a:srgbClr val="6550A3"/>
                </a:solidFill>
                <a:latin typeface="Roboto"/>
                <a:ea typeface="Roboto"/>
                <a:cs typeface="Roboto"/>
                <a:sym typeface="Roboto"/>
              </a:rPr>
              <a:t>Current Status:</a:t>
            </a:r>
            <a:r>
              <a:rPr i="0" lang="es" sz="1100" u="none" cap="none" strike="noStrike">
                <a:solidFill>
                  <a:srgbClr val="000000"/>
                </a:solidFill>
                <a:latin typeface="Roboto"/>
                <a:ea typeface="Roboto"/>
                <a:cs typeface="Roboto"/>
                <a:sym typeface="Roboto"/>
              </a:rPr>
              <a:t> Ongoing</a:t>
            </a:r>
            <a:endParaRPr i="0" sz="1100" u="none" cap="none" strike="noStrike">
              <a:solidFill>
                <a:srgbClr val="000000"/>
              </a:solidFill>
              <a:latin typeface="Roboto"/>
              <a:ea typeface="Roboto"/>
              <a:cs typeface="Roboto"/>
              <a:sym typeface="Roboto"/>
            </a:endParaRPr>
          </a:p>
        </p:txBody>
      </p:sp>
      <p:pic>
        <p:nvPicPr>
          <p:cNvPr descr="Document with solid fill" id="72" name="Google Shape;72;p14"/>
          <p:cNvPicPr preferRelativeResize="0"/>
          <p:nvPr/>
        </p:nvPicPr>
        <p:blipFill rotWithShape="1">
          <a:blip r:embed="rId5">
            <a:alphaModFix/>
          </a:blip>
          <a:srcRect b="0" l="0" r="0" t="0"/>
          <a:stretch/>
        </p:blipFill>
        <p:spPr>
          <a:xfrm>
            <a:off x="965897" y="1222050"/>
            <a:ext cx="323555" cy="328000"/>
          </a:xfrm>
          <a:prstGeom prst="rect">
            <a:avLst/>
          </a:prstGeom>
          <a:noFill/>
          <a:ln>
            <a:noFill/>
          </a:ln>
        </p:spPr>
      </p:pic>
      <p:pic>
        <p:nvPicPr>
          <p:cNvPr descr="Marker with solid fill" id="73" name="Google Shape;73;p14"/>
          <p:cNvPicPr preferRelativeResize="0"/>
          <p:nvPr/>
        </p:nvPicPr>
        <p:blipFill rotWithShape="1">
          <a:blip r:embed="rId6">
            <a:alphaModFix/>
          </a:blip>
          <a:srcRect b="0" l="0" r="0" t="0"/>
          <a:stretch/>
        </p:blipFill>
        <p:spPr>
          <a:xfrm>
            <a:off x="965897" y="1778516"/>
            <a:ext cx="323555" cy="328000"/>
          </a:xfrm>
          <a:prstGeom prst="rect">
            <a:avLst/>
          </a:prstGeom>
          <a:noFill/>
          <a:ln>
            <a:noFill/>
          </a:ln>
        </p:spPr>
      </p:pic>
      <p:pic>
        <p:nvPicPr>
          <p:cNvPr descr="Drama with solid fill" id="74" name="Google Shape;74;p14"/>
          <p:cNvPicPr preferRelativeResize="0"/>
          <p:nvPr/>
        </p:nvPicPr>
        <p:blipFill rotWithShape="1">
          <a:blip r:embed="rId7">
            <a:alphaModFix/>
          </a:blip>
          <a:srcRect b="0" l="0" r="0" t="0"/>
          <a:stretch/>
        </p:blipFill>
        <p:spPr>
          <a:xfrm>
            <a:off x="947888" y="2483712"/>
            <a:ext cx="359572" cy="364513"/>
          </a:xfrm>
          <a:prstGeom prst="rect">
            <a:avLst/>
          </a:prstGeom>
          <a:noFill/>
          <a:ln>
            <a:noFill/>
          </a:ln>
        </p:spPr>
      </p:pic>
      <p:pic>
        <p:nvPicPr>
          <p:cNvPr descr="Briefcase with solid fill" id="75" name="Google Shape;75;p14"/>
          <p:cNvPicPr preferRelativeResize="0"/>
          <p:nvPr/>
        </p:nvPicPr>
        <p:blipFill rotWithShape="1">
          <a:blip r:embed="rId8">
            <a:alphaModFix/>
          </a:blip>
          <a:srcRect b="0" l="0" r="0" t="0"/>
          <a:stretch/>
        </p:blipFill>
        <p:spPr>
          <a:xfrm>
            <a:off x="982760" y="3043405"/>
            <a:ext cx="289840" cy="293824"/>
          </a:xfrm>
          <a:prstGeom prst="rect">
            <a:avLst/>
          </a:prstGeom>
          <a:noFill/>
          <a:ln>
            <a:noFill/>
          </a:ln>
        </p:spPr>
      </p:pic>
      <p:pic>
        <p:nvPicPr>
          <p:cNvPr descr="Daily calendar with solid fill" id="76" name="Google Shape;76;p14"/>
          <p:cNvPicPr preferRelativeResize="0"/>
          <p:nvPr/>
        </p:nvPicPr>
        <p:blipFill rotWithShape="1">
          <a:blip r:embed="rId9">
            <a:alphaModFix/>
          </a:blip>
          <a:srcRect b="0" l="0" r="0" t="0"/>
          <a:stretch/>
        </p:blipFill>
        <p:spPr>
          <a:xfrm>
            <a:off x="947888" y="3482282"/>
            <a:ext cx="359573" cy="364515"/>
          </a:xfrm>
          <a:prstGeom prst="rect">
            <a:avLst/>
          </a:prstGeom>
          <a:noFill/>
          <a:ln>
            <a:noFill/>
          </a:ln>
        </p:spPr>
      </p:pic>
      <p:pic>
        <p:nvPicPr>
          <p:cNvPr descr="Tools with solid fill" id="77" name="Google Shape;77;p14"/>
          <p:cNvPicPr preferRelativeResize="0"/>
          <p:nvPr/>
        </p:nvPicPr>
        <p:blipFill rotWithShape="1">
          <a:blip r:embed="rId10">
            <a:alphaModFix/>
          </a:blip>
          <a:srcRect b="0" l="0" r="0" t="0"/>
          <a:stretch/>
        </p:blipFill>
        <p:spPr>
          <a:xfrm>
            <a:off x="947891" y="3991862"/>
            <a:ext cx="359572" cy="3645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333" name="Shape 333"/>
        <p:cNvGrpSpPr/>
        <p:nvPr/>
      </p:nvGrpSpPr>
      <p:grpSpPr>
        <a:xfrm>
          <a:off x="0" y="0"/>
          <a:ext cx="0" cy="0"/>
          <a:chOff x="0" y="0"/>
          <a:chExt cx="0" cy="0"/>
        </a:xfrm>
      </p:grpSpPr>
      <p:sp>
        <p:nvSpPr>
          <p:cNvPr id="334" name="Google Shape;334;p32"/>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35" name="Google Shape;335;p32"/>
          <p:cNvSpPr txBox="1"/>
          <p:nvPr/>
        </p:nvSpPr>
        <p:spPr>
          <a:xfrm>
            <a:off x="7957124" y="4655175"/>
            <a:ext cx="9651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336" name="Google Shape;336;p32"/>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Key Conclusions&amp;Takeaways</a:t>
            </a:r>
            <a:endParaRPr b="0" i="0" sz="700" u="none" cap="none" strike="noStrike">
              <a:solidFill>
                <a:srgbClr val="000000"/>
              </a:solidFill>
              <a:latin typeface="Arial"/>
              <a:ea typeface="Arial"/>
              <a:cs typeface="Arial"/>
              <a:sym typeface="Arial"/>
            </a:endParaRPr>
          </a:p>
        </p:txBody>
      </p:sp>
      <p:sp>
        <p:nvSpPr>
          <p:cNvPr id="337" name="Google Shape;337;p32"/>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38" name="Google Shape;338;p32"/>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39" name="Google Shape;339;p32"/>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340" name="Google Shape;340;p32"/>
          <p:cNvSpPr txBox="1"/>
          <p:nvPr/>
        </p:nvSpPr>
        <p:spPr>
          <a:xfrm>
            <a:off x="345788" y="1250913"/>
            <a:ext cx="8430000" cy="2001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300"/>
              <a:buFont typeface="Arial"/>
              <a:buNone/>
            </a:pPr>
            <a:r>
              <a:t/>
            </a:r>
            <a:endParaRPr b="0" i="0" sz="1300" u="none" cap="none" strike="noStrike">
              <a:solidFill>
                <a:srgbClr val="000000"/>
              </a:solidFill>
              <a:latin typeface="Roboto"/>
              <a:ea typeface="Roboto"/>
              <a:cs typeface="Roboto"/>
              <a:sym typeface="Roboto"/>
            </a:endParaRPr>
          </a:p>
        </p:txBody>
      </p:sp>
      <p:sp>
        <p:nvSpPr>
          <p:cNvPr id="341" name="Google Shape;341;p32"/>
          <p:cNvSpPr txBox="1"/>
          <p:nvPr/>
        </p:nvSpPr>
        <p:spPr>
          <a:xfrm>
            <a:off x="514350" y="1326331"/>
            <a:ext cx="7916700" cy="2785800"/>
          </a:xfrm>
          <a:prstGeom prst="rect">
            <a:avLst/>
          </a:prstGeom>
          <a:noFill/>
          <a:ln>
            <a:noFill/>
          </a:ln>
        </p:spPr>
        <p:txBody>
          <a:bodyPr anchorCtr="0" anchor="t" bIns="45725" lIns="45725" spcFirstLastPara="1" rIns="45725" wrap="square" tIns="45725">
            <a:noAutofit/>
          </a:bodyPr>
          <a:lstStyle/>
          <a:p>
            <a:pPr indent="-184150" lvl="0" marL="228600" marR="0" rtl="0" algn="just">
              <a:lnSpc>
                <a:spcPct val="150000"/>
              </a:lnSpc>
              <a:spcBef>
                <a:spcPts val="0"/>
              </a:spcBef>
              <a:spcAft>
                <a:spcPts val="0"/>
              </a:spcAft>
              <a:buClr>
                <a:srgbClr val="000000"/>
              </a:buClr>
              <a:buSzPts val="1100"/>
              <a:buFont typeface="Roboto"/>
              <a:buChar char="●"/>
            </a:pPr>
            <a:r>
              <a:rPr b="1" i="0" lang="es" sz="1100" u="sng" cap="none" strike="noStrike">
                <a:solidFill>
                  <a:srgbClr val="000000"/>
                </a:solidFill>
                <a:latin typeface="Roboto"/>
                <a:ea typeface="Roboto"/>
                <a:cs typeface="Roboto"/>
                <a:sym typeface="Roboto"/>
              </a:rPr>
              <a:t>An adaptable and scalable model</a:t>
            </a:r>
            <a:r>
              <a:rPr i="0" lang="es" sz="1100" u="none" cap="none" strike="noStrike">
                <a:solidFill>
                  <a:srgbClr val="000000"/>
                </a:solidFill>
                <a:latin typeface="Roboto"/>
                <a:ea typeface="Roboto"/>
                <a:cs typeface="Roboto"/>
                <a:sym typeface="Roboto"/>
              </a:rPr>
              <a:t>: La Noche del Patrimonio can be implemented in other cities with cultural heritage, providing there institutional and community support.</a:t>
            </a:r>
            <a:endParaRPr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1" i="0" lang="es" sz="1100" u="sng" cap="none" strike="noStrike">
                <a:solidFill>
                  <a:srgbClr val="000000"/>
                </a:solidFill>
                <a:latin typeface="Roboto"/>
                <a:ea typeface="Roboto"/>
                <a:cs typeface="Roboto"/>
                <a:sym typeface="Roboto"/>
              </a:rPr>
              <a:t>Positive impact in multiple areas</a:t>
            </a:r>
            <a:r>
              <a:rPr i="0" lang="es" sz="1100" u="none" cap="none" strike="noStrike">
                <a:solidFill>
                  <a:srgbClr val="000000"/>
                </a:solidFill>
                <a:latin typeface="Roboto"/>
                <a:ea typeface="Roboto"/>
                <a:cs typeface="Roboto"/>
                <a:sym typeface="Roboto"/>
              </a:rPr>
              <a:t>: The event boosts tourism, local economy, cultural preservation and environmental awareness.</a:t>
            </a:r>
            <a:endParaRPr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1" i="0" lang="es" sz="1100" u="sng" cap="none" strike="noStrike">
                <a:solidFill>
                  <a:srgbClr val="000000"/>
                </a:solidFill>
                <a:latin typeface="Roboto"/>
                <a:ea typeface="Roboto"/>
                <a:cs typeface="Roboto"/>
                <a:sym typeface="Roboto"/>
              </a:rPr>
              <a:t>Active community participation</a:t>
            </a:r>
            <a:r>
              <a:rPr i="0" lang="es" sz="1100" u="none" cap="none" strike="noStrike">
                <a:solidFill>
                  <a:srgbClr val="000000"/>
                </a:solidFill>
                <a:latin typeface="Roboto"/>
                <a:ea typeface="Roboto"/>
                <a:cs typeface="Roboto"/>
                <a:sym typeface="Roboto"/>
              </a:rPr>
              <a:t>: Local involvement strengthens the authenticity of the event and creates a sense of belonging.</a:t>
            </a:r>
            <a:endParaRPr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1" i="0" lang="es" sz="1100" u="sng" cap="none" strike="noStrike">
                <a:solidFill>
                  <a:srgbClr val="000000"/>
                </a:solidFill>
                <a:latin typeface="Roboto"/>
                <a:ea typeface="Roboto"/>
                <a:cs typeface="Roboto"/>
                <a:sym typeface="Roboto"/>
              </a:rPr>
              <a:t>Logistical challenges and financial sustainability</a:t>
            </a:r>
            <a:r>
              <a:rPr i="0" lang="es" sz="1100" u="none" cap="none" strike="noStrike">
                <a:solidFill>
                  <a:srgbClr val="000000"/>
                </a:solidFill>
                <a:latin typeface="Roboto"/>
                <a:ea typeface="Roboto"/>
                <a:cs typeface="Roboto"/>
                <a:sym typeface="Roboto"/>
              </a:rPr>
              <a:t>: Event management requires planning to ensure its long-term viability.</a:t>
            </a:r>
            <a:endParaRPr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1" i="0" lang="es" sz="1100" u="sng" cap="none" strike="noStrike">
                <a:solidFill>
                  <a:srgbClr val="000000"/>
                </a:solidFill>
                <a:latin typeface="Roboto"/>
                <a:ea typeface="Roboto"/>
                <a:cs typeface="Roboto"/>
                <a:sym typeface="Roboto"/>
              </a:rPr>
              <a:t>Opportunity for expansion and digitization</a:t>
            </a:r>
            <a:r>
              <a:rPr i="0" lang="es" sz="1100" u="none" cap="none" strike="noStrike">
                <a:solidFill>
                  <a:srgbClr val="000000"/>
                </a:solidFill>
                <a:latin typeface="Roboto"/>
                <a:ea typeface="Roboto"/>
                <a:cs typeface="Roboto"/>
                <a:sym typeface="Roboto"/>
              </a:rPr>
              <a:t>: International cooperation and the use of technology can broaden your reach and improve the visitor experience.</a:t>
            </a:r>
            <a:endParaRPr i="0" sz="1100" u="none" cap="none" strike="noStrike">
              <a:solidFill>
                <a:srgbClr val="000000"/>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4E7"/>
        </a:solidFill>
      </p:bgPr>
    </p:bg>
    <p:spTree>
      <p:nvGrpSpPr>
        <p:cNvPr id="345" name="Shape 345"/>
        <p:cNvGrpSpPr/>
        <p:nvPr/>
      </p:nvGrpSpPr>
      <p:grpSpPr>
        <a:xfrm>
          <a:off x="0" y="0"/>
          <a:ext cx="0" cy="0"/>
          <a:chOff x="0" y="0"/>
          <a:chExt cx="0" cy="0"/>
        </a:xfrm>
      </p:grpSpPr>
      <p:sp>
        <p:nvSpPr>
          <p:cNvPr id="346" name="Google Shape;346;p33"/>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89" l="0" r="0" t="-668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47" name="Google Shape;347;p33"/>
          <p:cNvSpPr txBox="1"/>
          <p:nvPr/>
        </p:nvSpPr>
        <p:spPr>
          <a:xfrm>
            <a:off x="1783120" y="1953713"/>
            <a:ext cx="5577900" cy="10776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Clr>
                <a:srgbClr val="000000"/>
              </a:buClr>
              <a:buSzPts val="7000"/>
              <a:buFont typeface="Arial"/>
              <a:buNone/>
            </a:pPr>
            <a:r>
              <a:rPr b="1" i="0" lang="es" sz="7000" u="none" cap="none" strike="noStrike">
                <a:solidFill>
                  <a:srgbClr val="6550A3"/>
                </a:solidFill>
                <a:latin typeface="Roboto"/>
                <a:ea typeface="Roboto"/>
                <a:cs typeface="Roboto"/>
                <a:sym typeface="Roboto"/>
              </a:rPr>
              <a:t>Thank You !</a:t>
            </a:r>
            <a:endParaRPr b="0" i="0" sz="700" u="none" cap="none" strike="noStrike">
              <a:solidFill>
                <a:srgbClr val="000000"/>
              </a:solidFill>
              <a:latin typeface="Arial"/>
              <a:ea typeface="Arial"/>
              <a:cs typeface="Arial"/>
              <a:sym typeface="Arial"/>
            </a:endParaRPr>
          </a:p>
        </p:txBody>
      </p:sp>
      <p:sp>
        <p:nvSpPr>
          <p:cNvPr id="348" name="Google Shape;348;p33"/>
          <p:cNvSpPr/>
          <p:nvPr/>
        </p:nvSpPr>
        <p:spPr>
          <a:xfrm>
            <a:off x="2885252" y="930133"/>
            <a:ext cx="3127213" cy="560098"/>
          </a:xfrm>
          <a:custGeom>
            <a:rect b="b" l="l" r="r" t="t"/>
            <a:pathLst>
              <a:path extrusionOk="0" h="1120196" w="6254426">
                <a:moveTo>
                  <a:pt x="0" y="0"/>
                </a:moveTo>
                <a:lnTo>
                  <a:pt x="6254426" y="0"/>
                </a:lnTo>
                <a:lnTo>
                  <a:pt x="6254426" y="1120196"/>
                </a:lnTo>
                <a:lnTo>
                  <a:pt x="0" y="1120196"/>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49" name="Google Shape;349;p33"/>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5">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50" name="Google Shape;350;p33"/>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51" name="Google Shape;351;p33"/>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9C86"/>
        </a:solidFill>
      </p:bgPr>
    </p:bg>
    <p:spTree>
      <p:nvGrpSpPr>
        <p:cNvPr id="355" name="Shape 355"/>
        <p:cNvGrpSpPr/>
        <p:nvPr/>
      </p:nvGrpSpPr>
      <p:grpSpPr>
        <a:xfrm>
          <a:off x="0" y="0"/>
          <a:ext cx="0" cy="0"/>
          <a:chOff x="0" y="0"/>
          <a:chExt cx="0" cy="0"/>
        </a:xfrm>
      </p:grpSpPr>
      <p:sp>
        <p:nvSpPr>
          <p:cNvPr id="356" name="Google Shape;356;p34"/>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89" l="0" r="0" t="-668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57" name="Google Shape;357;p34"/>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58" name="Google Shape;358;p34"/>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59" name="Google Shape;359;p34"/>
          <p:cNvSpPr/>
          <p:nvPr/>
        </p:nvSpPr>
        <p:spPr>
          <a:xfrm>
            <a:off x="2933310" y="104770"/>
            <a:ext cx="3277381" cy="4176662"/>
          </a:xfrm>
          <a:custGeom>
            <a:rect b="b" l="l" r="r" t="t"/>
            <a:pathLst>
              <a:path extrusionOk="0" h="8353324" w="6554762">
                <a:moveTo>
                  <a:pt x="0" y="0"/>
                </a:moveTo>
                <a:lnTo>
                  <a:pt x="6554762" y="0"/>
                </a:lnTo>
                <a:lnTo>
                  <a:pt x="6554762" y="8353324"/>
                </a:lnTo>
                <a:lnTo>
                  <a:pt x="0" y="8353324"/>
                </a:lnTo>
                <a:lnTo>
                  <a:pt x="0" y="0"/>
                </a:lnTo>
                <a:close/>
              </a:path>
            </a:pathLst>
          </a:custGeom>
          <a:blipFill rotWithShape="1">
            <a:blip r:embed="rId6">
              <a:alphaModFix/>
            </a:blip>
            <a:stretch>
              <a:fillRect b="-179" l="-359" r="0" t="-17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60" name="Google Shape;360;p34"/>
          <p:cNvSpPr txBox="1"/>
          <p:nvPr/>
        </p:nvSpPr>
        <p:spPr>
          <a:xfrm>
            <a:off x="8081880" y="4708530"/>
            <a:ext cx="840300" cy="36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361" name="Google Shape;361;p34"/>
          <p:cNvSpPr txBox="1"/>
          <p:nvPr/>
        </p:nvSpPr>
        <p:spPr>
          <a:xfrm>
            <a:off x="4016388" y="4314770"/>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81" name="Shape 81"/>
        <p:cNvGrpSpPr/>
        <p:nvPr/>
      </p:nvGrpSpPr>
      <p:grpSpPr>
        <a:xfrm>
          <a:off x="0" y="0"/>
          <a:ext cx="0" cy="0"/>
          <a:chOff x="0" y="0"/>
          <a:chExt cx="0" cy="0"/>
        </a:xfrm>
      </p:grpSpPr>
      <p:sp>
        <p:nvSpPr>
          <p:cNvPr id="82" name="Google Shape;82;p15"/>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89" l="0" r="0" t="-668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83" name="Google Shape;83;p15"/>
          <p:cNvSpPr txBox="1"/>
          <p:nvPr/>
        </p:nvSpPr>
        <p:spPr>
          <a:xfrm>
            <a:off x="7878150" y="4655175"/>
            <a:ext cx="10440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84" name="Google Shape;84;p15"/>
          <p:cNvSpPr txBox="1"/>
          <p:nvPr/>
        </p:nvSpPr>
        <p:spPr>
          <a:xfrm>
            <a:off x="514350" y="1304111"/>
            <a:ext cx="8115300" cy="17700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chemeClr val="dk1"/>
              </a:buClr>
              <a:buSzPts val="600"/>
              <a:buFont typeface="Arial"/>
              <a:buNone/>
            </a:pPr>
            <a:r>
              <a:rPr lang="es" sz="1100">
                <a:solidFill>
                  <a:schemeClr val="dk1"/>
                </a:solidFill>
                <a:latin typeface="Roboto"/>
                <a:ea typeface="Roboto"/>
                <a:cs typeface="Roboto"/>
                <a:sym typeface="Roboto"/>
              </a:rPr>
              <a:t>‘</a:t>
            </a:r>
            <a:r>
              <a:rPr i="0" lang="es" sz="1100" u="none" cap="none" strike="noStrike">
                <a:solidFill>
                  <a:schemeClr val="dk1"/>
                </a:solidFill>
                <a:latin typeface="Roboto"/>
                <a:ea typeface="Roboto"/>
                <a:cs typeface="Roboto"/>
                <a:sym typeface="Roboto"/>
              </a:rPr>
              <a:t>La Noche del Patrimonio</a:t>
            </a:r>
            <a:r>
              <a:rPr lang="es" sz="1100">
                <a:solidFill>
                  <a:schemeClr val="dk1"/>
                </a:solidFill>
                <a:latin typeface="Roboto"/>
                <a:ea typeface="Roboto"/>
                <a:cs typeface="Roboto"/>
                <a:sym typeface="Roboto"/>
              </a:rPr>
              <a:t>’</a:t>
            </a:r>
            <a:r>
              <a:rPr i="0" lang="es" sz="1100" u="none" cap="none" strike="noStrike">
                <a:solidFill>
                  <a:schemeClr val="dk1"/>
                </a:solidFill>
                <a:latin typeface="Roboto"/>
                <a:ea typeface="Roboto"/>
                <a:cs typeface="Roboto"/>
                <a:sym typeface="Roboto"/>
              </a:rPr>
              <a:t> is a national event organised by the Association </a:t>
            </a:r>
            <a:r>
              <a:rPr lang="es" sz="1100">
                <a:solidFill>
                  <a:schemeClr val="dk1"/>
                </a:solidFill>
                <a:latin typeface="Roboto"/>
                <a:ea typeface="Roboto"/>
                <a:cs typeface="Roboto"/>
                <a:sym typeface="Roboto"/>
              </a:rPr>
              <a:t>of World Heritage cities </a:t>
            </a:r>
            <a:r>
              <a:rPr i="0" lang="es" sz="1100" u="none" cap="none" strike="noStrike">
                <a:solidFill>
                  <a:schemeClr val="dk1"/>
                </a:solidFill>
                <a:latin typeface="Roboto"/>
                <a:ea typeface="Roboto"/>
                <a:cs typeface="Roboto"/>
                <a:sym typeface="Roboto"/>
              </a:rPr>
              <a:t> </a:t>
            </a:r>
            <a:r>
              <a:rPr lang="es" sz="1100">
                <a:solidFill>
                  <a:schemeClr val="dk1"/>
                </a:solidFill>
                <a:latin typeface="Roboto"/>
                <a:ea typeface="Roboto"/>
                <a:cs typeface="Roboto"/>
                <a:sym typeface="Roboto"/>
              </a:rPr>
              <a:t>in Spain </a:t>
            </a:r>
            <a:r>
              <a:rPr i="0" lang="es" sz="1100" u="none" cap="none" strike="noStrike">
                <a:solidFill>
                  <a:schemeClr val="dk1"/>
                </a:solidFill>
                <a:latin typeface="Roboto"/>
                <a:ea typeface="Roboto"/>
                <a:cs typeface="Roboto"/>
                <a:sym typeface="Roboto"/>
              </a:rPr>
              <a:t>and celebrated in 15 cities in Spain (Alcalá de Henares, Ávila, Baeza, Cáceres, Córdoba, Cuenca, Ibiza, Mérida, Salamanca, San Cristóbal de La Laguna, Santiago de Compostela, Segovia, Tarragona, Toledo y Úbeda). </a:t>
            </a:r>
            <a:endParaRPr i="0" sz="1100" u="none" cap="none" strike="noStrike">
              <a:solidFill>
                <a:schemeClr val="dk1"/>
              </a:solidFill>
              <a:latin typeface="Roboto"/>
              <a:ea typeface="Roboto"/>
              <a:cs typeface="Roboto"/>
              <a:sym typeface="Roboto"/>
            </a:endParaRPr>
          </a:p>
          <a:p>
            <a:pPr indent="0" lvl="0" marL="0" marR="0" rtl="0" algn="just">
              <a:lnSpc>
                <a:spcPct val="150000"/>
              </a:lnSpc>
              <a:spcBef>
                <a:spcPts val="600"/>
              </a:spcBef>
              <a:spcAft>
                <a:spcPts val="600"/>
              </a:spcAft>
              <a:buClr>
                <a:schemeClr val="dk1"/>
              </a:buClr>
              <a:buSzPts val="600"/>
              <a:buFont typeface="Arial"/>
              <a:buNone/>
            </a:pPr>
            <a:r>
              <a:rPr i="0" lang="es" sz="1100" u="none" cap="none" strike="noStrike">
                <a:solidFill>
                  <a:schemeClr val="dk1"/>
                </a:solidFill>
                <a:latin typeface="Roboto"/>
                <a:ea typeface="Roboto"/>
                <a:cs typeface="Roboto"/>
                <a:sym typeface="Roboto"/>
              </a:rPr>
              <a:t>Launched in 2018, this initiative was developed to strengthen heritage governance and promote cultural tourism through a sustainable and community-centered approach. By providing unique nighttime access to historical sites, live performances, and interactive experiences, the event fosters deeper connections between visitors and the cultural identity of each city while ensuring the long-term preservation of their heritage.</a:t>
            </a:r>
            <a:endParaRPr i="0" sz="1100" u="none" cap="none" strike="noStrike">
              <a:solidFill>
                <a:srgbClr val="000000"/>
              </a:solidFill>
              <a:latin typeface="Roboto"/>
              <a:ea typeface="Roboto"/>
              <a:cs typeface="Roboto"/>
              <a:sym typeface="Roboto"/>
            </a:endParaRPr>
          </a:p>
        </p:txBody>
      </p:sp>
      <p:sp>
        <p:nvSpPr>
          <p:cNvPr id="85" name="Google Shape;85;p15"/>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Introduction</a:t>
            </a:r>
            <a:endParaRPr b="0" i="0" sz="700" u="none" cap="none" strike="noStrike">
              <a:solidFill>
                <a:srgbClr val="000000"/>
              </a:solidFill>
              <a:latin typeface="Arial"/>
              <a:ea typeface="Arial"/>
              <a:cs typeface="Arial"/>
              <a:sym typeface="Arial"/>
            </a:endParaRPr>
          </a:p>
        </p:txBody>
      </p:sp>
      <p:sp>
        <p:nvSpPr>
          <p:cNvPr id="86" name="Google Shape;86;p15"/>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87" name="Google Shape;87;p15"/>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88" name="Google Shape;88;p15"/>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pic>
        <p:nvPicPr>
          <p:cNvPr id="89" name="Google Shape;89;p15"/>
          <p:cNvPicPr preferRelativeResize="0"/>
          <p:nvPr/>
        </p:nvPicPr>
        <p:blipFill>
          <a:blip r:embed="rId6">
            <a:alphaModFix/>
          </a:blip>
          <a:stretch>
            <a:fillRect/>
          </a:stretch>
        </p:blipFill>
        <p:spPr>
          <a:xfrm>
            <a:off x="2406804" y="3233226"/>
            <a:ext cx="4515548" cy="754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93" name="Shape 93"/>
        <p:cNvGrpSpPr/>
        <p:nvPr/>
      </p:nvGrpSpPr>
      <p:grpSpPr>
        <a:xfrm>
          <a:off x="0" y="0"/>
          <a:ext cx="0" cy="0"/>
          <a:chOff x="0" y="0"/>
          <a:chExt cx="0" cy="0"/>
        </a:xfrm>
      </p:grpSpPr>
      <p:sp>
        <p:nvSpPr>
          <p:cNvPr id="94" name="Google Shape;94;p16"/>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5" name="Google Shape;95;p16"/>
          <p:cNvSpPr txBox="1"/>
          <p:nvPr/>
        </p:nvSpPr>
        <p:spPr>
          <a:xfrm>
            <a:off x="7957124" y="4655175"/>
            <a:ext cx="9651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96" name="Google Shape;96;p16"/>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The Practice</a:t>
            </a:r>
            <a:endParaRPr b="0" i="0" sz="700" u="none" cap="none" strike="noStrike">
              <a:solidFill>
                <a:srgbClr val="000000"/>
              </a:solidFill>
              <a:latin typeface="Arial"/>
              <a:ea typeface="Arial"/>
              <a:cs typeface="Arial"/>
              <a:sym typeface="Arial"/>
            </a:endParaRPr>
          </a:p>
        </p:txBody>
      </p:sp>
      <p:sp>
        <p:nvSpPr>
          <p:cNvPr id="97" name="Google Shape;97;p16"/>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8" name="Google Shape;98;p16"/>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9" name="Google Shape;99;p16"/>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grpSp>
        <p:nvGrpSpPr>
          <p:cNvPr id="100" name="Google Shape;100;p16"/>
          <p:cNvGrpSpPr/>
          <p:nvPr/>
        </p:nvGrpSpPr>
        <p:grpSpPr>
          <a:xfrm>
            <a:off x="391207" y="1140825"/>
            <a:ext cx="8361585" cy="3014250"/>
            <a:chOff x="782417" y="2637825"/>
            <a:chExt cx="16723169" cy="6028500"/>
          </a:xfrm>
        </p:grpSpPr>
        <p:sp>
          <p:nvSpPr>
            <p:cNvPr id="101" name="Google Shape;101;p16"/>
            <p:cNvSpPr txBox="1"/>
            <p:nvPr/>
          </p:nvSpPr>
          <p:spPr>
            <a:xfrm>
              <a:off x="1714350" y="2637825"/>
              <a:ext cx="7675800" cy="60285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Key Target Groups</a:t>
              </a:r>
              <a:endParaRPr b="0" i="0" sz="1100" u="none" cap="none" strike="noStrike">
                <a:solidFill>
                  <a:srgbClr val="000000"/>
                </a:solidFill>
                <a:latin typeface="Arial"/>
                <a:ea typeface="Arial"/>
                <a:cs typeface="Arial"/>
                <a:sym typeface="Arial"/>
              </a:endParaRPr>
            </a:p>
            <a:p>
              <a:pPr indent="0" lvl="0" marL="0" marR="0" rtl="0" algn="ctr">
                <a:lnSpc>
                  <a:spcPct val="140017"/>
                </a:lnSpc>
                <a:spcBef>
                  <a:spcPts val="0"/>
                </a:spcBef>
                <a:spcAft>
                  <a:spcPts val="0"/>
                </a:spcAft>
                <a:buClr>
                  <a:srgbClr val="000000"/>
                </a:buClr>
                <a:buSzPts val="1000"/>
                <a:buFont typeface="Arial"/>
                <a:buNone/>
              </a:pPr>
              <a:r>
                <a:t/>
              </a:r>
              <a:endParaRPr b="1" i="0" sz="1100" u="sng"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Tourists &amp; Cultural Travelers:</a:t>
              </a:r>
              <a:r>
                <a:rPr b="0" i="0" lang="es" sz="1100" u="none" cap="none" strike="noStrike">
                  <a:solidFill>
                    <a:srgbClr val="000000"/>
                  </a:solidFill>
                  <a:latin typeface="Roboto"/>
                  <a:ea typeface="Roboto"/>
                  <a:cs typeface="Roboto"/>
                  <a:sym typeface="Roboto"/>
                </a:rPr>
                <a:t> Seeking unique experience experience in the cultural heritage of the city, learning about its traditions and monuments.</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0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Local Communities :</a:t>
              </a:r>
              <a:r>
                <a:rPr b="0" i="0" lang="es" sz="1100" u="none" cap="none" strike="noStrike">
                  <a:solidFill>
                    <a:srgbClr val="000000"/>
                  </a:solidFill>
                  <a:latin typeface="Roboto"/>
                  <a:ea typeface="Roboto"/>
                  <a:cs typeface="Roboto"/>
                  <a:sym typeface="Roboto"/>
                </a:rPr>
                <a:t> Rediscovering their cultural heritage and actively participating in preserving their historical identity.</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0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Youth &amp; Students:</a:t>
              </a:r>
              <a:r>
                <a:rPr b="0" i="0" lang="es" sz="1100" u="none" cap="none" strike="noStrike">
                  <a:solidFill>
                    <a:srgbClr val="000000"/>
                  </a:solidFill>
                  <a:latin typeface="Roboto"/>
                  <a:ea typeface="Roboto"/>
                  <a:cs typeface="Roboto"/>
                  <a:sym typeface="Roboto"/>
                </a:rPr>
                <a:t> Enrich their knowledge of the history, culture and heritage of their environment through educational visits and workshops.</a:t>
              </a:r>
              <a:endParaRPr b="0" i="0" sz="1100" u="none" cap="none" strike="noStrike">
                <a:solidFill>
                  <a:srgbClr val="000000"/>
                </a:solidFill>
                <a:latin typeface="Arial"/>
                <a:ea typeface="Arial"/>
                <a:cs typeface="Arial"/>
                <a:sym typeface="Arial"/>
              </a:endParaRPr>
            </a:p>
            <a:p>
              <a:pPr indent="0" lvl="0" marL="0" marR="0" rtl="0" algn="just">
                <a:lnSpc>
                  <a:spcPct val="140017"/>
                </a:lnSpc>
                <a:spcBef>
                  <a:spcPts val="0"/>
                </a:spcBef>
                <a:spcAft>
                  <a:spcPts val="0"/>
                </a:spcAft>
                <a:buClr>
                  <a:srgbClr val="000000"/>
                </a:buClr>
                <a:buSzPts val="1000"/>
                <a:buFont typeface="Arial"/>
                <a:buNone/>
              </a:pPr>
              <a:r>
                <a:t/>
              </a:r>
              <a:endParaRPr b="0" i="0" sz="1100" u="none" cap="none" strike="noStrike">
                <a:solidFill>
                  <a:srgbClr val="000000"/>
                </a:solidFill>
                <a:latin typeface="Arial"/>
                <a:ea typeface="Arial"/>
                <a:cs typeface="Arial"/>
                <a:sym typeface="Arial"/>
              </a:endParaRPr>
            </a:p>
          </p:txBody>
        </p:sp>
        <p:pic>
          <p:nvPicPr>
            <p:cNvPr descr="Users with solid fill" id="102" name="Google Shape;102;p16"/>
            <p:cNvPicPr preferRelativeResize="0"/>
            <p:nvPr/>
          </p:nvPicPr>
          <p:blipFill rotWithShape="1">
            <a:blip r:embed="rId6">
              <a:alphaModFix/>
            </a:blip>
            <a:srcRect b="0" l="0" r="0" t="0"/>
            <a:stretch/>
          </p:blipFill>
          <p:spPr>
            <a:xfrm>
              <a:off x="784469" y="3498950"/>
              <a:ext cx="643339" cy="643339"/>
            </a:xfrm>
            <a:prstGeom prst="rect">
              <a:avLst/>
            </a:prstGeom>
            <a:noFill/>
            <a:ln>
              <a:noFill/>
            </a:ln>
          </p:spPr>
        </p:pic>
        <p:pic>
          <p:nvPicPr>
            <p:cNvPr descr="Users with solid fill" id="103" name="Google Shape;103;p16"/>
            <p:cNvPicPr preferRelativeResize="0"/>
            <p:nvPr/>
          </p:nvPicPr>
          <p:blipFill rotWithShape="1">
            <a:blip r:embed="rId6">
              <a:alphaModFix/>
            </a:blip>
            <a:srcRect b="0" l="0" r="0" t="0"/>
            <a:stretch/>
          </p:blipFill>
          <p:spPr>
            <a:xfrm>
              <a:off x="782417" y="5361134"/>
              <a:ext cx="643339" cy="643339"/>
            </a:xfrm>
            <a:prstGeom prst="rect">
              <a:avLst/>
            </a:prstGeom>
            <a:noFill/>
            <a:ln>
              <a:noFill/>
            </a:ln>
          </p:spPr>
        </p:pic>
        <p:pic>
          <p:nvPicPr>
            <p:cNvPr descr="Users with solid fill" id="104" name="Google Shape;104;p16"/>
            <p:cNvPicPr preferRelativeResize="0"/>
            <p:nvPr/>
          </p:nvPicPr>
          <p:blipFill rotWithShape="1">
            <a:blip r:embed="rId6">
              <a:alphaModFix/>
            </a:blip>
            <a:srcRect b="0" l="0" r="0" t="0"/>
            <a:stretch/>
          </p:blipFill>
          <p:spPr>
            <a:xfrm>
              <a:off x="782417" y="6774908"/>
              <a:ext cx="643339" cy="643339"/>
            </a:xfrm>
            <a:prstGeom prst="rect">
              <a:avLst/>
            </a:prstGeom>
            <a:noFill/>
            <a:ln>
              <a:noFill/>
            </a:ln>
          </p:spPr>
        </p:pic>
        <p:sp>
          <p:nvSpPr>
            <p:cNvPr id="105" name="Google Shape;105;p16"/>
            <p:cNvSpPr txBox="1"/>
            <p:nvPr/>
          </p:nvSpPr>
          <p:spPr>
            <a:xfrm>
              <a:off x="10501486" y="2653029"/>
              <a:ext cx="7004100" cy="36576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Stakeholder Involvement</a:t>
              </a:r>
              <a:endParaRPr b="1" i="0" sz="1100" u="sng" cap="none" strike="noStrike">
                <a:solidFill>
                  <a:srgbClr val="000000"/>
                </a:solidFill>
                <a:latin typeface="Roboto"/>
                <a:ea typeface="Roboto"/>
                <a:cs typeface="Roboto"/>
                <a:sym typeface="Roboto"/>
              </a:endParaRPr>
            </a:p>
            <a:p>
              <a:pPr indent="0" lvl="0" marL="0" marR="0" rtl="0" algn="ctr">
                <a:lnSpc>
                  <a:spcPct val="140017"/>
                </a:lnSpc>
                <a:spcBef>
                  <a:spcPts val="0"/>
                </a:spcBef>
                <a:spcAft>
                  <a:spcPts val="0"/>
                </a:spcAft>
                <a:buClr>
                  <a:srgbClr val="000000"/>
                </a:buClr>
                <a:buSzPts val="1000"/>
                <a:buFont typeface="Arial"/>
                <a:buNone/>
              </a:pPr>
              <a:r>
                <a:t/>
              </a:r>
              <a:endParaRPr b="1" i="0" sz="1100" u="sng"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Local Communities:</a:t>
              </a:r>
              <a:r>
                <a:rPr b="0" i="0" lang="es" sz="1100" u="none" cap="none" strike="noStrike">
                  <a:solidFill>
                    <a:srgbClr val="000000"/>
                  </a:solidFill>
                  <a:latin typeface="Roboto"/>
                  <a:ea typeface="Roboto"/>
                  <a:cs typeface="Roboto"/>
                  <a:sym typeface="Roboto"/>
                </a:rPr>
                <a:t> Participate through volunteering and support to activities</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0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Cultural and educational institutions:</a:t>
              </a:r>
              <a:r>
                <a:rPr b="0" i="0" lang="es" sz="1100" u="none" cap="none" strike="noStrike">
                  <a:solidFill>
                    <a:srgbClr val="000000"/>
                  </a:solidFill>
                  <a:latin typeface="Roboto"/>
                  <a:ea typeface="Roboto"/>
                  <a:cs typeface="Roboto"/>
                  <a:sym typeface="Roboto"/>
                </a:rPr>
                <a:t> </a:t>
              </a:r>
              <a:r>
                <a:rPr b="0" i="0" lang="es" sz="1100" u="none" cap="none" strike="noStrike">
                  <a:solidFill>
                    <a:schemeClr val="dk1"/>
                  </a:solidFill>
                  <a:latin typeface="Roboto"/>
                  <a:ea typeface="Roboto"/>
                  <a:cs typeface="Roboto"/>
                  <a:sym typeface="Roboto"/>
                </a:rPr>
                <a:t>Organization and execution of the event.</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000"/>
                <a:buFont typeface="Arial"/>
                <a:buNone/>
              </a:pPr>
              <a:r>
                <a:t/>
              </a:r>
              <a:endParaRPr b="0" i="0" sz="1100" u="none" cap="none" strike="noStrike">
                <a:solidFill>
                  <a:srgbClr val="000000"/>
                </a:solidFill>
                <a:latin typeface="Arial"/>
                <a:ea typeface="Arial"/>
                <a:cs typeface="Arial"/>
                <a:sym typeface="Arial"/>
              </a:endParaRPr>
            </a:p>
          </p:txBody>
        </p:sp>
        <p:pic>
          <p:nvPicPr>
            <p:cNvPr descr="User with solid fill" id="106" name="Google Shape;106;p16"/>
            <p:cNvPicPr preferRelativeResize="0"/>
            <p:nvPr/>
          </p:nvPicPr>
          <p:blipFill rotWithShape="1">
            <a:blip r:embed="rId7">
              <a:alphaModFix/>
            </a:blip>
            <a:srcRect b="0" l="0" r="0" t="0"/>
            <a:stretch/>
          </p:blipFill>
          <p:spPr>
            <a:xfrm>
              <a:off x="9801540" y="3551347"/>
              <a:ext cx="568676" cy="568676"/>
            </a:xfrm>
            <a:prstGeom prst="rect">
              <a:avLst/>
            </a:prstGeom>
            <a:noFill/>
            <a:ln>
              <a:noFill/>
            </a:ln>
          </p:spPr>
        </p:pic>
        <p:pic>
          <p:nvPicPr>
            <p:cNvPr descr="User with solid fill" id="107" name="Google Shape;107;p16"/>
            <p:cNvPicPr preferRelativeResize="0"/>
            <p:nvPr/>
          </p:nvPicPr>
          <p:blipFill rotWithShape="1">
            <a:blip r:embed="rId7">
              <a:alphaModFix/>
            </a:blip>
            <a:srcRect b="0" l="0" r="0" t="0"/>
            <a:stretch/>
          </p:blipFill>
          <p:spPr>
            <a:xfrm>
              <a:off x="9801540" y="4953140"/>
              <a:ext cx="568676" cy="568676"/>
            </a:xfrm>
            <a:prstGeom prst="rect">
              <a:avLst/>
            </a:prstGeom>
            <a:noFill/>
            <a:ln>
              <a:noFill/>
            </a:ln>
          </p:spPr>
        </p:pic>
        <p:cxnSp>
          <p:nvCxnSpPr>
            <p:cNvPr id="108" name="Google Shape;108;p16"/>
            <p:cNvCxnSpPr/>
            <p:nvPr/>
          </p:nvCxnSpPr>
          <p:spPr>
            <a:xfrm>
              <a:off x="9687261" y="2695580"/>
              <a:ext cx="13200" cy="5195400"/>
            </a:xfrm>
            <a:prstGeom prst="straightConnector1">
              <a:avLst/>
            </a:prstGeom>
            <a:noFill/>
            <a:ln cap="flat" cmpd="sng" w="76200">
              <a:solidFill>
                <a:srgbClr val="4A7DBA"/>
              </a:solidFill>
              <a:prstDash val="solid"/>
              <a:round/>
              <a:headEnd len="sm" w="sm" type="none"/>
              <a:tailEnd len="sm" w="sm" type="none"/>
            </a:ln>
          </p:spPr>
        </p:cxn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112" name="Shape 112"/>
        <p:cNvGrpSpPr/>
        <p:nvPr/>
      </p:nvGrpSpPr>
      <p:grpSpPr>
        <a:xfrm>
          <a:off x="0" y="0"/>
          <a:ext cx="0" cy="0"/>
          <a:chOff x="0" y="0"/>
          <a:chExt cx="0" cy="0"/>
        </a:xfrm>
      </p:grpSpPr>
      <p:sp>
        <p:nvSpPr>
          <p:cNvPr id="113" name="Google Shape;113;p17"/>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14" name="Google Shape;114;p17"/>
          <p:cNvSpPr txBox="1"/>
          <p:nvPr/>
        </p:nvSpPr>
        <p:spPr>
          <a:xfrm>
            <a:off x="7927500" y="4655175"/>
            <a:ext cx="9948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15" name="Google Shape;115;p17"/>
          <p:cNvSpPr txBox="1"/>
          <p:nvPr/>
        </p:nvSpPr>
        <p:spPr>
          <a:xfrm>
            <a:off x="514350" y="1149861"/>
            <a:ext cx="8115300" cy="6774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600"/>
              </a:spcBef>
              <a:spcAft>
                <a:spcPts val="600"/>
              </a:spcAft>
              <a:buClr>
                <a:schemeClr val="dk1"/>
              </a:buClr>
              <a:buSzPts val="600"/>
              <a:buFont typeface="Arial"/>
              <a:buNone/>
            </a:pPr>
            <a:r>
              <a:rPr b="0" i="0" lang="es" sz="1100" u="none" cap="none" strike="noStrike">
                <a:solidFill>
                  <a:srgbClr val="000000"/>
                </a:solidFill>
                <a:latin typeface="Roboto"/>
                <a:ea typeface="Roboto"/>
                <a:cs typeface="Roboto"/>
                <a:sym typeface="Roboto"/>
              </a:rPr>
              <a:t>As a major initiative in cultural tourism, La Noche del Patrimonio integrates historical preservation with community engagement and sustainable management. The event opens the doors of World Heritage sites for special activities, allowing both locals and visitors to rediscover their cultural significance in an immersive way. See the c</a:t>
            </a:r>
            <a:r>
              <a:rPr lang="es" sz="1100">
                <a:latin typeface="Roboto"/>
                <a:ea typeface="Roboto"/>
                <a:cs typeface="Roboto"/>
                <a:sym typeface="Roboto"/>
              </a:rPr>
              <a:t>omplete programme of 2024 </a:t>
            </a:r>
            <a:r>
              <a:rPr lang="es" sz="1100" u="sng">
                <a:solidFill>
                  <a:schemeClr val="hlink"/>
                </a:solidFill>
                <a:latin typeface="Roboto"/>
                <a:ea typeface="Roboto"/>
                <a:cs typeface="Roboto"/>
                <a:sym typeface="Roboto"/>
                <a:hlinkClick r:id="rId4"/>
              </a:rPr>
              <a:t>here</a:t>
            </a:r>
            <a:r>
              <a:rPr lang="es" sz="1100">
                <a:latin typeface="Roboto"/>
                <a:ea typeface="Roboto"/>
                <a:cs typeface="Roboto"/>
                <a:sym typeface="Roboto"/>
              </a:rPr>
              <a:t>. </a:t>
            </a:r>
            <a:endParaRPr b="0" i="0" sz="1100" u="none" cap="none" strike="noStrike">
              <a:solidFill>
                <a:srgbClr val="000000"/>
              </a:solidFill>
              <a:latin typeface="Roboto"/>
              <a:ea typeface="Roboto"/>
              <a:cs typeface="Roboto"/>
              <a:sym typeface="Roboto"/>
            </a:endParaRPr>
          </a:p>
        </p:txBody>
      </p:sp>
      <p:sp>
        <p:nvSpPr>
          <p:cNvPr id="116" name="Google Shape;116;p17"/>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The Practice</a:t>
            </a:r>
            <a:endParaRPr b="0" i="0" sz="700" u="none" cap="none" strike="noStrike">
              <a:solidFill>
                <a:srgbClr val="000000"/>
              </a:solidFill>
              <a:latin typeface="Arial"/>
              <a:ea typeface="Arial"/>
              <a:cs typeface="Arial"/>
              <a:sym typeface="Arial"/>
            </a:endParaRPr>
          </a:p>
        </p:txBody>
      </p:sp>
      <p:sp>
        <p:nvSpPr>
          <p:cNvPr id="117" name="Google Shape;117;p17"/>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5">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18" name="Google Shape;118;p17"/>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19" name="Google Shape;119;p17"/>
          <p:cNvSpPr txBox="1"/>
          <p:nvPr/>
        </p:nvSpPr>
        <p:spPr>
          <a:xfrm>
            <a:off x="4016388" y="42224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grpSp>
        <p:nvGrpSpPr>
          <p:cNvPr id="120" name="Google Shape;120;p17"/>
          <p:cNvGrpSpPr/>
          <p:nvPr/>
        </p:nvGrpSpPr>
        <p:grpSpPr>
          <a:xfrm>
            <a:off x="1491450" y="1964265"/>
            <a:ext cx="5882288" cy="2185920"/>
            <a:chOff x="2982900" y="4080924"/>
            <a:chExt cx="11764575" cy="4051752"/>
          </a:xfrm>
        </p:grpSpPr>
        <p:sp>
          <p:nvSpPr>
            <p:cNvPr id="121" name="Google Shape;121;p17"/>
            <p:cNvSpPr/>
            <p:nvPr/>
          </p:nvSpPr>
          <p:spPr>
            <a:xfrm>
              <a:off x="2982901" y="4080924"/>
              <a:ext cx="3504000" cy="1259400"/>
            </a:xfrm>
            <a:prstGeom prst="rect">
              <a:avLst/>
            </a:prstGeom>
            <a:solidFill>
              <a:srgbClr val="00507A"/>
            </a:solidFill>
            <a:ln cap="flat" cmpd="sng" w="25400">
              <a:solidFill>
                <a:srgbClr val="00507A"/>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i="0" sz="1000" u="none" cap="none" strike="noStrike">
                <a:solidFill>
                  <a:srgbClr val="000000"/>
                </a:solidFill>
                <a:latin typeface="Roboto"/>
                <a:ea typeface="Roboto"/>
                <a:cs typeface="Roboto"/>
                <a:sym typeface="Roboto"/>
              </a:endParaRPr>
            </a:p>
          </p:txBody>
        </p:sp>
        <p:sp>
          <p:nvSpPr>
            <p:cNvPr id="122" name="Google Shape;122;p17"/>
            <p:cNvSpPr txBox="1"/>
            <p:nvPr/>
          </p:nvSpPr>
          <p:spPr>
            <a:xfrm>
              <a:off x="2982901" y="4080924"/>
              <a:ext cx="3504000" cy="1259400"/>
            </a:xfrm>
            <a:prstGeom prst="rect">
              <a:avLst/>
            </a:prstGeom>
            <a:noFill/>
            <a:ln>
              <a:noFill/>
            </a:ln>
          </p:spPr>
          <p:txBody>
            <a:bodyPr anchorCtr="0" anchor="ctr" bIns="34550" lIns="60450" spcFirstLastPara="1" rIns="60450" wrap="square" tIns="34550">
              <a:noAutofit/>
            </a:bodyPr>
            <a:lstStyle/>
            <a:p>
              <a:pPr indent="0" lvl="0" marL="0" marR="0" rtl="0" algn="ctr">
                <a:lnSpc>
                  <a:spcPct val="90000"/>
                </a:lnSpc>
                <a:spcBef>
                  <a:spcPts val="0"/>
                </a:spcBef>
                <a:spcAft>
                  <a:spcPts val="0"/>
                </a:spcAft>
                <a:buClr>
                  <a:srgbClr val="000000"/>
                </a:buClr>
                <a:buSzPts val="900"/>
                <a:buFont typeface="Arial"/>
                <a:buNone/>
              </a:pPr>
              <a:r>
                <a:rPr lang="es" sz="1000">
                  <a:solidFill>
                    <a:srgbClr val="FFFFFF"/>
                  </a:solidFill>
                  <a:latin typeface="Roboto"/>
                  <a:ea typeface="Roboto"/>
                  <a:cs typeface="Roboto"/>
                  <a:sym typeface="Roboto"/>
                </a:rPr>
                <a:t>Escena Patrimonio</a:t>
              </a:r>
              <a:r>
                <a:rPr i="0" lang="es" sz="1000" u="none" cap="none" strike="noStrike">
                  <a:solidFill>
                    <a:srgbClr val="FFFFFF"/>
                  </a:solidFill>
                  <a:latin typeface="Roboto"/>
                  <a:ea typeface="Roboto"/>
                  <a:cs typeface="Roboto"/>
                  <a:sym typeface="Roboto"/>
                </a:rPr>
                <a:t> (Heritage Scene)</a:t>
              </a:r>
              <a:endParaRPr i="0" sz="1000" u="none" cap="none" strike="noStrike">
                <a:solidFill>
                  <a:srgbClr val="FFFFFF"/>
                </a:solidFill>
                <a:latin typeface="Roboto"/>
                <a:ea typeface="Roboto"/>
                <a:cs typeface="Roboto"/>
                <a:sym typeface="Roboto"/>
              </a:endParaRPr>
            </a:p>
          </p:txBody>
        </p:sp>
        <p:sp>
          <p:nvSpPr>
            <p:cNvPr id="123" name="Google Shape;123;p17"/>
            <p:cNvSpPr/>
            <p:nvPr/>
          </p:nvSpPr>
          <p:spPr>
            <a:xfrm>
              <a:off x="2982900" y="5340575"/>
              <a:ext cx="3504000" cy="2792100"/>
            </a:xfrm>
            <a:prstGeom prst="rect">
              <a:avLst/>
            </a:prstGeom>
            <a:noFill/>
            <a:ln cap="flat" cmpd="sng" w="25400">
              <a:solidFill>
                <a:srgbClr val="00507A">
                  <a:alpha val="89410"/>
                </a:srgbClr>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i="0" sz="1000" u="none" cap="none" strike="noStrike">
                <a:solidFill>
                  <a:srgbClr val="000000"/>
                </a:solidFill>
                <a:latin typeface="Roboto"/>
                <a:ea typeface="Roboto"/>
                <a:cs typeface="Roboto"/>
                <a:sym typeface="Roboto"/>
              </a:endParaRPr>
            </a:p>
          </p:txBody>
        </p:sp>
        <p:sp>
          <p:nvSpPr>
            <p:cNvPr id="124" name="Google Shape;124;p17"/>
            <p:cNvSpPr txBox="1"/>
            <p:nvPr/>
          </p:nvSpPr>
          <p:spPr>
            <a:xfrm>
              <a:off x="2982900" y="5340576"/>
              <a:ext cx="3504000" cy="2792100"/>
            </a:xfrm>
            <a:prstGeom prst="rect">
              <a:avLst/>
            </a:prstGeom>
            <a:noFill/>
            <a:ln>
              <a:noFill/>
            </a:ln>
          </p:spPr>
          <p:txBody>
            <a:bodyPr anchorCtr="0" anchor="t" bIns="68000" lIns="45350" spcFirstLastPara="1" rIns="60450" wrap="square" tIns="45350">
              <a:noAutofit/>
            </a:bodyPr>
            <a:lstStyle/>
            <a:p>
              <a:pPr indent="0" lvl="0" marL="0" marR="0" rtl="0" algn="just">
                <a:lnSpc>
                  <a:spcPct val="90000"/>
                </a:lnSpc>
                <a:spcBef>
                  <a:spcPts val="0"/>
                </a:spcBef>
                <a:spcAft>
                  <a:spcPts val="0"/>
                </a:spcAft>
                <a:buClr>
                  <a:srgbClr val="000000"/>
                </a:buClr>
                <a:buSzPts val="1000"/>
                <a:buFont typeface="Arial"/>
                <a:buNone/>
              </a:pPr>
              <a:r>
                <a:rPr i="0" lang="es" sz="1000" u="none" cap="none" strike="noStrike">
                  <a:solidFill>
                    <a:srgbClr val="000000"/>
                  </a:solidFill>
                  <a:latin typeface="Roboto"/>
                  <a:ea typeface="Roboto"/>
                  <a:cs typeface="Roboto"/>
                  <a:sym typeface="Roboto"/>
                </a:rPr>
                <a:t>Streaming organisation of different cultural events focused on giving visibility to and highlighting the traditional dance of each of </a:t>
              </a:r>
              <a:r>
                <a:rPr lang="es" sz="1000">
                  <a:latin typeface="Roboto"/>
                  <a:ea typeface="Roboto"/>
                  <a:cs typeface="Roboto"/>
                  <a:sym typeface="Roboto"/>
                </a:rPr>
                <a:t>city</a:t>
              </a:r>
              <a:r>
                <a:rPr i="0" lang="es" sz="1000" u="none" cap="none" strike="noStrike">
                  <a:solidFill>
                    <a:srgbClr val="000000"/>
                  </a:solidFill>
                  <a:latin typeface="Roboto"/>
                  <a:ea typeface="Roboto"/>
                  <a:cs typeface="Roboto"/>
                  <a:sym typeface="Roboto"/>
                </a:rPr>
                <a:t>. In this section, national and international artists organise artistic performances in UNESCO World Heritage sites.</a:t>
              </a:r>
              <a:endParaRPr i="0" sz="1000" u="none" cap="none" strike="noStrike">
                <a:solidFill>
                  <a:srgbClr val="000000"/>
                </a:solidFill>
                <a:latin typeface="Roboto"/>
                <a:ea typeface="Roboto"/>
                <a:cs typeface="Roboto"/>
                <a:sym typeface="Roboto"/>
              </a:endParaRPr>
            </a:p>
          </p:txBody>
        </p:sp>
        <p:sp>
          <p:nvSpPr>
            <p:cNvPr id="125" name="Google Shape;125;p17"/>
            <p:cNvSpPr/>
            <p:nvPr/>
          </p:nvSpPr>
          <p:spPr>
            <a:xfrm>
              <a:off x="7096328" y="4080924"/>
              <a:ext cx="3504000" cy="1259400"/>
            </a:xfrm>
            <a:prstGeom prst="rect">
              <a:avLst/>
            </a:prstGeom>
            <a:solidFill>
              <a:srgbClr val="6550A3"/>
            </a:solidFill>
            <a:ln cap="flat" cmpd="sng" w="25400">
              <a:solidFill>
                <a:srgbClr val="6550A3"/>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i="0" sz="1000" u="none" cap="none" strike="noStrike">
                <a:solidFill>
                  <a:srgbClr val="000000"/>
                </a:solidFill>
                <a:latin typeface="Roboto"/>
                <a:ea typeface="Roboto"/>
                <a:cs typeface="Roboto"/>
                <a:sym typeface="Roboto"/>
              </a:endParaRPr>
            </a:p>
          </p:txBody>
        </p:sp>
        <p:sp>
          <p:nvSpPr>
            <p:cNvPr id="126" name="Google Shape;126;p17"/>
            <p:cNvSpPr txBox="1"/>
            <p:nvPr/>
          </p:nvSpPr>
          <p:spPr>
            <a:xfrm>
              <a:off x="7096328" y="4080924"/>
              <a:ext cx="3504000" cy="1259400"/>
            </a:xfrm>
            <a:prstGeom prst="rect">
              <a:avLst/>
            </a:prstGeom>
            <a:noFill/>
            <a:ln>
              <a:noFill/>
            </a:ln>
          </p:spPr>
          <p:txBody>
            <a:bodyPr anchorCtr="0" anchor="ctr" bIns="34550" lIns="60450" spcFirstLastPara="1" rIns="60450" wrap="square" tIns="34550">
              <a:noAutofit/>
            </a:bodyPr>
            <a:lstStyle/>
            <a:p>
              <a:pPr indent="0" lvl="0" marL="0" marR="0" rtl="0" algn="ctr">
                <a:lnSpc>
                  <a:spcPct val="90000"/>
                </a:lnSpc>
                <a:spcBef>
                  <a:spcPts val="0"/>
                </a:spcBef>
                <a:spcAft>
                  <a:spcPts val="0"/>
                </a:spcAft>
                <a:buClr>
                  <a:srgbClr val="000000"/>
                </a:buClr>
                <a:buSzPts val="900"/>
                <a:buFont typeface="Arial"/>
                <a:buNone/>
              </a:pPr>
              <a:r>
                <a:rPr lang="es" sz="1000">
                  <a:solidFill>
                    <a:srgbClr val="FFFFFF"/>
                  </a:solidFill>
                  <a:latin typeface="Roboto"/>
                  <a:ea typeface="Roboto"/>
                  <a:cs typeface="Roboto"/>
                  <a:sym typeface="Roboto"/>
                </a:rPr>
                <a:t>Abierto Patrimonio</a:t>
              </a:r>
              <a:r>
                <a:rPr i="0" lang="es" sz="1000" u="none" cap="none" strike="noStrike">
                  <a:solidFill>
                    <a:srgbClr val="FFFFFF"/>
                  </a:solidFill>
                  <a:latin typeface="Roboto"/>
                  <a:ea typeface="Roboto"/>
                  <a:cs typeface="Roboto"/>
                  <a:sym typeface="Roboto"/>
                </a:rPr>
                <a:t> (Open Heritage)</a:t>
              </a:r>
              <a:endParaRPr i="0" sz="1000" u="none" cap="none" strike="noStrike">
                <a:solidFill>
                  <a:srgbClr val="FFFFFF"/>
                </a:solidFill>
                <a:latin typeface="Roboto"/>
                <a:ea typeface="Roboto"/>
                <a:cs typeface="Roboto"/>
                <a:sym typeface="Roboto"/>
              </a:endParaRPr>
            </a:p>
          </p:txBody>
        </p:sp>
        <p:sp>
          <p:nvSpPr>
            <p:cNvPr id="127" name="Google Shape;127;p17"/>
            <p:cNvSpPr/>
            <p:nvPr/>
          </p:nvSpPr>
          <p:spPr>
            <a:xfrm>
              <a:off x="7096325" y="5340575"/>
              <a:ext cx="3504000" cy="2792100"/>
            </a:xfrm>
            <a:prstGeom prst="rect">
              <a:avLst/>
            </a:prstGeom>
            <a:noFill/>
            <a:ln cap="flat" cmpd="sng" w="25400">
              <a:solidFill>
                <a:srgbClr val="6550A3">
                  <a:alpha val="89410"/>
                </a:srgbClr>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i="0" sz="1000" u="none" cap="none" strike="noStrike">
                <a:solidFill>
                  <a:srgbClr val="000000"/>
                </a:solidFill>
                <a:latin typeface="Roboto"/>
                <a:ea typeface="Roboto"/>
                <a:cs typeface="Roboto"/>
                <a:sym typeface="Roboto"/>
              </a:endParaRPr>
            </a:p>
          </p:txBody>
        </p:sp>
        <p:sp>
          <p:nvSpPr>
            <p:cNvPr id="128" name="Google Shape;128;p17"/>
            <p:cNvSpPr txBox="1"/>
            <p:nvPr/>
          </p:nvSpPr>
          <p:spPr>
            <a:xfrm>
              <a:off x="7096325" y="5340576"/>
              <a:ext cx="3504000" cy="2792100"/>
            </a:xfrm>
            <a:prstGeom prst="rect">
              <a:avLst/>
            </a:prstGeom>
            <a:noFill/>
            <a:ln>
              <a:noFill/>
            </a:ln>
          </p:spPr>
          <p:txBody>
            <a:bodyPr anchorCtr="0" anchor="t" bIns="68000" lIns="45350" spcFirstLastPara="1" rIns="60450" wrap="square" tIns="45350">
              <a:noAutofit/>
            </a:bodyPr>
            <a:lstStyle/>
            <a:p>
              <a:pPr indent="0" lvl="0" marL="0" marR="0" rtl="0" algn="just">
                <a:lnSpc>
                  <a:spcPct val="90000"/>
                </a:lnSpc>
                <a:spcBef>
                  <a:spcPts val="0"/>
                </a:spcBef>
                <a:spcAft>
                  <a:spcPts val="0"/>
                </a:spcAft>
                <a:buClr>
                  <a:srgbClr val="000000"/>
                </a:buClr>
                <a:buSzPts val="1000"/>
                <a:buFont typeface="Arial"/>
                <a:buNone/>
              </a:pPr>
              <a:r>
                <a:rPr i="0" lang="es" sz="1000" u="none" cap="none" strike="noStrike">
                  <a:solidFill>
                    <a:srgbClr val="000000"/>
                  </a:solidFill>
                  <a:latin typeface="Roboto"/>
                  <a:ea typeface="Roboto"/>
                  <a:cs typeface="Roboto"/>
                  <a:sym typeface="Roboto"/>
                </a:rPr>
                <a:t>Open days for the most emblematic monuments and heritage resources of the cities in the group.</a:t>
              </a:r>
              <a:endParaRPr i="0" sz="1000" u="none" cap="none" strike="noStrike">
                <a:solidFill>
                  <a:srgbClr val="000000"/>
                </a:solidFill>
                <a:latin typeface="Roboto"/>
                <a:ea typeface="Roboto"/>
                <a:cs typeface="Roboto"/>
                <a:sym typeface="Roboto"/>
              </a:endParaRPr>
            </a:p>
          </p:txBody>
        </p:sp>
        <p:sp>
          <p:nvSpPr>
            <p:cNvPr id="129" name="Google Shape;129;p17"/>
            <p:cNvSpPr/>
            <p:nvPr/>
          </p:nvSpPr>
          <p:spPr>
            <a:xfrm>
              <a:off x="11243474" y="4080924"/>
              <a:ext cx="3504000" cy="1259400"/>
            </a:xfrm>
            <a:prstGeom prst="rect">
              <a:avLst/>
            </a:prstGeom>
            <a:solidFill>
              <a:srgbClr val="BE4423"/>
            </a:solidFill>
            <a:ln cap="flat" cmpd="sng" w="25400">
              <a:solidFill>
                <a:srgbClr val="BE4423"/>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i="0" sz="1000" u="none" cap="none" strike="noStrike">
                <a:solidFill>
                  <a:srgbClr val="000000"/>
                </a:solidFill>
                <a:latin typeface="Roboto"/>
                <a:ea typeface="Roboto"/>
                <a:cs typeface="Roboto"/>
                <a:sym typeface="Roboto"/>
              </a:endParaRPr>
            </a:p>
          </p:txBody>
        </p:sp>
        <p:sp>
          <p:nvSpPr>
            <p:cNvPr id="130" name="Google Shape;130;p17"/>
            <p:cNvSpPr txBox="1"/>
            <p:nvPr/>
          </p:nvSpPr>
          <p:spPr>
            <a:xfrm>
              <a:off x="11243474" y="4080924"/>
              <a:ext cx="3504000" cy="1259400"/>
            </a:xfrm>
            <a:prstGeom prst="rect">
              <a:avLst/>
            </a:prstGeom>
            <a:noFill/>
            <a:ln>
              <a:noFill/>
            </a:ln>
          </p:spPr>
          <p:txBody>
            <a:bodyPr anchorCtr="0" anchor="ctr" bIns="34550" lIns="60450" spcFirstLastPara="1" rIns="60450" wrap="square" tIns="34550">
              <a:noAutofit/>
            </a:bodyPr>
            <a:lstStyle/>
            <a:p>
              <a:pPr indent="0" lvl="0" marL="0" marR="0" rtl="0" algn="ctr">
                <a:lnSpc>
                  <a:spcPct val="90000"/>
                </a:lnSpc>
                <a:spcBef>
                  <a:spcPts val="0"/>
                </a:spcBef>
                <a:spcAft>
                  <a:spcPts val="0"/>
                </a:spcAft>
                <a:buClr>
                  <a:srgbClr val="000000"/>
                </a:buClr>
                <a:buSzPts val="900"/>
                <a:buFont typeface="Arial"/>
                <a:buNone/>
              </a:pPr>
              <a:r>
                <a:rPr lang="es" sz="1000">
                  <a:solidFill>
                    <a:srgbClr val="FFFFFF"/>
                  </a:solidFill>
                  <a:latin typeface="Roboto"/>
                  <a:ea typeface="Roboto"/>
                  <a:cs typeface="Roboto"/>
                  <a:sym typeface="Roboto"/>
                </a:rPr>
                <a:t>Vive Patrimonio</a:t>
              </a:r>
              <a:r>
                <a:rPr i="0" lang="es" sz="1000" u="none" cap="none" strike="noStrike">
                  <a:solidFill>
                    <a:srgbClr val="FFFFFF"/>
                  </a:solidFill>
                  <a:latin typeface="Roboto"/>
                  <a:ea typeface="Roboto"/>
                  <a:cs typeface="Roboto"/>
                  <a:sym typeface="Roboto"/>
                </a:rPr>
                <a:t> (Live Heritage)</a:t>
              </a:r>
              <a:endParaRPr i="0" sz="1000" u="none" cap="none" strike="noStrike">
                <a:solidFill>
                  <a:srgbClr val="FFFFFF"/>
                </a:solidFill>
                <a:latin typeface="Roboto"/>
                <a:ea typeface="Roboto"/>
                <a:cs typeface="Roboto"/>
                <a:sym typeface="Roboto"/>
              </a:endParaRPr>
            </a:p>
          </p:txBody>
        </p:sp>
        <p:sp>
          <p:nvSpPr>
            <p:cNvPr id="131" name="Google Shape;131;p17"/>
            <p:cNvSpPr/>
            <p:nvPr/>
          </p:nvSpPr>
          <p:spPr>
            <a:xfrm>
              <a:off x="11243475" y="5340575"/>
              <a:ext cx="3504000" cy="2792100"/>
            </a:xfrm>
            <a:prstGeom prst="rect">
              <a:avLst/>
            </a:prstGeom>
            <a:noFill/>
            <a:ln cap="flat" cmpd="sng" w="25400">
              <a:solidFill>
                <a:srgbClr val="BE4423">
                  <a:alpha val="89410"/>
                </a:srgbClr>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i="0" sz="1000" u="none" cap="none" strike="noStrike">
                <a:solidFill>
                  <a:srgbClr val="000000"/>
                </a:solidFill>
                <a:latin typeface="Roboto"/>
                <a:ea typeface="Roboto"/>
                <a:cs typeface="Roboto"/>
                <a:sym typeface="Roboto"/>
              </a:endParaRPr>
            </a:p>
          </p:txBody>
        </p:sp>
        <p:sp>
          <p:nvSpPr>
            <p:cNvPr id="132" name="Google Shape;132;p17"/>
            <p:cNvSpPr txBox="1"/>
            <p:nvPr/>
          </p:nvSpPr>
          <p:spPr>
            <a:xfrm>
              <a:off x="11243475" y="5340575"/>
              <a:ext cx="3504000" cy="2792100"/>
            </a:xfrm>
            <a:prstGeom prst="rect">
              <a:avLst/>
            </a:prstGeom>
            <a:noFill/>
            <a:ln>
              <a:noFill/>
            </a:ln>
          </p:spPr>
          <p:txBody>
            <a:bodyPr anchorCtr="0" anchor="t" bIns="68000" lIns="45350" spcFirstLastPara="1" rIns="60450" wrap="square" tIns="45350">
              <a:noAutofit/>
            </a:bodyPr>
            <a:lstStyle/>
            <a:p>
              <a:pPr indent="0" lvl="0" marL="0" marR="0" rtl="0" algn="just">
                <a:lnSpc>
                  <a:spcPct val="90000"/>
                </a:lnSpc>
                <a:spcBef>
                  <a:spcPts val="0"/>
                </a:spcBef>
                <a:spcAft>
                  <a:spcPts val="0"/>
                </a:spcAft>
                <a:buClr>
                  <a:srgbClr val="000000"/>
                </a:buClr>
                <a:buSzPts val="1000"/>
                <a:buFont typeface="Arial"/>
                <a:buNone/>
              </a:pPr>
              <a:r>
                <a:rPr i="0" lang="es" sz="1000" u="none" cap="none" strike="noStrike">
                  <a:solidFill>
                    <a:srgbClr val="000000"/>
                  </a:solidFill>
                  <a:latin typeface="Roboto"/>
                  <a:ea typeface="Roboto"/>
                  <a:cs typeface="Roboto"/>
                  <a:sym typeface="Roboto"/>
                </a:rPr>
                <a:t>Guided and dramatised tours, conferences, thematic days and exhibitions in the most emblematic buildings and spaces of each of the cities participating in this initiative.</a:t>
              </a:r>
              <a:endParaRPr i="0" sz="1000" u="none" cap="none" strike="noStrike">
                <a:solidFill>
                  <a:srgbClr val="000000"/>
                </a:solidFill>
                <a:latin typeface="Roboto"/>
                <a:ea typeface="Roboto"/>
                <a:cs typeface="Roboto"/>
                <a:sym typeface="Roboto"/>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136" name="Shape 136"/>
        <p:cNvGrpSpPr/>
        <p:nvPr/>
      </p:nvGrpSpPr>
      <p:grpSpPr>
        <a:xfrm>
          <a:off x="0" y="0"/>
          <a:ext cx="0" cy="0"/>
          <a:chOff x="0" y="0"/>
          <a:chExt cx="0" cy="0"/>
        </a:xfrm>
      </p:grpSpPr>
      <p:sp>
        <p:nvSpPr>
          <p:cNvPr id="137" name="Google Shape;137;p18"/>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89" l="0" r="0" t="-668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38" name="Google Shape;138;p18"/>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39" name="Google Shape;139;p18"/>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40" name="Google Shape;140;p18"/>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Local Benefits and Impact</a:t>
            </a:r>
            <a:endParaRPr b="0" i="0" sz="700" u="none" cap="none" strike="noStrike">
              <a:solidFill>
                <a:srgbClr val="000000"/>
              </a:solidFill>
              <a:latin typeface="Arial"/>
              <a:ea typeface="Arial"/>
              <a:cs typeface="Arial"/>
              <a:sym typeface="Arial"/>
            </a:endParaRPr>
          </a:p>
        </p:txBody>
      </p:sp>
      <p:sp>
        <p:nvSpPr>
          <p:cNvPr id="141" name="Google Shape;141;p18"/>
          <p:cNvSpPr txBox="1"/>
          <p:nvPr/>
        </p:nvSpPr>
        <p:spPr>
          <a:xfrm>
            <a:off x="7947250" y="4708525"/>
            <a:ext cx="9750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42" name="Google Shape;142;p18"/>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143" name="Google Shape;143;p18"/>
          <p:cNvSpPr/>
          <p:nvPr/>
        </p:nvSpPr>
        <p:spPr>
          <a:xfrm>
            <a:off x="1062120" y="-484789"/>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44" name="Google Shape;144;p18"/>
          <p:cNvSpPr txBox="1"/>
          <p:nvPr/>
        </p:nvSpPr>
        <p:spPr>
          <a:xfrm>
            <a:off x="514350" y="1304111"/>
            <a:ext cx="8115300" cy="1692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grpSp>
        <p:nvGrpSpPr>
          <p:cNvPr id="145" name="Google Shape;145;p18"/>
          <p:cNvGrpSpPr/>
          <p:nvPr/>
        </p:nvGrpSpPr>
        <p:grpSpPr>
          <a:xfrm>
            <a:off x="234700" y="1124050"/>
            <a:ext cx="8344500" cy="3088256"/>
            <a:chOff x="-559300" y="57313"/>
            <a:chExt cx="16689000" cy="6176511"/>
          </a:xfrm>
        </p:grpSpPr>
        <p:sp>
          <p:nvSpPr>
            <p:cNvPr id="146" name="Google Shape;146;p18"/>
            <p:cNvSpPr/>
            <p:nvPr/>
          </p:nvSpPr>
          <p:spPr>
            <a:xfrm>
              <a:off x="0" y="677224"/>
              <a:ext cx="16024200" cy="5556600"/>
            </a:xfrm>
            <a:prstGeom prst="rect">
              <a:avLst/>
            </a:prstGeom>
            <a:solidFill>
              <a:srgbClr val="FFFFFF"/>
            </a:solidFill>
            <a:ln cap="flat" cmpd="sng" w="25400">
              <a:solidFill>
                <a:srgbClr val="4F81BD"/>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47" name="Google Shape;147;p18"/>
            <p:cNvSpPr txBox="1"/>
            <p:nvPr/>
          </p:nvSpPr>
          <p:spPr>
            <a:xfrm>
              <a:off x="-559300" y="367263"/>
              <a:ext cx="16689000" cy="5556600"/>
            </a:xfrm>
            <a:prstGeom prst="rect">
              <a:avLst/>
            </a:prstGeom>
            <a:noFill/>
            <a:ln>
              <a:noFill/>
            </a:ln>
          </p:spPr>
          <p:txBody>
            <a:bodyPr anchorCtr="0" anchor="t" bIns="85350" lIns="621825" spcFirstLastPara="1" rIns="621825" wrap="square" tIns="437400">
              <a:noAutofit/>
            </a:bodyPr>
            <a:lstStyle/>
            <a:p>
              <a:pPr indent="-107950" lvl="1" marL="114300" marR="0" rtl="0" algn="just">
                <a:lnSpc>
                  <a:spcPct val="115000"/>
                </a:lnSpc>
                <a:spcBef>
                  <a:spcPts val="200"/>
                </a:spcBef>
                <a:spcAft>
                  <a:spcPts val="0"/>
                </a:spcAft>
                <a:buClr>
                  <a:srgbClr val="00507A"/>
                </a:buClr>
                <a:buSzPts val="1100"/>
                <a:buFont typeface="Roboto"/>
                <a:buChar char="•"/>
              </a:pPr>
              <a:r>
                <a:rPr b="1" i="0" lang="es" sz="1100" u="sng" cap="none" strike="noStrike">
                  <a:solidFill>
                    <a:srgbClr val="000000"/>
                  </a:solidFill>
                  <a:latin typeface="Roboto"/>
                  <a:ea typeface="Roboto"/>
                  <a:cs typeface="Roboto"/>
                  <a:sym typeface="Roboto"/>
                </a:rPr>
                <a:t>Direct Economic Benefits</a:t>
              </a:r>
              <a:r>
                <a:rPr i="0" lang="es" sz="1100" u="sng" cap="none" strike="noStrike">
                  <a:solidFill>
                    <a:srgbClr val="000000"/>
                  </a:solidFill>
                  <a:latin typeface="Roboto"/>
                  <a:ea typeface="Roboto"/>
                  <a:cs typeface="Roboto"/>
                  <a:sym typeface="Roboto"/>
                </a:rPr>
                <a:t>:</a:t>
              </a:r>
              <a:r>
                <a:rPr i="0" lang="es" sz="1100" u="none" cap="none" strike="noStrike">
                  <a:solidFill>
                    <a:srgbClr val="000000"/>
                  </a:solidFill>
                  <a:latin typeface="Roboto"/>
                  <a:ea typeface="Roboto"/>
                  <a:cs typeface="Roboto"/>
                  <a:sym typeface="Roboto"/>
                </a:rPr>
                <a:t> The Noche del Patrimonio generates a direct increase in local economic activity, especially in sectors such as catering, hotel trade and commerce. Tourists and local visitors, when participating in the activities, consume products and services (such as meals, transport and tickets to other events).</a:t>
              </a:r>
              <a:endParaRPr i="0" sz="1100" u="none" cap="none" strike="noStrike">
                <a:solidFill>
                  <a:srgbClr val="000000"/>
                </a:solidFill>
                <a:latin typeface="Roboto"/>
                <a:ea typeface="Roboto"/>
                <a:cs typeface="Roboto"/>
                <a:sym typeface="Roboto"/>
              </a:endParaRPr>
            </a:p>
            <a:p>
              <a:pPr indent="-107950" lvl="1" marL="114300" marR="0" rtl="0" algn="just">
                <a:lnSpc>
                  <a:spcPct val="115000"/>
                </a:lnSpc>
                <a:spcBef>
                  <a:spcPts val="200"/>
                </a:spcBef>
                <a:spcAft>
                  <a:spcPts val="0"/>
                </a:spcAft>
                <a:buClr>
                  <a:srgbClr val="00507A"/>
                </a:buClr>
                <a:buSzPts val="1100"/>
                <a:buFont typeface="Roboto"/>
                <a:buChar char="•"/>
              </a:pPr>
              <a:r>
                <a:rPr b="1" i="0" lang="es" sz="1100" u="sng" cap="none" strike="noStrike">
                  <a:solidFill>
                    <a:srgbClr val="000000"/>
                  </a:solidFill>
                  <a:latin typeface="Roboto"/>
                  <a:ea typeface="Roboto"/>
                  <a:cs typeface="Roboto"/>
                  <a:sym typeface="Roboto"/>
                </a:rPr>
                <a:t>Job Creation</a:t>
              </a:r>
              <a:r>
                <a:rPr i="0" lang="es" sz="1100" u="sng" cap="none" strike="noStrike">
                  <a:solidFill>
                    <a:srgbClr val="000000"/>
                  </a:solidFill>
                  <a:latin typeface="Roboto"/>
                  <a:ea typeface="Roboto"/>
                  <a:cs typeface="Roboto"/>
                  <a:sym typeface="Roboto"/>
                </a:rPr>
                <a:t>:</a:t>
              </a:r>
              <a:r>
                <a:rPr i="0" lang="es" sz="1100" u="none" cap="none" strike="noStrike">
                  <a:solidFill>
                    <a:srgbClr val="000000"/>
                  </a:solidFill>
                  <a:latin typeface="Roboto"/>
                  <a:ea typeface="Roboto"/>
                  <a:cs typeface="Roboto"/>
                  <a:sym typeface="Roboto"/>
                </a:rPr>
                <a:t> The organization of the event creates temporary employment, from tour guides, security staff, to artists and organizers of cultural activities. These events also generate new opportunities for local tourism businesses and related services.</a:t>
              </a:r>
              <a:endParaRPr i="0" sz="1100" u="none" cap="none" strike="noStrike">
                <a:solidFill>
                  <a:srgbClr val="000000"/>
                </a:solidFill>
                <a:latin typeface="Roboto"/>
                <a:ea typeface="Roboto"/>
                <a:cs typeface="Roboto"/>
                <a:sym typeface="Roboto"/>
              </a:endParaRPr>
            </a:p>
            <a:p>
              <a:pPr indent="-107950" lvl="1" marL="114300" marR="0" rtl="0" algn="just">
                <a:lnSpc>
                  <a:spcPct val="115000"/>
                </a:lnSpc>
                <a:spcBef>
                  <a:spcPts val="200"/>
                </a:spcBef>
                <a:spcAft>
                  <a:spcPts val="0"/>
                </a:spcAft>
                <a:buClr>
                  <a:srgbClr val="00507A"/>
                </a:buClr>
                <a:buSzPts val="1100"/>
                <a:buFont typeface="Roboto"/>
                <a:buChar char="•"/>
              </a:pPr>
              <a:r>
                <a:rPr b="1" i="0" lang="es" sz="1100" u="sng" cap="none" strike="noStrike">
                  <a:solidFill>
                    <a:srgbClr val="000000"/>
                  </a:solidFill>
                  <a:latin typeface="Roboto"/>
                  <a:ea typeface="Roboto"/>
                  <a:cs typeface="Roboto"/>
                  <a:sym typeface="Roboto"/>
                </a:rPr>
                <a:t>Revenue Generation</a:t>
              </a:r>
              <a:r>
                <a:rPr i="0" lang="es" sz="1100" u="sng" cap="none" strike="noStrike">
                  <a:solidFill>
                    <a:srgbClr val="000000"/>
                  </a:solidFill>
                  <a:latin typeface="Roboto"/>
                  <a:ea typeface="Roboto"/>
                  <a:cs typeface="Roboto"/>
                  <a:sym typeface="Roboto"/>
                </a:rPr>
                <a:t>:</a:t>
              </a:r>
              <a:r>
                <a:rPr i="0" lang="es" sz="1100" u="none" cap="none" strike="noStrike">
                  <a:solidFill>
                    <a:srgbClr val="000000"/>
                  </a:solidFill>
                  <a:latin typeface="Roboto"/>
                  <a:ea typeface="Roboto"/>
                  <a:cs typeface="Roboto"/>
                  <a:sym typeface="Roboto"/>
                </a:rPr>
                <a:t> Although many activities are free, the services associated with the event generate additional income. Increasing the visibility of the city can attract more tourists throughout the year, contributing to sustained growth in the tourism sector.</a:t>
              </a:r>
              <a:endParaRPr i="0" sz="1100" u="none" cap="none" strike="noStrike">
                <a:solidFill>
                  <a:srgbClr val="000000"/>
                </a:solidFill>
                <a:latin typeface="Roboto"/>
                <a:ea typeface="Roboto"/>
                <a:cs typeface="Roboto"/>
                <a:sym typeface="Roboto"/>
              </a:endParaRPr>
            </a:p>
            <a:p>
              <a:pPr indent="-107950" lvl="1" marL="114300" marR="0" rtl="0" algn="just">
                <a:lnSpc>
                  <a:spcPct val="115000"/>
                </a:lnSpc>
                <a:spcBef>
                  <a:spcPts val="200"/>
                </a:spcBef>
                <a:spcAft>
                  <a:spcPts val="0"/>
                </a:spcAft>
                <a:buClr>
                  <a:srgbClr val="00507A"/>
                </a:buClr>
                <a:buSzPts val="1100"/>
                <a:buFont typeface="Roboto"/>
                <a:buChar char="•"/>
              </a:pPr>
              <a:r>
                <a:rPr b="1" i="0" lang="es" sz="1100" u="sng" cap="none" strike="noStrike">
                  <a:solidFill>
                    <a:srgbClr val="000000"/>
                  </a:solidFill>
                  <a:latin typeface="Roboto"/>
                  <a:ea typeface="Roboto"/>
                  <a:cs typeface="Roboto"/>
                  <a:sym typeface="Roboto"/>
                </a:rPr>
                <a:t>Business Opportunities</a:t>
              </a:r>
              <a:r>
                <a:rPr i="0" lang="es" sz="1100" u="sng" cap="none" strike="noStrike">
                  <a:solidFill>
                    <a:srgbClr val="000000"/>
                  </a:solidFill>
                  <a:latin typeface="Roboto"/>
                  <a:ea typeface="Roboto"/>
                  <a:cs typeface="Roboto"/>
                  <a:sym typeface="Roboto"/>
                </a:rPr>
                <a:t>:</a:t>
              </a:r>
              <a:r>
                <a:rPr i="0" lang="es" sz="1100" u="none" cap="none" strike="noStrike">
                  <a:solidFill>
                    <a:srgbClr val="000000"/>
                  </a:solidFill>
                  <a:latin typeface="Roboto"/>
                  <a:ea typeface="Roboto"/>
                  <a:cs typeface="Roboto"/>
                  <a:sym typeface="Roboto"/>
                </a:rPr>
                <a:t> Local businesses, especially small businesses, benefit from an increase in the number of visitors coming to the city to participate in the event, leading to additional business opportunities, as collaborations with event organization or specific promotions.</a:t>
              </a:r>
              <a:endParaRPr i="0" sz="1100" u="none" cap="none" strike="noStrike">
                <a:solidFill>
                  <a:srgbClr val="000000"/>
                </a:solidFill>
                <a:latin typeface="Roboto"/>
                <a:ea typeface="Roboto"/>
                <a:cs typeface="Roboto"/>
                <a:sym typeface="Roboto"/>
              </a:endParaRPr>
            </a:p>
          </p:txBody>
        </p:sp>
        <p:sp>
          <p:nvSpPr>
            <p:cNvPr id="148" name="Google Shape;148;p18"/>
            <p:cNvSpPr/>
            <p:nvPr/>
          </p:nvSpPr>
          <p:spPr>
            <a:xfrm>
              <a:off x="801225" y="57313"/>
              <a:ext cx="3882900" cy="987300"/>
            </a:xfrm>
            <a:prstGeom prst="roundRect">
              <a:avLst>
                <a:gd fmla="val 16667" name="adj"/>
              </a:avLst>
            </a:prstGeom>
            <a:solidFill>
              <a:srgbClr val="00507A"/>
            </a:solidFill>
            <a:ln cap="flat" cmpd="sng" w="254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49" name="Google Shape;149;p18"/>
            <p:cNvSpPr txBox="1"/>
            <p:nvPr/>
          </p:nvSpPr>
          <p:spPr>
            <a:xfrm>
              <a:off x="1095550" y="57313"/>
              <a:ext cx="3228900" cy="987300"/>
            </a:xfrm>
            <a:prstGeom prst="rect">
              <a:avLst/>
            </a:prstGeom>
            <a:noFill/>
            <a:ln>
              <a:noFill/>
            </a:ln>
          </p:spPr>
          <p:txBody>
            <a:bodyPr anchorCtr="0" anchor="ctr" bIns="0" lIns="212000" spcFirstLastPara="1" rIns="212000" wrap="square" tIns="0">
              <a:noAutofit/>
            </a:bodyPr>
            <a:lstStyle/>
            <a:p>
              <a:pPr indent="0" lvl="0" marL="0" marR="0" rtl="0" algn="l">
                <a:lnSpc>
                  <a:spcPct val="90000"/>
                </a:lnSpc>
                <a:spcBef>
                  <a:spcPts val="0"/>
                </a:spcBef>
                <a:spcAft>
                  <a:spcPts val="0"/>
                </a:spcAft>
                <a:buClr>
                  <a:srgbClr val="000000"/>
                </a:buClr>
                <a:buSzPts val="1000"/>
                <a:buFont typeface="Arial"/>
                <a:buNone/>
              </a:pPr>
              <a:r>
                <a:rPr b="1" i="0" lang="es" sz="1100" cap="none" strike="noStrike">
                  <a:solidFill>
                    <a:srgbClr val="FFFFFF"/>
                  </a:solidFill>
                  <a:latin typeface="Roboto"/>
                  <a:ea typeface="Roboto"/>
                  <a:cs typeface="Roboto"/>
                  <a:sym typeface="Roboto"/>
                </a:rPr>
                <a:t>Economic Impact</a:t>
              </a:r>
              <a:endParaRPr b="1" i="0" sz="1100" cap="none" strike="noStrike">
                <a:solidFill>
                  <a:srgbClr val="FFFFFF"/>
                </a:solidFill>
                <a:latin typeface="Roboto"/>
                <a:ea typeface="Roboto"/>
                <a:cs typeface="Roboto"/>
                <a:sym typeface="Roboto"/>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153" name="Shape 153"/>
        <p:cNvGrpSpPr/>
        <p:nvPr/>
      </p:nvGrpSpPr>
      <p:grpSpPr>
        <a:xfrm>
          <a:off x="0" y="0"/>
          <a:ext cx="0" cy="0"/>
          <a:chOff x="0" y="0"/>
          <a:chExt cx="0" cy="0"/>
        </a:xfrm>
      </p:grpSpPr>
      <p:sp>
        <p:nvSpPr>
          <p:cNvPr id="154" name="Google Shape;154;p19"/>
          <p:cNvSpPr/>
          <p:nvPr/>
        </p:nvSpPr>
        <p:spPr>
          <a:xfrm>
            <a:off x="1062120" y="-484789"/>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55" name="Google Shape;155;p19"/>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56" name="Google Shape;156;p19"/>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57" name="Google Shape;157;p19"/>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Local Benefits and Impact</a:t>
            </a:r>
            <a:endParaRPr b="0" i="0" sz="700" u="none" cap="none" strike="noStrike">
              <a:solidFill>
                <a:srgbClr val="000000"/>
              </a:solidFill>
              <a:latin typeface="Arial"/>
              <a:ea typeface="Arial"/>
              <a:cs typeface="Arial"/>
              <a:sym typeface="Arial"/>
            </a:endParaRPr>
          </a:p>
        </p:txBody>
      </p:sp>
      <p:sp>
        <p:nvSpPr>
          <p:cNvPr id="158" name="Google Shape;158;p19"/>
          <p:cNvSpPr txBox="1"/>
          <p:nvPr/>
        </p:nvSpPr>
        <p:spPr>
          <a:xfrm>
            <a:off x="7937374" y="4708525"/>
            <a:ext cx="9849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59" name="Google Shape;159;p19"/>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160" name="Google Shape;160;p19"/>
          <p:cNvSpPr txBox="1"/>
          <p:nvPr/>
        </p:nvSpPr>
        <p:spPr>
          <a:xfrm>
            <a:off x="514350" y="1304111"/>
            <a:ext cx="8115300" cy="1692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grpSp>
        <p:nvGrpSpPr>
          <p:cNvPr id="161" name="Google Shape;161;p19"/>
          <p:cNvGrpSpPr/>
          <p:nvPr/>
        </p:nvGrpSpPr>
        <p:grpSpPr>
          <a:xfrm>
            <a:off x="229713" y="1103413"/>
            <a:ext cx="8400000" cy="3087513"/>
            <a:chOff x="-569275" y="16038"/>
            <a:chExt cx="16800000" cy="6175025"/>
          </a:xfrm>
        </p:grpSpPr>
        <p:sp>
          <p:nvSpPr>
            <p:cNvPr id="162" name="Google Shape;162;p19"/>
            <p:cNvSpPr/>
            <p:nvPr/>
          </p:nvSpPr>
          <p:spPr>
            <a:xfrm>
              <a:off x="0" y="577760"/>
              <a:ext cx="16024200" cy="5613300"/>
            </a:xfrm>
            <a:prstGeom prst="rect">
              <a:avLst/>
            </a:prstGeom>
            <a:solidFill>
              <a:schemeClr val="lt1">
                <a:alpha val="89410"/>
              </a:schemeClr>
            </a:solidFill>
            <a:ln cap="flat" cmpd="sng" w="25400">
              <a:solidFill>
                <a:srgbClr val="8A3219"/>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63" name="Google Shape;163;p19"/>
            <p:cNvSpPr txBox="1"/>
            <p:nvPr/>
          </p:nvSpPr>
          <p:spPr>
            <a:xfrm>
              <a:off x="-569275" y="577763"/>
              <a:ext cx="16800000" cy="5613300"/>
            </a:xfrm>
            <a:prstGeom prst="rect">
              <a:avLst/>
            </a:prstGeom>
            <a:noFill/>
            <a:ln>
              <a:noFill/>
            </a:ln>
          </p:spPr>
          <p:txBody>
            <a:bodyPr anchorCtr="0" anchor="t" bIns="88900" lIns="621825" spcFirstLastPara="1" rIns="621825" wrap="square" tIns="385325">
              <a:noAutofit/>
            </a:bodyPr>
            <a:lstStyle/>
            <a:p>
              <a:pPr indent="-107950" lvl="1" marL="114300" marR="0" rtl="0" algn="just">
                <a:lnSpc>
                  <a:spcPct val="115000"/>
                </a:lnSpc>
                <a:spcBef>
                  <a:spcPts val="200"/>
                </a:spcBef>
                <a:spcAft>
                  <a:spcPts val="0"/>
                </a:spcAft>
                <a:buClr>
                  <a:srgbClr val="8A3219"/>
                </a:buClr>
                <a:buSzPts val="1100"/>
                <a:buFont typeface="Arial"/>
                <a:buChar char="•"/>
              </a:pPr>
              <a:r>
                <a:rPr b="1" i="0" lang="es" sz="1100" u="sng" cap="none" strike="noStrike">
                  <a:solidFill>
                    <a:srgbClr val="000000"/>
                  </a:solidFill>
                  <a:latin typeface="Roboto"/>
                  <a:ea typeface="Roboto"/>
                  <a:cs typeface="Roboto"/>
                  <a:sym typeface="Roboto"/>
                </a:rPr>
                <a:t>Cultural Preservation</a:t>
              </a:r>
              <a:r>
                <a:rPr b="0" i="0" lang="es" sz="1100" u="sng" cap="none" strike="noStrike">
                  <a:solidFill>
                    <a:srgbClr val="000000"/>
                  </a:solidFill>
                  <a:latin typeface="Roboto"/>
                  <a:ea typeface="Roboto"/>
                  <a:cs typeface="Roboto"/>
                  <a:sym typeface="Roboto"/>
                </a:rPr>
                <a:t>:</a:t>
              </a:r>
              <a:r>
                <a:rPr b="0" i="0" lang="es" sz="1100" u="none" cap="none" strike="noStrike">
                  <a:solidFill>
                    <a:srgbClr val="000000"/>
                  </a:solidFill>
                  <a:latin typeface="Roboto"/>
                  <a:ea typeface="Roboto"/>
                  <a:cs typeface="Roboto"/>
                  <a:sym typeface="Roboto"/>
                </a:rPr>
                <a:t> The Noche del Patrimonio plays a key role in </a:t>
              </a:r>
              <a:r>
                <a:rPr b="1" i="0" lang="es" sz="1100" u="none" cap="none" strike="noStrike">
                  <a:solidFill>
                    <a:srgbClr val="000000"/>
                  </a:solidFill>
                  <a:latin typeface="Roboto"/>
                  <a:ea typeface="Roboto"/>
                  <a:cs typeface="Roboto"/>
                  <a:sym typeface="Roboto"/>
                </a:rPr>
                <a:t>preserving cultural heritage</a:t>
              </a:r>
              <a:r>
                <a:rPr b="0" i="0" lang="es" sz="1100" u="none" cap="none" strike="noStrike">
                  <a:solidFill>
                    <a:srgbClr val="000000"/>
                  </a:solidFill>
                  <a:latin typeface="Roboto"/>
                  <a:ea typeface="Roboto"/>
                  <a:cs typeface="Roboto"/>
                  <a:sym typeface="Roboto"/>
                </a:rPr>
                <a:t> by making historical spaces more accessible to the public and enhancing their importance. In addition, educational and awareness-raising activities help to </a:t>
              </a:r>
              <a:r>
                <a:rPr b="1" i="0" lang="es" sz="1100" u="none" cap="none" strike="noStrike">
                  <a:solidFill>
                    <a:srgbClr val="000000"/>
                  </a:solidFill>
                  <a:latin typeface="Roboto"/>
                  <a:ea typeface="Roboto"/>
                  <a:cs typeface="Roboto"/>
                  <a:sym typeface="Roboto"/>
                </a:rPr>
                <a:t>protect local traditions and customs</a:t>
              </a:r>
              <a:r>
                <a:rPr b="0" i="0" lang="es" sz="1100" u="none" cap="none" strike="noStrike">
                  <a:solidFill>
                    <a:srgbClr val="000000"/>
                  </a:solidFill>
                  <a:latin typeface="Roboto"/>
                  <a:ea typeface="Roboto"/>
                  <a:cs typeface="Roboto"/>
                  <a:sym typeface="Roboto"/>
                </a:rPr>
                <a:t>.</a:t>
              </a:r>
              <a:endParaRPr b="0" i="0" sz="1100" u="none" cap="none" strike="noStrike">
                <a:solidFill>
                  <a:srgbClr val="000000"/>
                </a:solidFill>
                <a:latin typeface="Roboto"/>
                <a:ea typeface="Roboto"/>
                <a:cs typeface="Roboto"/>
                <a:sym typeface="Roboto"/>
              </a:endParaRPr>
            </a:p>
            <a:p>
              <a:pPr indent="-107950" lvl="1" marL="114300" marR="0" rtl="0" algn="just">
                <a:lnSpc>
                  <a:spcPct val="115000"/>
                </a:lnSpc>
                <a:spcBef>
                  <a:spcPts val="200"/>
                </a:spcBef>
                <a:spcAft>
                  <a:spcPts val="0"/>
                </a:spcAft>
                <a:buClr>
                  <a:srgbClr val="8A3219"/>
                </a:buClr>
                <a:buSzPts val="1100"/>
                <a:buFont typeface="Arial"/>
                <a:buChar char="•"/>
              </a:pPr>
              <a:r>
                <a:rPr b="1" i="0" lang="es" sz="1100" u="sng" cap="none" strike="noStrike">
                  <a:solidFill>
                    <a:srgbClr val="000000"/>
                  </a:solidFill>
                  <a:latin typeface="Roboto"/>
                  <a:ea typeface="Roboto"/>
                  <a:cs typeface="Roboto"/>
                  <a:sym typeface="Roboto"/>
                </a:rPr>
                <a:t>Promotion of local heritage:</a:t>
              </a:r>
              <a:r>
                <a:rPr b="0" i="0" lang="es" sz="1100" u="none" cap="none" strike="noStrike">
                  <a:solidFill>
                    <a:srgbClr val="000000"/>
                  </a:solidFill>
                  <a:latin typeface="Roboto"/>
                  <a:ea typeface="Roboto"/>
                  <a:cs typeface="Roboto"/>
                  <a:sym typeface="Roboto"/>
                </a:rPr>
                <a:t> The event highlights the cultural richness of the region by presenting its monuments, historical sites and local art. Visitors have the opportunity to learn about the history and traditions of the place, strengthening their connection with the community and generating a greater </a:t>
              </a:r>
              <a:r>
                <a:rPr b="1" i="0" lang="es" sz="1100" u="none" cap="none" strike="noStrike">
                  <a:solidFill>
                    <a:srgbClr val="000000"/>
                  </a:solidFill>
                  <a:latin typeface="Roboto"/>
                  <a:ea typeface="Roboto"/>
                  <a:cs typeface="Roboto"/>
                  <a:sym typeface="Roboto"/>
                </a:rPr>
                <a:t>appreciation for the local culture</a:t>
              </a:r>
              <a:r>
                <a:rPr b="0" i="0" lang="es" sz="1100" u="none" cap="none" strike="noStrike">
                  <a:solidFill>
                    <a:srgbClr val="000000"/>
                  </a:solidFill>
                  <a:latin typeface="Roboto"/>
                  <a:ea typeface="Roboto"/>
                  <a:cs typeface="Roboto"/>
                  <a:sym typeface="Roboto"/>
                </a:rPr>
                <a:t>.</a:t>
              </a:r>
              <a:endParaRPr b="0" i="0" sz="1100" u="none" cap="none" strike="noStrike">
                <a:solidFill>
                  <a:srgbClr val="000000"/>
                </a:solidFill>
                <a:latin typeface="Roboto"/>
                <a:ea typeface="Roboto"/>
                <a:cs typeface="Roboto"/>
                <a:sym typeface="Roboto"/>
              </a:endParaRPr>
            </a:p>
            <a:p>
              <a:pPr indent="-107950" lvl="1" marL="114300" marR="0" rtl="0" algn="just">
                <a:lnSpc>
                  <a:spcPct val="115000"/>
                </a:lnSpc>
                <a:spcBef>
                  <a:spcPts val="200"/>
                </a:spcBef>
                <a:spcAft>
                  <a:spcPts val="0"/>
                </a:spcAft>
                <a:buClr>
                  <a:srgbClr val="8A3219"/>
                </a:buClr>
                <a:buSzPts val="1100"/>
                <a:buFont typeface="Arial"/>
                <a:buChar char="•"/>
              </a:pPr>
              <a:r>
                <a:rPr b="1" i="0" lang="es" sz="1100" u="sng" cap="none" strike="noStrike">
                  <a:solidFill>
                    <a:srgbClr val="000000"/>
                  </a:solidFill>
                  <a:latin typeface="Roboto"/>
                  <a:ea typeface="Roboto"/>
                  <a:cs typeface="Roboto"/>
                  <a:sym typeface="Roboto"/>
                </a:rPr>
                <a:t>Strengthening cultural identity</a:t>
              </a:r>
              <a:r>
                <a:rPr b="0" i="0" lang="es" sz="1100" u="none" cap="none" strike="noStrike">
                  <a:solidFill>
                    <a:srgbClr val="000000"/>
                  </a:solidFill>
                  <a:latin typeface="Roboto"/>
                  <a:ea typeface="Roboto"/>
                  <a:cs typeface="Roboto"/>
                  <a:sym typeface="Roboto"/>
                </a:rPr>
                <a:t>: By involving residents in the organization and execution of activities, the event contributes to reinforcing a sense of </a:t>
              </a:r>
              <a:r>
                <a:rPr b="1" i="0" lang="es" sz="1100" u="none" cap="none" strike="noStrike">
                  <a:solidFill>
                    <a:srgbClr val="000000"/>
                  </a:solidFill>
                  <a:latin typeface="Roboto"/>
                  <a:ea typeface="Roboto"/>
                  <a:cs typeface="Roboto"/>
                  <a:sym typeface="Roboto"/>
                </a:rPr>
                <a:t>cultural identity and belonging</a:t>
              </a:r>
              <a:r>
                <a:rPr b="0" i="0" lang="es" sz="1100" u="none" cap="none" strike="noStrike">
                  <a:solidFill>
                    <a:srgbClr val="000000"/>
                  </a:solidFill>
                  <a:latin typeface="Roboto"/>
                  <a:ea typeface="Roboto"/>
                  <a:cs typeface="Roboto"/>
                  <a:sym typeface="Roboto"/>
                </a:rPr>
                <a:t>, allowing locals to take pride in their heritage and culture.</a:t>
              </a:r>
              <a:endParaRPr b="0" i="0" sz="1100" u="none" cap="none" strike="noStrike">
                <a:solidFill>
                  <a:srgbClr val="000000"/>
                </a:solidFill>
                <a:latin typeface="Roboto"/>
                <a:ea typeface="Roboto"/>
                <a:cs typeface="Roboto"/>
                <a:sym typeface="Roboto"/>
              </a:endParaRPr>
            </a:p>
            <a:p>
              <a:pPr indent="-107950" lvl="1" marL="114300" marR="0" rtl="0" algn="just">
                <a:lnSpc>
                  <a:spcPct val="115000"/>
                </a:lnSpc>
                <a:spcBef>
                  <a:spcPts val="200"/>
                </a:spcBef>
                <a:spcAft>
                  <a:spcPts val="0"/>
                </a:spcAft>
                <a:buClr>
                  <a:srgbClr val="8A3219"/>
                </a:buClr>
                <a:buSzPts val="1100"/>
                <a:buFont typeface="Arial"/>
                <a:buChar char="•"/>
              </a:pPr>
              <a:r>
                <a:rPr b="1" i="0" lang="es" sz="1100" u="sng" cap="none" strike="noStrike">
                  <a:solidFill>
                    <a:srgbClr val="000000"/>
                  </a:solidFill>
                  <a:latin typeface="Roboto"/>
                  <a:ea typeface="Roboto"/>
                  <a:cs typeface="Roboto"/>
                  <a:sym typeface="Roboto"/>
                </a:rPr>
                <a:t>Cultural Exchange</a:t>
              </a:r>
              <a:r>
                <a:rPr b="0" i="0" lang="es" sz="1100" u="none" cap="none" strike="noStrike">
                  <a:solidFill>
                    <a:srgbClr val="000000"/>
                  </a:solidFill>
                  <a:latin typeface="Roboto"/>
                  <a:ea typeface="Roboto"/>
                  <a:cs typeface="Roboto"/>
                  <a:sym typeface="Roboto"/>
                </a:rPr>
                <a:t>: The participation of tourists and citizens from different regions or countries also promotes </a:t>
              </a:r>
              <a:r>
                <a:rPr b="1" i="0" lang="es" sz="1100" u="none" cap="none" strike="noStrike">
                  <a:solidFill>
                    <a:srgbClr val="000000"/>
                  </a:solidFill>
                  <a:latin typeface="Roboto"/>
                  <a:ea typeface="Roboto"/>
                  <a:cs typeface="Roboto"/>
                  <a:sym typeface="Roboto"/>
                </a:rPr>
                <a:t>cultural exchange</a:t>
              </a:r>
              <a:r>
                <a:rPr b="0" i="0" lang="es" sz="1100" u="none" cap="none" strike="noStrike">
                  <a:solidFill>
                    <a:srgbClr val="000000"/>
                  </a:solidFill>
                  <a:latin typeface="Roboto"/>
                  <a:ea typeface="Roboto"/>
                  <a:cs typeface="Roboto"/>
                  <a:sym typeface="Roboto"/>
                </a:rPr>
                <a:t>, </a:t>
              </a:r>
              <a:r>
                <a:rPr b="1" i="0" lang="es" sz="1100" u="none" cap="none" strike="noStrike">
                  <a:solidFill>
                    <a:srgbClr val="000000"/>
                  </a:solidFill>
                  <a:latin typeface="Roboto"/>
                  <a:ea typeface="Roboto"/>
                  <a:cs typeface="Roboto"/>
                  <a:sym typeface="Roboto"/>
                </a:rPr>
                <a:t>diversity </a:t>
              </a:r>
              <a:r>
                <a:rPr b="0" i="0" lang="es" sz="1100" u="none" cap="none" strike="noStrike">
                  <a:solidFill>
                    <a:srgbClr val="000000"/>
                  </a:solidFill>
                  <a:latin typeface="Roboto"/>
                  <a:ea typeface="Roboto"/>
                  <a:cs typeface="Roboto"/>
                  <a:sym typeface="Roboto"/>
                </a:rPr>
                <a:t>and </a:t>
              </a:r>
              <a:r>
                <a:rPr b="1" i="0" lang="es" sz="1100" u="none" cap="none" strike="noStrike">
                  <a:solidFill>
                    <a:srgbClr val="000000"/>
                  </a:solidFill>
                  <a:latin typeface="Roboto"/>
                  <a:ea typeface="Roboto"/>
                  <a:cs typeface="Roboto"/>
                  <a:sym typeface="Roboto"/>
                </a:rPr>
                <a:t>mutual understanding</a:t>
              </a:r>
              <a:r>
                <a:rPr b="0" i="0" lang="es" sz="1100" u="none" cap="none" strike="noStrike">
                  <a:solidFill>
                    <a:srgbClr val="000000"/>
                  </a:solidFill>
                  <a:latin typeface="Roboto"/>
                  <a:ea typeface="Roboto"/>
                  <a:cs typeface="Roboto"/>
                  <a:sym typeface="Roboto"/>
                </a:rPr>
                <a:t> between different communities.</a:t>
              </a:r>
              <a:endParaRPr b="0" i="0" sz="1100" u="none" cap="none" strike="noStrike">
                <a:solidFill>
                  <a:srgbClr val="000000"/>
                </a:solidFill>
                <a:latin typeface="Arial"/>
                <a:ea typeface="Arial"/>
                <a:cs typeface="Arial"/>
                <a:sym typeface="Arial"/>
              </a:endParaRPr>
            </a:p>
          </p:txBody>
        </p:sp>
        <p:sp>
          <p:nvSpPr>
            <p:cNvPr id="164" name="Google Shape;164;p19"/>
            <p:cNvSpPr/>
            <p:nvPr/>
          </p:nvSpPr>
          <p:spPr>
            <a:xfrm>
              <a:off x="801216" y="16038"/>
              <a:ext cx="3063900" cy="1092300"/>
            </a:xfrm>
            <a:prstGeom prst="roundRect">
              <a:avLst>
                <a:gd fmla="val 16667" name="adj"/>
              </a:avLst>
            </a:prstGeom>
            <a:solidFill>
              <a:srgbClr val="8A3219"/>
            </a:solidFill>
            <a:ln cap="flat" cmpd="sng" w="25400">
              <a:solidFill>
                <a:schemeClr val="lt1"/>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65" name="Google Shape;165;p19"/>
            <p:cNvSpPr txBox="1"/>
            <p:nvPr/>
          </p:nvSpPr>
          <p:spPr>
            <a:xfrm>
              <a:off x="854530" y="69338"/>
              <a:ext cx="3330300" cy="985500"/>
            </a:xfrm>
            <a:prstGeom prst="rect">
              <a:avLst/>
            </a:prstGeom>
            <a:noFill/>
            <a:ln>
              <a:noFill/>
            </a:ln>
          </p:spPr>
          <p:txBody>
            <a:bodyPr anchorCtr="0" anchor="ctr" bIns="0" lIns="212000" spcFirstLastPara="1" rIns="212000" wrap="square" tIns="0">
              <a:noAutofit/>
            </a:bodyPr>
            <a:lstStyle/>
            <a:p>
              <a:pPr indent="0" lvl="0" marL="0" marR="0" rtl="0" algn="l">
                <a:lnSpc>
                  <a:spcPct val="90000"/>
                </a:lnSpc>
                <a:spcBef>
                  <a:spcPts val="0"/>
                </a:spcBef>
                <a:spcAft>
                  <a:spcPts val="0"/>
                </a:spcAft>
                <a:buClr>
                  <a:srgbClr val="000000"/>
                </a:buClr>
                <a:buSzPts val="1000"/>
                <a:buFont typeface="Arial"/>
                <a:buNone/>
              </a:pPr>
              <a:r>
                <a:rPr b="1" i="0" lang="es" sz="1100" cap="none" strike="noStrike">
                  <a:solidFill>
                    <a:schemeClr val="lt1"/>
                  </a:solidFill>
                  <a:latin typeface="Roboto"/>
                  <a:ea typeface="Roboto"/>
                  <a:cs typeface="Roboto"/>
                  <a:sym typeface="Roboto"/>
                </a:rPr>
                <a:t>Cultural Impact</a:t>
              </a:r>
              <a:endParaRPr i="0" sz="1100" cap="none" strike="noStrike">
                <a:solidFill>
                  <a:schemeClr val="lt1"/>
                </a:solidFill>
                <a:latin typeface="Roboto"/>
                <a:ea typeface="Roboto"/>
                <a:cs typeface="Roboto"/>
                <a:sym typeface="Robo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169" name="Shape 169"/>
        <p:cNvGrpSpPr/>
        <p:nvPr/>
      </p:nvGrpSpPr>
      <p:grpSpPr>
        <a:xfrm>
          <a:off x="0" y="0"/>
          <a:ext cx="0" cy="0"/>
          <a:chOff x="0" y="0"/>
          <a:chExt cx="0" cy="0"/>
        </a:xfrm>
      </p:grpSpPr>
      <p:sp>
        <p:nvSpPr>
          <p:cNvPr id="170" name="Google Shape;170;p20"/>
          <p:cNvSpPr/>
          <p:nvPr/>
        </p:nvSpPr>
        <p:spPr>
          <a:xfrm>
            <a:off x="1062120" y="-587264"/>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71" name="Google Shape;171;p20"/>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72" name="Google Shape;172;p20"/>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73" name="Google Shape;173;p20"/>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Local Benefits and Impact</a:t>
            </a:r>
            <a:endParaRPr b="0" i="0" sz="700" u="none" cap="none" strike="noStrike">
              <a:solidFill>
                <a:srgbClr val="000000"/>
              </a:solidFill>
              <a:latin typeface="Arial"/>
              <a:ea typeface="Arial"/>
              <a:cs typeface="Arial"/>
              <a:sym typeface="Arial"/>
            </a:endParaRPr>
          </a:p>
        </p:txBody>
      </p:sp>
      <p:sp>
        <p:nvSpPr>
          <p:cNvPr id="174" name="Google Shape;174;p20"/>
          <p:cNvSpPr txBox="1"/>
          <p:nvPr/>
        </p:nvSpPr>
        <p:spPr>
          <a:xfrm>
            <a:off x="7897888" y="4708525"/>
            <a:ext cx="10242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75" name="Google Shape;175;p20"/>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176" name="Google Shape;176;p20"/>
          <p:cNvSpPr txBox="1"/>
          <p:nvPr/>
        </p:nvSpPr>
        <p:spPr>
          <a:xfrm>
            <a:off x="514350" y="1304111"/>
            <a:ext cx="8115300" cy="1692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grpSp>
        <p:nvGrpSpPr>
          <p:cNvPr id="177" name="Google Shape;177;p20"/>
          <p:cNvGrpSpPr/>
          <p:nvPr/>
        </p:nvGrpSpPr>
        <p:grpSpPr>
          <a:xfrm>
            <a:off x="159812" y="1095388"/>
            <a:ext cx="8529014" cy="3008266"/>
            <a:chOff x="-709100" y="-12"/>
            <a:chExt cx="16733400" cy="5778460"/>
          </a:xfrm>
        </p:grpSpPr>
        <p:sp>
          <p:nvSpPr>
            <p:cNvPr id="178" name="Google Shape;178;p20"/>
            <p:cNvSpPr/>
            <p:nvPr/>
          </p:nvSpPr>
          <p:spPr>
            <a:xfrm>
              <a:off x="0" y="451348"/>
              <a:ext cx="16024200" cy="5327100"/>
            </a:xfrm>
            <a:prstGeom prst="rect">
              <a:avLst/>
            </a:prstGeom>
            <a:solidFill>
              <a:schemeClr val="lt1">
                <a:alpha val="89410"/>
              </a:schemeClr>
            </a:solidFill>
            <a:ln cap="flat" cmpd="sng" w="25400">
              <a:solidFill>
                <a:srgbClr val="89BE93"/>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79" name="Google Shape;179;p20"/>
            <p:cNvSpPr txBox="1"/>
            <p:nvPr/>
          </p:nvSpPr>
          <p:spPr>
            <a:xfrm>
              <a:off x="-709100" y="289151"/>
              <a:ext cx="16733400" cy="5327100"/>
            </a:xfrm>
            <a:prstGeom prst="rect">
              <a:avLst/>
            </a:prstGeom>
            <a:noFill/>
            <a:ln>
              <a:noFill/>
            </a:ln>
          </p:spPr>
          <p:txBody>
            <a:bodyPr anchorCtr="0" anchor="t" bIns="88900" lIns="621825" spcFirstLastPara="1" rIns="621825" wrap="square" tIns="479050">
              <a:noAutofit/>
            </a:bodyPr>
            <a:lstStyle/>
            <a:p>
              <a:pPr indent="-107950" lvl="1" marL="114300" marR="0" rtl="0" algn="just">
                <a:lnSpc>
                  <a:spcPct val="115000"/>
                </a:lnSpc>
                <a:spcBef>
                  <a:spcPts val="200"/>
                </a:spcBef>
                <a:spcAft>
                  <a:spcPts val="0"/>
                </a:spcAft>
                <a:buClr>
                  <a:srgbClr val="89BE93"/>
                </a:buClr>
                <a:buSzPts val="1100"/>
                <a:buFont typeface="Arial"/>
                <a:buChar char="•"/>
              </a:pPr>
              <a:r>
                <a:rPr b="1" i="0" lang="es" sz="1100" u="sng" cap="none" strike="noStrike">
                  <a:solidFill>
                    <a:srgbClr val="000000"/>
                  </a:solidFill>
                  <a:latin typeface="Roboto"/>
                  <a:ea typeface="Roboto"/>
                  <a:cs typeface="Roboto"/>
                  <a:sym typeface="Roboto"/>
                </a:rPr>
                <a:t>Sustainable Practices</a:t>
              </a:r>
              <a:r>
                <a:rPr b="0" i="0" lang="es" sz="1100" u="none" cap="none" strike="noStrike">
                  <a:solidFill>
                    <a:srgbClr val="000000"/>
                  </a:solidFill>
                  <a:latin typeface="Roboto"/>
                  <a:ea typeface="Roboto"/>
                  <a:cs typeface="Roboto"/>
                  <a:sym typeface="Roboto"/>
                </a:rPr>
                <a:t>: Sustainable practices such as the use of </a:t>
              </a:r>
              <a:r>
                <a:rPr b="1" i="0" lang="es" sz="1100" u="none" cap="none" strike="noStrike">
                  <a:solidFill>
                    <a:srgbClr val="000000"/>
                  </a:solidFill>
                  <a:latin typeface="Roboto"/>
                  <a:ea typeface="Roboto"/>
                  <a:cs typeface="Roboto"/>
                  <a:sym typeface="Roboto"/>
                </a:rPr>
                <a:t>recycled materials</a:t>
              </a:r>
              <a:r>
                <a:rPr b="0" i="0" lang="es" sz="1100" u="none" cap="none" strike="noStrike">
                  <a:solidFill>
                    <a:srgbClr val="000000"/>
                  </a:solidFill>
                  <a:latin typeface="Roboto"/>
                  <a:ea typeface="Roboto"/>
                  <a:cs typeface="Roboto"/>
                  <a:sym typeface="Roboto"/>
                </a:rPr>
                <a:t>, promotion of </a:t>
              </a:r>
              <a:r>
                <a:rPr b="1" i="0" lang="es" sz="1100" u="none" cap="none" strike="noStrike">
                  <a:solidFill>
                    <a:srgbClr val="000000"/>
                  </a:solidFill>
                  <a:latin typeface="Roboto"/>
                  <a:ea typeface="Roboto"/>
                  <a:cs typeface="Roboto"/>
                  <a:sym typeface="Roboto"/>
                </a:rPr>
                <a:t>public transport</a:t>
              </a:r>
              <a:r>
                <a:rPr b="0" i="0" lang="es" sz="1100" u="none" cap="none" strike="noStrike">
                  <a:solidFill>
                    <a:srgbClr val="000000"/>
                  </a:solidFill>
                  <a:latin typeface="Roboto"/>
                  <a:ea typeface="Roboto"/>
                  <a:cs typeface="Roboto"/>
                  <a:sym typeface="Roboto"/>
                </a:rPr>
                <a:t> and </a:t>
              </a:r>
              <a:r>
                <a:rPr b="1" i="0" lang="es" sz="1100" u="none" cap="none" strike="noStrike">
                  <a:solidFill>
                    <a:srgbClr val="000000"/>
                  </a:solidFill>
                  <a:latin typeface="Roboto"/>
                  <a:ea typeface="Roboto"/>
                  <a:cs typeface="Roboto"/>
                  <a:sym typeface="Roboto"/>
                </a:rPr>
                <a:t>responsible waste management</a:t>
              </a:r>
              <a:r>
                <a:rPr b="0" i="0" lang="es" sz="1100" u="none" cap="none" strike="noStrike">
                  <a:solidFill>
                    <a:srgbClr val="000000"/>
                  </a:solidFill>
                  <a:latin typeface="Roboto"/>
                  <a:ea typeface="Roboto"/>
                  <a:cs typeface="Roboto"/>
                  <a:sym typeface="Roboto"/>
                </a:rPr>
                <a:t> are adopted during the event. The event’s ecological footprint is minimized through the efficient use of resources.</a:t>
              </a:r>
              <a:endParaRPr b="0" i="0" sz="1100" u="none" cap="none" strike="noStrike">
                <a:solidFill>
                  <a:srgbClr val="000000"/>
                </a:solidFill>
                <a:latin typeface="Roboto"/>
                <a:ea typeface="Roboto"/>
                <a:cs typeface="Roboto"/>
                <a:sym typeface="Roboto"/>
              </a:endParaRPr>
            </a:p>
            <a:p>
              <a:pPr indent="-107950" lvl="1" marL="114300" marR="0" rtl="0" algn="just">
                <a:lnSpc>
                  <a:spcPct val="115000"/>
                </a:lnSpc>
                <a:spcBef>
                  <a:spcPts val="200"/>
                </a:spcBef>
                <a:spcAft>
                  <a:spcPts val="0"/>
                </a:spcAft>
                <a:buClr>
                  <a:srgbClr val="89BE93"/>
                </a:buClr>
                <a:buSzPts val="1100"/>
                <a:buFont typeface="Arial"/>
                <a:buChar char="•"/>
              </a:pPr>
              <a:r>
                <a:rPr b="1" i="0" lang="es" sz="1100" u="sng" cap="none" strike="noStrike">
                  <a:solidFill>
                    <a:srgbClr val="000000"/>
                  </a:solidFill>
                  <a:latin typeface="Roboto"/>
                  <a:ea typeface="Roboto"/>
                  <a:cs typeface="Roboto"/>
                  <a:sym typeface="Roboto"/>
                </a:rPr>
                <a:t>Energy Conservation</a:t>
              </a:r>
              <a:r>
                <a:rPr b="0" i="0" lang="es" sz="1100" u="none" cap="none" strike="noStrike">
                  <a:solidFill>
                    <a:srgbClr val="000000"/>
                  </a:solidFill>
                  <a:latin typeface="Roboto"/>
                  <a:ea typeface="Roboto"/>
                  <a:cs typeface="Roboto"/>
                  <a:sym typeface="Roboto"/>
                </a:rPr>
                <a:t>: Energy-saving measures are implemented, such as </a:t>
              </a:r>
              <a:r>
                <a:rPr b="1" i="0" lang="es" sz="1100" u="none" cap="none" strike="noStrike">
                  <a:solidFill>
                    <a:srgbClr val="000000"/>
                  </a:solidFill>
                  <a:latin typeface="Roboto"/>
                  <a:ea typeface="Roboto"/>
                  <a:cs typeface="Roboto"/>
                  <a:sym typeface="Roboto"/>
                </a:rPr>
                <a:t>efficient lighting</a:t>
              </a:r>
              <a:r>
                <a:rPr b="0" i="0" lang="es" sz="1100" u="none" cap="none" strike="noStrike">
                  <a:solidFill>
                    <a:srgbClr val="000000"/>
                  </a:solidFill>
                  <a:latin typeface="Roboto"/>
                  <a:ea typeface="Roboto"/>
                  <a:cs typeface="Roboto"/>
                  <a:sym typeface="Roboto"/>
                </a:rPr>
                <a:t> of monuments and the use of </a:t>
              </a:r>
              <a:r>
                <a:rPr b="1" i="0" lang="es" sz="1100" u="none" cap="none" strike="noStrike">
                  <a:solidFill>
                    <a:srgbClr val="000000"/>
                  </a:solidFill>
                  <a:latin typeface="Roboto"/>
                  <a:ea typeface="Roboto"/>
                  <a:cs typeface="Roboto"/>
                  <a:sym typeface="Roboto"/>
                </a:rPr>
                <a:t>renewable energies</a:t>
              </a:r>
              <a:r>
                <a:rPr b="0" i="0" lang="es" sz="1100" u="none" cap="none" strike="noStrike">
                  <a:solidFill>
                    <a:srgbClr val="000000"/>
                  </a:solidFill>
                  <a:latin typeface="Roboto"/>
                  <a:ea typeface="Roboto"/>
                  <a:cs typeface="Roboto"/>
                  <a:sym typeface="Roboto"/>
                </a:rPr>
                <a:t> in event activities to reduce environmental impact.</a:t>
              </a:r>
              <a:endParaRPr b="0" i="0" sz="1100" u="none" cap="none" strike="noStrike">
                <a:solidFill>
                  <a:srgbClr val="000000"/>
                </a:solidFill>
                <a:latin typeface="Roboto"/>
                <a:ea typeface="Roboto"/>
                <a:cs typeface="Roboto"/>
                <a:sym typeface="Roboto"/>
              </a:endParaRPr>
            </a:p>
            <a:p>
              <a:pPr indent="-107950" lvl="1" marL="114300" marR="0" rtl="0" algn="just">
                <a:lnSpc>
                  <a:spcPct val="115000"/>
                </a:lnSpc>
                <a:spcBef>
                  <a:spcPts val="200"/>
                </a:spcBef>
                <a:spcAft>
                  <a:spcPts val="0"/>
                </a:spcAft>
                <a:buClr>
                  <a:srgbClr val="89BE93"/>
                </a:buClr>
                <a:buSzPts val="1100"/>
                <a:buFont typeface="Arial"/>
                <a:buChar char="•"/>
              </a:pPr>
              <a:r>
                <a:rPr b="1" i="0" lang="es" sz="1100" u="sng" cap="none" strike="noStrike">
                  <a:solidFill>
                    <a:srgbClr val="000000"/>
                  </a:solidFill>
                  <a:latin typeface="Roboto"/>
                  <a:ea typeface="Roboto"/>
                  <a:cs typeface="Roboto"/>
                  <a:sym typeface="Roboto"/>
                </a:rPr>
                <a:t>Eco-friendly Promotion:</a:t>
              </a:r>
              <a:r>
                <a:rPr b="0" i="0" lang="es" sz="1100" u="none" cap="none" strike="noStrike">
                  <a:solidFill>
                    <a:srgbClr val="000000"/>
                  </a:solidFill>
                  <a:latin typeface="Roboto"/>
                  <a:ea typeface="Roboto"/>
                  <a:cs typeface="Roboto"/>
                  <a:sym typeface="Roboto"/>
                </a:rPr>
                <a:t> The event promotes </a:t>
              </a:r>
              <a:r>
                <a:rPr b="1" i="0" lang="es" sz="1100" u="none" cap="none" strike="noStrike">
                  <a:solidFill>
                    <a:srgbClr val="000000"/>
                  </a:solidFill>
                  <a:latin typeface="Roboto"/>
                  <a:ea typeface="Roboto"/>
                  <a:cs typeface="Roboto"/>
                  <a:sym typeface="Roboto"/>
                </a:rPr>
                <a:t>responsible tourism practices</a:t>
              </a:r>
              <a:r>
                <a:rPr b="0" i="0" lang="es" sz="1100" u="none" cap="none" strike="noStrike">
                  <a:solidFill>
                    <a:srgbClr val="000000"/>
                  </a:solidFill>
                  <a:latin typeface="Roboto"/>
                  <a:ea typeface="Roboto"/>
                  <a:cs typeface="Roboto"/>
                  <a:sym typeface="Roboto"/>
                </a:rPr>
                <a:t>, such as the use of public transport, respect for natural areas and care for the environment, encouraging both locals and tourists to adopt more sustainable habits.</a:t>
              </a:r>
              <a:endParaRPr b="0" i="0" sz="1100" u="none" cap="none" strike="noStrike">
                <a:solidFill>
                  <a:srgbClr val="000000"/>
                </a:solidFill>
                <a:latin typeface="Roboto"/>
                <a:ea typeface="Roboto"/>
                <a:cs typeface="Roboto"/>
                <a:sym typeface="Roboto"/>
              </a:endParaRPr>
            </a:p>
            <a:p>
              <a:pPr indent="-107950" lvl="1" marL="114300" marR="0" rtl="0" algn="just">
                <a:lnSpc>
                  <a:spcPct val="115000"/>
                </a:lnSpc>
                <a:spcBef>
                  <a:spcPts val="200"/>
                </a:spcBef>
                <a:spcAft>
                  <a:spcPts val="0"/>
                </a:spcAft>
                <a:buClr>
                  <a:srgbClr val="89BE93"/>
                </a:buClr>
                <a:buSzPts val="1100"/>
                <a:buFont typeface="Arial"/>
                <a:buChar char="•"/>
              </a:pPr>
              <a:r>
                <a:rPr b="1" i="0" lang="es" sz="1100" u="sng" cap="none" strike="noStrike">
                  <a:solidFill>
                    <a:srgbClr val="000000"/>
                  </a:solidFill>
                  <a:latin typeface="Roboto"/>
                  <a:ea typeface="Roboto"/>
                  <a:cs typeface="Roboto"/>
                  <a:sym typeface="Roboto"/>
                </a:rPr>
                <a:t>Environmental Awareness</a:t>
              </a:r>
              <a:r>
                <a:rPr b="0" i="0" lang="es" sz="1100" u="none" cap="none" strike="noStrike">
                  <a:solidFill>
                    <a:srgbClr val="000000"/>
                  </a:solidFill>
                  <a:latin typeface="Roboto"/>
                  <a:ea typeface="Roboto"/>
                  <a:cs typeface="Roboto"/>
                  <a:sym typeface="Roboto"/>
                </a:rPr>
                <a:t>: The Noche del Patrimonio itself is an opportunity to </a:t>
              </a:r>
              <a:r>
                <a:rPr b="1" i="0" lang="es" sz="1100" u="none" cap="none" strike="noStrike">
                  <a:solidFill>
                    <a:srgbClr val="000000"/>
                  </a:solidFill>
                  <a:latin typeface="Roboto"/>
                  <a:ea typeface="Roboto"/>
                  <a:cs typeface="Roboto"/>
                  <a:sym typeface="Roboto"/>
                </a:rPr>
                <a:t>educate people</a:t>
              </a:r>
              <a:r>
                <a:rPr b="0" i="0" lang="es" sz="1100" u="none" cap="none" strike="noStrike">
                  <a:solidFill>
                    <a:srgbClr val="000000"/>
                  </a:solidFill>
                  <a:latin typeface="Roboto"/>
                  <a:ea typeface="Roboto"/>
                  <a:cs typeface="Roboto"/>
                  <a:sym typeface="Roboto"/>
                </a:rPr>
                <a:t> about the importance of </a:t>
              </a:r>
              <a:r>
                <a:rPr b="1" i="0" lang="es" sz="1100" u="none" cap="none" strike="noStrike">
                  <a:solidFill>
                    <a:srgbClr val="000000"/>
                  </a:solidFill>
                  <a:latin typeface="Roboto"/>
                  <a:ea typeface="Roboto"/>
                  <a:cs typeface="Roboto"/>
                  <a:sym typeface="Roboto"/>
                </a:rPr>
                <a:t>conserving environmental and cultural heritage</a:t>
              </a:r>
              <a:r>
                <a:rPr b="0" i="0" lang="es" sz="1100" u="none" cap="none" strike="noStrike">
                  <a:solidFill>
                    <a:srgbClr val="000000"/>
                  </a:solidFill>
                  <a:latin typeface="Roboto"/>
                  <a:ea typeface="Roboto"/>
                  <a:cs typeface="Roboto"/>
                  <a:sym typeface="Roboto"/>
                </a:rPr>
                <a:t>, and how small gestures can make a difference in protecting the environment.</a:t>
              </a:r>
              <a:endParaRPr b="0" i="0" sz="1100" u="none" cap="none" strike="noStrike">
                <a:solidFill>
                  <a:srgbClr val="000000"/>
                </a:solidFill>
                <a:latin typeface="Arial"/>
                <a:ea typeface="Arial"/>
                <a:cs typeface="Arial"/>
                <a:sym typeface="Arial"/>
              </a:endParaRPr>
            </a:p>
          </p:txBody>
        </p:sp>
        <p:sp>
          <p:nvSpPr>
            <p:cNvPr id="180" name="Google Shape;180;p20"/>
            <p:cNvSpPr/>
            <p:nvPr/>
          </p:nvSpPr>
          <p:spPr>
            <a:xfrm>
              <a:off x="813075" y="-12"/>
              <a:ext cx="3791100" cy="983100"/>
            </a:xfrm>
            <a:prstGeom prst="roundRect">
              <a:avLst>
                <a:gd fmla="val 16667" name="adj"/>
              </a:avLst>
            </a:prstGeom>
            <a:solidFill>
              <a:srgbClr val="89BE93"/>
            </a:solidFill>
            <a:ln cap="flat" cmpd="sng" w="25400">
              <a:solidFill>
                <a:schemeClr val="lt1"/>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81" name="Google Shape;181;p20"/>
            <p:cNvSpPr txBox="1"/>
            <p:nvPr/>
          </p:nvSpPr>
          <p:spPr>
            <a:xfrm>
              <a:off x="861074" y="47988"/>
              <a:ext cx="3619200" cy="887100"/>
            </a:xfrm>
            <a:prstGeom prst="rect">
              <a:avLst/>
            </a:prstGeom>
            <a:noFill/>
            <a:ln>
              <a:noFill/>
            </a:ln>
          </p:spPr>
          <p:txBody>
            <a:bodyPr anchorCtr="0" anchor="ctr" bIns="0" lIns="212000" spcFirstLastPara="1" rIns="212000" wrap="square" tIns="0">
              <a:noAutofit/>
            </a:bodyPr>
            <a:lstStyle/>
            <a:p>
              <a:pPr indent="0" lvl="0" marL="0" marR="0" rtl="0" algn="l">
                <a:lnSpc>
                  <a:spcPct val="90000"/>
                </a:lnSpc>
                <a:spcBef>
                  <a:spcPts val="0"/>
                </a:spcBef>
                <a:spcAft>
                  <a:spcPts val="0"/>
                </a:spcAft>
                <a:buClr>
                  <a:srgbClr val="000000"/>
                </a:buClr>
                <a:buSzPts val="1000"/>
                <a:buFont typeface="Arial"/>
                <a:buNone/>
              </a:pPr>
              <a:r>
                <a:rPr b="1" i="0" lang="es" sz="1100" cap="none" strike="noStrike">
                  <a:solidFill>
                    <a:srgbClr val="FFFFFF"/>
                  </a:solidFill>
                  <a:latin typeface="Roboto"/>
                  <a:ea typeface="Roboto"/>
                  <a:cs typeface="Roboto"/>
                  <a:sym typeface="Roboto"/>
                </a:rPr>
                <a:t>Environmental Impact</a:t>
              </a:r>
              <a:endParaRPr b="1" i="0" sz="1100" cap="none" strike="noStrike">
                <a:solidFill>
                  <a:srgbClr val="FFFFFF"/>
                </a:solidFill>
                <a:latin typeface="Roboto"/>
                <a:ea typeface="Roboto"/>
                <a:cs typeface="Roboto"/>
                <a:sym typeface="Roboto"/>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185" name="Shape 185"/>
        <p:cNvGrpSpPr/>
        <p:nvPr/>
      </p:nvGrpSpPr>
      <p:grpSpPr>
        <a:xfrm>
          <a:off x="0" y="0"/>
          <a:ext cx="0" cy="0"/>
          <a:chOff x="0" y="0"/>
          <a:chExt cx="0" cy="0"/>
        </a:xfrm>
      </p:grpSpPr>
      <p:sp>
        <p:nvSpPr>
          <p:cNvPr id="186" name="Google Shape;186;p21"/>
          <p:cNvSpPr/>
          <p:nvPr/>
        </p:nvSpPr>
        <p:spPr>
          <a:xfrm>
            <a:off x="1062120" y="-484789"/>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87" name="Google Shape;187;p21"/>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88" name="Google Shape;188;p21"/>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89" name="Google Shape;189;p21"/>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Local Benefits and Impact</a:t>
            </a:r>
            <a:endParaRPr b="0" i="0" sz="700" u="none" cap="none" strike="noStrike">
              <a:solidFill>
                <a:srgbClr val="000000"/>
              </a:solidFill>
              <a:latin typeface="Arial"/>
              <a:ea typeface="Arial"/>
              <a:cs typeface="Arial"/>
              <a:sym typeface="Arial"/>
            </a:endParaRPr>
          </a:p>
        </p:txBody>
      </p:sp>
      <p:sp>
        <p:nvSpPr>
          <p:cNvPr id="190" name="Google Shape;190;p21"/>
          <p:cNvSpPr txBox="1"/>
          <p:nvPr/>
        </p:nvSpPr>
        <p:spPr>
          <a:xfrm>
            <a:off x="7966999" y="4708525"/>
            <a:ext cx="9552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91" name="Google Shape;191;p21"/>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192" name="Google Shape;192;p21"/>
          <p:cNvSpPr txBox="1"/>
          <p:nvPr/>
        </p:nvSpPr>
        <p:spPr>
          <a:xfrm>
            <a:off x="514350" y="1304111"/>
            <a:ext cx="8115300" cy="1692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grpSp>
        <p:nvGrpSpPr>
          <p:cNvPr id="193" name="Google Shape;193;p21"/>
          <p:cNvGrpSpPr/>
          <p:nvPr/>
        </p:nvGrpSpPr>
        <p:grpSpPr>
          <a:xfrm>
            <a:off x="158400" y="1113963"/>
            <a:ext cx="8724000" cy="3058563"/>
            <a:chOff x="-711900" y="37138"/>
            <a:chExt cx="17448000" cy="6117125"/>
          </a:xfrm>
        </p:grpSpPr>
        <p:sp>
          <p:nvSpPr>
            <p:cNvPr id="194" name="Google Shape;194;p21"/>
            <p:cNvSpPr/>
            <p:nvPr/>
          </p:nvSpPr>
          <p:spPr>
            <a:xfrm>
              <a:off x="0" y="435663"/>
              <a:ext cx="16024200" cy="5718600"/>
            </a:xfrm>
            <a:prstGeom prst="rect">
              <a:avLst/>
            </a:prstGeom>
            <a:solidFill>
              <a:schemeClr val="lt1">
                <a:alpha val="89410"/>
              </a:schemeClr>
            </a:solidFill>
            <a:ln cap="flat" cmpd="sng" w="25400">
              <a:solidFill>
                <a:srgbClr val="6550A3"/>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95" name="Google Shape;195;p21"/>
            <p:cNvSpPr txBox="1"/>
            <p:nvPr/>
          </p:nvSpPr>
          <p:spPr>
            <a:xfrm>
              <a:off x="-711900" y="167826"/>
              <a:ext cx="17448000" cy="5718600"/>
            </a:xfrm>
            <a:prstGeom prst="rect">
              <a:avLst/>
            </a:prstGeom>
            <a:noFill/>
            <a:ln>
              <a:noFill/>
            </a:ln>
          </p:spPr>
          <p:txBody>
            <a:bodyPr anchorCtr="0" anchor="t" bIns="78225" lIns="621825" spcFirstLastPara="1" rIns="621825" wrap="square" tIns="229100">
              <a:noAutofit/>
            </a:bodyPr>
            <a:lstStyle/>
            <a:p>
              <a:pPr indent="0" lvl="0" marL="0" marR="0" rtl="0" algn="just">
                <a:lnSpc>
                  <a:spcPct val="90000"/>
                </a:lnSpc>
                <a:spcBef>
                  <a:spcPts val="200"/>
                </a:spcBef>
                <a:spcAft>
                  <a:spcPts val="0"/>
                </a:spcAft>
                <a:buClr>
                  <a:srgbClr val="000000"/>
                </a:buClr>
                <a:buSzPts val="1200"/>
                <a:buFont typeface="Arial"/>
                <a:buNone/>
              </a:pPr>
              <a:r>
                <a:t/>
              </a:r>
              <a:endParaRPr b="1" i="0" sz="1200" u="sng" cap="none" strike="noStrike">
                <a:solidFill>
                  <a:srgbClr val="000000"/>
                </a:solidFill>
                <a:latin typeface="Roboto"/>
                <a:ea typeface="Roboto"/>
                <a:cs typeface="Roboto"/>
                <a:sym typeface="Roboto"/>
              </a:endParaRPr>
            </a:p>
            <a:p>
              <a:pPr indent="-107950" lvl="1" marL="114300" marR="0" rtl="0" algn="just">
                <a:lnSpc>
                  <a:spcPct val="150000"/>
                </a:lnSpc>
                <a:spcBef>
                  <a:spcPts val="200"/>
                </a:spcBef>
                <a:spcAft>
                  <a:spcPts val="0"/>
                </a:spcAft>
                <a:buClr>
                  <a:srgbClr val="6550A3"/>
                </a:buClr>
                <a:buSzPts val="1100"/>
                <a:buFont typeface="Arial"/>
                <a:buChar char="•"/>
              </a:pPr>
              <a:r>
                <a:rPr b="1" i="0" lang="es" sz="1100" u="sng" cap="none" strike="noStrike">
                  <a:solidFill>
                    <a:srgbClr val="000000"/>
                  </a:solidFill>
                  <a:latin typeface="Roboto"/>
                  <a:ea typeface="Roboto"/>
                  <a:cs typeface="Roboto"/>
                  <a:sym typeface="Roboto"/>
                </a:rPr>
                <a:t>Inclusivity</a:t>
              </a:r>
              <a:r>
                <a:rPr b="0" i="0" lang="es" sz="1100" u="none" cap="none" strike="noStrike">
                  <a:solidFill>
                    <a:srgbClr val="000000"/>
                  </a:solidFill>
                  <a:latin typeface="Roboto"/>
                  <a:ea typeface="Roboto"/>
                  <a:cs typeface="Roboto"/>
                  <a:sym typeface="Roboto"/>
                </a:rPr>
                <a:t>: The Noche del Patrimonio is an event </a:t>
              </a:r>
              <a:r>
                <a:rPr b="1" i="0" lang="es" sz="1100" u="none" cap="none" strike="noStrike">
                  <a:solidFill>
                    <a:srgbClr val="000000"/>
                  </a:solidFill>
                  <a:latin typeface="Roboto"/>
                  <a:ea typeface="Roboto"/>
                  <a:cs typeface="Roboto"/>
                  <a:sym typeface="Roboto"/>
                </a:rPr>
                <a:t>accessible to all types of public</a:t>
              </a:r>
              <a:r>
                <a:rPr b="0" i="0" lang="es" sz="1100" u="none" cap="none" strike="noStrike">
                  <a:solidFill>
                    <a:srgbClr val="000000"/>
                  </a:solidFill>
                  <a:latin typeface="Roboto"/>
                  <a:ea typeface="Roboto"/>
                  <a:cs typeface="Roboto"/>
                  <a:sym typeface="Roboto"/>
                </a:rPr>
                <a:t>, regardless of their age, origin or economic situation. Providing free access </a:t>
              </a:r>
              <a:r>
                <a:rPr lang="es" sz="1100">
                  <a:latin typeface="Roboto"/>
                  <a:ea typeface="Roboto"/>
                  <a:cs typeface="Roboto"/>
                  <a:sym typeface="Roboto"/>
                </a:rPr>
                <a:t>to</a:t>
              </a:r>
              <a:r>
                <a:rPr b="0" i="0" lang="es" sz="1100" u="none" cap="none" strike="noStrike">
                  <a:solidFill>
                    <a:srgbClr val="000000"/>
                  </a:solidFill>
                  <a:latin typeface="Roboto"/>
                  <a:ea typeface="Roboto"/>
                  <a:cs typeface="Roboto"/>
                  <a:sym typeface="Roboto"/>
                </a:rPr>
                <a:t> </a:t>
              </a:r>
              <a:r>
                <a:rPr lang="es" sz="1100">
                  <a:latin typeface="Roboto"/>
                  <a:ea typeface="Roboto"/>
                  <a:cs typeface="Roboto"/>
                  <a:sym typeface="Roboto"/>
                </a:rPr>
                <a:t>everybody</a:t>
              </a:r>
              <a:r>
                <a:rPr b="0" i="0" lang="es" sz="1100" u="none" cap="none" strike="noStrike">
                  <a:solidFill>
                    <a:srgbClr val="000000"/>
                  </a:solidFill>
                  <a:latin typeface="Roboto"/>
                  <a:ea typeface="Roboto"/>
                  <a:cs typeface="Roboto"/>
                  <a:sym typeface="Roboto"/>
                </a:rPr>
                <a:t>, contributing to </a:t>
              </a:r>
              <a:r>
                <a:rPr b="1" i="0" lang="es" sz="1100" u="none" cap="none" strike="noStrike">
                  <a:solidFill>
                    <a:srgbClr val="000000"/>
                  </a:solidFill>
                  <a:latin typeface="Roboto"/>
                  <a:ea typeface="Roboto"/>
                  <a:cs typeface="Roboto"/>
                  <a:sym typeface="Roboto"/>
                </a:rPr>
                <a:t>cultural and social inclusion</a:t>
              </a:r>
              <a:r>
                <a:rPr b="0" i="0" lang="es" sz="1100" u="none" cap="none" strike="noStrike">
                  <a:solidFill>
                    <a:srgbClr val="000000"/>
                  </a:solidFill>
                  <a:latin typeface="Roboto"/>
                  <a:ea typeface="Roboto"/>
                  <a:cs typeface="Roboto"/>
                  <a:sym typeface="Roboto"/>
                </a:rPr>
                <a:t>.</a:t>
              </a:r>
              <a:endParaRPr b="0" i="0" sz="1100" u="none" cap="none" strike="noStrike">
                <a:solidFill>
                  <a:srgbClr val="000000"/>
                </a:solidFill>
                <a:latin typeface="Roboto"/>
                <a:ea typeface="Roboto"/>
                <a:cs typeface="Roboto"/>
                <a:sym typeface="Roboto"/>
              </a:endParaRPr>
            </a:p>
            <a:p>
              <a:pPr indent="-107950" lvl="1" marL="114300" marR="0" rtl="0" algn="just">
                <a:lnSpc>
                  <a:spcPct val="150000"/>
                </a:lnSpc>
                <a:spcBef>
                  <a:spcPts val="200"/>
                </a:spcBef>
                <a:spcAft>
                  <a:spcPts val="0"/>
                </a:spcAft>
                <a:buClr>
                  <a:srgbClr val="6550A3"/>
                </a:buClr>
                <a:buSzPts val="1100"/>
                <a:buFont typeface="Arial"/>
                <a:buChar char="•"/>
              </a:pPr>
              <a:r>
                <a:rPr b="1" i="0" lang="es" sz="1100" u="sng" cap="none" strike="noStrike">
                  <a:solidFill>
                    <a:srgbClr val="000000"/>
                  </a:solidFill>
                  <a:latin typeface="Roboto"/>
                  <a:ea typeface="Roboto"/>
                  <a:cs typeface="Roboto"/>
                  <a:sym typeface="Roboto"/>
                </a:rPr>
                <a:t>Community Well-being</a:t>
              </a:r>
              <a:r>
                <a:rPr b="0" i="0" lang="es" sz="1100" u="none" cap="none" strike="noStrike">
                  <a:solidFill>
                    <a:srgbClr val="000000"/>
                  </a:solidFill>
                  <a:latin typeface="Roboto"/>
                  <a:ea typeface="Roboto"/>
                  <a:cs typeface="Roboto"/>
                  <a:sym typeface="Roboto"/>
                </a:rPr>
                <a:t>: The active involvement of residents in organizing the event contributes to </a:t>
              </a:r>
              <a:r>
                <a:rPr b="1" i="0" lang="es" sz="1100" u="none" cap="none" strike="noStrike">
                  <a:solidFill>
                    <a:srgbClr val="000000"/>
                  </a:solidFill>
                  <a:latin typeface="Roboto"/>
                  <a:ea typeface="Roboto"/>
                  <a:cs typeface="Roboto"/>
                  <a:sym typeface="Roboto"/>
                </a:rPr>
                <a:t>social welfare by strengthening community cohesion</a:t>
              </a:r>
              <a:r>
                <a:rPr b="0" i="0" lang="es" sz="1100" u="none" cap="none" strike="noStrike">
                  <a:solidFill>
                    <a:srgbClr val="000000"/>
                  </a:solidFill>
                  <a:latin typeface="Roboto"/>
                  <a:ea typeface="Roboto"/>
                  <a:cs typeface="Roboto"/>
                  <a:sym typeface="Roboto"/>
                </a:rPr>
                <a:t>. In addition, the event serves as a meeting point for people of different ages and backgrounds, promoting social integration.</a:t>
              </a:r>
              <a:endParaRPr b="0" i="0" sz="1100" u="none" cap="none" strike="noStrike">
                <a:solidFill>
                  <a:srgbClr val="000000"/>
                </a:solidFill>
                <a:latin typeface="Roboto"/>
                <a:ea typeface="Roboto"/>
                <a:cs typeface="Roboto"/>
                <a:sym typeface="Roboto"/>
              </a:endParaRPr>
            </a:p>
            <a:p>
              <a:pPr indent="-107950" lvl="1" marL="114300" marR="0" rtl="0" algn="just">
                <a:lnSpc>
                  <a:spcPct val="150000"/>
                </a:lnSpc>
                <a:spcBef>
                  <a:spcPts val="200"/>
                </a:spcBef>
                <a:spcAft>
                  <a:spcPts val="0"/>
                </a:spcAft>
                <a:buClr>
                  <a:srgbClr val="6550A3"/>
                </a:buClr>
                <a:buSzPts val="1100"/>
                <a:buFont typeface="Arial"/>
                <a:buChar char="•"/>
              </a:pPr>
              <a:r>
                <a:rPr b="1" i="0" lang="es" sz="1100" u="sng" cap="none" strike="noStrike">
                  <a:solidFill>
                    <a:srgbClr val="000000"/>
                  </a:solidFill>
                  <a:latin typeface="Roboto"/>
                  <a:ea typeface="Roboto"/>
                  <a:cs typeface="Roboto"/>
                  <a:sym typeface="Roboto"/>
                </a:rPr>
                <a:t>Education and Empowerment</a:t>
              </a:r>
              <a:r>
                <a:rPr b="0" i="0" lang="es" sz="1100" u="none" cap="none" strike="noStrike">
                  <a:solidFill>
                    <a:srgbClr val="000000"/>
                  </a:solidFill>
                  <a:latin typeface="Roboto"/>
                  <a:ea typeface="Roboto"/>
                  <a:cs typeface="Roboto"/>
                  <a:sym typeface="Roboto"/>
                </a:rPr>
                <a:t>: Educational activities for both locals and visitors encourage learning about history, traditions, local values and the role of each in their conservation. This strengthens the </a:t>
              </a:r>
              <a:r>
                <a:rPr b="1" i="0" lang="es" sz="1100" u="none" cap="none" strike="noStrike">
                  <a:solidFill>
                    <a:srgbClr val="000000"/>
                  </a:solidFill>
                  <a:latin typeface="Roboto"/>
                  <a:ea typeface="Roboto"/>
                  <a:cs typeface="Roboto"/>
                  <a:sym typeface="Roboto"/>
                </a:rPr>
                <a:t>relationship between citizens and their environment</a:t>
              </a:r>
              <a:r>
                <a:rPr b="0" i="0" lang="es" sz="1100" u="none" cap="none" strike="noStrike">
                  <a:solidFill>
                    <a:srgbClr val="000000"/>
                  </a:solidFill>
                  <a:latin typeface="Roboto"/>
                  <a:ea typeface="Roboto"/>
                  <a:cs typeface="Roboto"/>
                  <a:sym typeface="Roboto"/>
                </a:rPr>
                <a:t>, generating a greater commitment to the </a:t>
              </a:r>
              <a:r>
                <a:rPr b="1" i="0" lang="es" sz="1100" u="none" cap="none" strike="noStrike">
                  <a:solidFill>
                    <a:srgbClr val="000000"/>
                  </a:solidFill>
                  <a:latin typeface="Roboto"/>
                  <a:ea typeface="Roboto"/>
                  <a:cs typeface="Roboto"/>
                  <a:sym typeface="Roboto"/>
                </a:rPr>
                <a:t>common welfare</a:t>
              </a:r>
              <a:r>
                <a:rPr b="0" i="0" lang="es" sz="1100" u="none" cap="none" strike="noStrike">
                  <a:solidFill>
                    <a:srgbClr val="000000"/>
                  </a:solidFill>
                  <a:latin typeface="Roboto"/>
                  <a:ea typeface="Roboto"/>
                  <a:cs typeface="Roboto"/>
                  <a:sym typeface="Roboto"/>
                </a:rPr>
                <a:t>.</a:t>
              </a:r>
              <a:endParaRPr b="0" i="0" sz="1100" u="none" cap="none" strike="noStrike">
                <a:solidFill>
                  <a:srgbClr val="000000"/>
                </a:solidFill>
                <a:latin typeface="Roboto"/>
                <a:ea typeface="Roboto"/>
                <a:cs typeface="Roboto"/>
                <a:sym typeface="Roboto"/>
              </a:endParaRPr>
            </a:p>
            <a:p>
              <a:pPr indent="-107950" lvl="1" marL="114300" marR="0" rtl="0" algn="just">
                <a:lnSpc>
                  <a:spcPct val="150000"/>
                </a:lnSpc>
                <a:spcBef>
                  <a:spcPts val="200"/>
                </a:spcBef>
                <a:spcAft>
                  <a:spcPts val="0"/>
                </a:spcAft>
                <a:buClr>
                  <a:srgbClr val="6550A3"/>
                </a:buClr>
                <a:buSzPts val="1100"/>
                <a:buFont typeface="Arial"/>
                <a:buChar char="•"/>
              </a:pPr>
              <a:r>
                <a:rPr b="1" i="0" lang="es" sz="1100" u="sng" cap="none" strike="noStrike">
                  <a:solidFill>
                    <a:srgbClr val="000000"/>
                  </a:solidFill>
                  <a:latin typeface="Roboto"/>
                  <a:ea typeface="Roboto"/>
                  <a:cs typeface="Roboto"/>
                  <a:sym typeface="Roboto"/>
                </a:rPr>
                <a:t>Sense of belonging</a:t>
              </a:r>
              <a:r>
                <a:rPr b="0" i="0" lang="es" sz="1100" u="none" cap="none" strike="noStrike">
                  <a:solidFill>
                    <a:srgbClr val="000000"/>
                  </a:solidFill>
                  <a:latin typeface="Roboto"/>
                  <a:ea typeface="Roboto"/>
                  <a:cs typeface="Roboto"/>
                  <a:sym typeface="Roboto"/>
                </a:rPr>
                <a:t>: Participating in the event also helps residents feel more </a:t>
              </a:r>
              <a:r>
                <a:rPr b="1" i="0" lang="es" sz="1100" u="none" cap="none" strike="noStrike">
                  <a:solidFill>
                    <a:srgbClr val="000000"/>
                  </a:solidFill>
                  <a:latin typeface="Roboto"/>
                  <a:ea typeface="Roboto"/>
                  <a:cs typeface="Roboto"/>
                  <a:sym typeface="Roboto"/>
                </a:rPr>
                <a:t>connected to their community</a:t>
              </a:r>
              <a:r>
                <a:rPr b="0" i="0" lang="es" sz="1100" u="none" cap="none" strike="noStrike">
                  <a:solidFill>
                    <a:srgbClr val="000000"/>
                  </a:solidFill>
                  <a:latin typeface="Roboto"/>
                  <a:ea typeface="Roboto"/>
                  <a:cs typeface="Roboto"/>
                  <a:sym typeface="Roboto"/>
                </a:rPr>
                <a:t>. Through volunteering, supporting activities and celebrating heritage, a greater sense of belonging and </a:t>
              </a:r>
              <a:r>
                <a:rPr b="1" i="0" lang="es" sz="1100" u="none" cap="none" strike="noStrike">
                  <a:solidFill>
                    <a:srgbClr val="000000"/>
                  </a:solidFill>
                  <a:latin typeface="Roboto"/>
                  <a:ea typeface="Roboto"/>
                  <a:cs typeface="Roboto"/>
                  <a:sym typeface="Roboto"/>
                </a:rPr>
                <a:t>local pride </a:t>
              </a:r>
              <a:r>
                <a:rPr b="0" i="0" lang="es" sz="1100" u="none" cap="none" strike="noStrike">
                  <a:solidFill>
                    <a:srgbClr val="000000"/>
                  </a:solidFill>
                  <a:latin typeface="Roboto"/>
                  <a:ea typeface="Roboto"/>
                  <a:cs typeface="Roboto"/>
                  <a:sym typeface="Roboto"/>
                </a:rPr>
                <a:t>is generated.</a:t>
              </a:r>
              <a:endParaRPr b="0" i="0" sz="1100" u="none" cap="none" strike="noStrike">
                <a:solidFill>
                  <a:srgbClr val="000000"/>
                </a:solidFill>
                <a:latin typeface="Arial"/>
                <a:ea typeface="Arial"/>
                <a:cs typeface="Arial"/>
                <a:sym typeface="Arial"/>
              </a:endParaRPr>
            </a:p>
          </p:txBody>
        </p:sp>
        <p:sp>
          <p:nvSpPr>
            <p:cNvPr id="196" name="Google Shape;196;p21"/>
            <p:cNvSpPr/>
            <p:nvPr/>
          </p:nvSpPr>
          <p:spPr>
            <a:xfrm>
              <a:off x="801225" y="37138"/>
              <a:ext cx="2742000" cy="797100"/>
            </a:xfrm>
            <a:prstGeom prst="roundRect">
              <a:avLst>
                <a:gd fmla="val 16667" name="adj"/>
              </a:avLst>
            </a:prstGeom>
            <a:solidFill>
              <a:srgbClr val="6550A3"/>
            </a:solidFill>
            <a:ln cap="flat" cmpd="sng" w="25400">
              <a:solidFill>
                <a:schemeClr val="lt1"/>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97" name="Google Shape;197;p21"/>
            <p:cNvSpPr txBox="1"/>
            <p:nvPr/>
          </p:nvSpPr>
          <p:spPr>
            <a:xfrm>
              <a:off x="840122" y="76063"/>
              <a:ext cx="2565600" cy="719100"/>
            </a:xfrm>
            <a:prstGeom prst="rect">
              <a:avLst/>
            </a:prstGeom>
            <a:noFill/>
            <a:ln>
              <a:noFill/>
            </a:ln>
          </p:spPr>
          <p:txBody>
            <a:bodyPr anchorCtr="0" anchor="ctr" bIns="0" lIns="212000" spcFirstLastPara="1" rIns="212000" wrap="square" tIns="0">
              <a:noAutofit/>
            </a:bodyPr>
            <a:lstStyle/>
            <a:p>
              <a:pPr indent="0" lvl="0" marL="0" marR="0" rtl="0" algn="l">
                <a:lnSpc>
                  <a:spcPct val="90000"/>
                </a:lnSpc>
                <a:spcBef>
                  <a:spcPts val="0"/>
                </a:spcBef>
                <a:spcAft>
                  <a:spcPts val="0"/>
                </a:spcAft>
                <a:buClr>
                  <a:srgbClr val="000000"/>
                </a:buClr>
                <a:buSzPts val="1100"/>
                <a:buFont typeface="Arial"/>
                <a:buNone/>
              </a:pPr>
              <a:r>
                <a:rPr b="1" i="0" lang="es" sz="1100" cap="none" strike="noStrike">
                  <a:solidFill>
                    <a:schemeClr val="lt1"/>
                  </a:solidFill>
                  <a:latin typeface="Roboto"/>
                  <a:ea typeface="Roboto"/>
                  <a:cs typeface="Roboto"/>
                  <a:sym typeface="Roboto"/>
                </a:rPr>
                <a:t>Social Impact</a:t>
              </a:r>
              <a:endParaRPr b="0" i="0" sz="1100" cap="none" strike="noStrike">
                <a:solidFill>
                  <a:schemeClr val="lt1"/>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C52252B014674CB5B8BBCA345FDDE6" ma:contentTypeVersion="19" ma:contentTypeDescription="Create a new document." ma:contentTypeScope="" ma:versionID="cba0a1668edfb090653f5ea4f63b0d13">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b772bd1e787a512b9af9b567986633f"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944d2af-eeed-4acc-b052-3107ab9b10d9" xsi:nil="true"/>
    <lcf76f155ced4ddcb4097134ff3c332f xmlns="c09b88ca-66eb-4a97-99d4-e4839274e1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D7665CD-D9A3-4F87-B0DC-9E344F59A958}"/>
</file>

<file path=customXml/itemProps2.xml><?xml version="1.0" encoding="utf-8"?>
<ds:datastoreItem xmlns:ds="http://schemas.openxmlformats.org/officeDocument/2006/customXml" ds:itemID="{2AA830FC-5460-46EC-9C09-DEEAE9AACDE2}"/>
</file>

<file path=customXml/itemProps3.xml><?xml version="1.0" encoding="utf-8"?>
<ds:datastoreItem xmlns:ds="http://schemas.openxmlformats.org/officeDocument/2006/customXml" ds:itemID="{CEF59CE1-3BB8-456B-B280-38FEEE870E1D}"/>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0x010100B1C52252B014674CB5B8BBCA345FDDE6</vt:lpwstr>
  </property>
</Properties>
</file>