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Roboto"/>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font" Target="fonts/Roboto-bold.fntdata"/><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1" Type="http://schemas.openxmlformats.org/officeDocument/2006/relationships/slide" Target="slides/slide16.xml"/><Relationship Id="rId3" Type="http://schemas.openxmlformats.org/officeDocument/2006/relationships/presProps" Target="presProps.xml"/><Relationship Id="rId25" Type="http://schemas.openxmlformats.org/officeDocument/2006/relationships/font" Target="fonts/Roboto-regular.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0" Type="http://schemas.openxmlformats.org/officeDocument/2006/relationships/slide" Target="slides/slide15.xml"/><Relationship Id="rId2" Type="http://schemas.openxmlformats.org/officeDocument/2006/relationships/viewProps" Target="viewProps.xml"/><Relationship Id="rId16" Type="http://schemas.openxmlformats.org/officeDocument/2006/relationships/slide" Target="slides/slide11.xml"/><Relationship Id="rId29" Type="http://schemas.openxmlformats.org/officeDocument/2006/relationships/customXml" Target="../customXml/item1.xml"/><Relationship Id="rId24" Type="http://schemas.openxmlformats.org/officeDocument/2006/relationships/slide" Target="slides/slide19.xml"/><Relationship Id="rId1" Type="http://schemas.openxmlformats.org/officeDocument/2006/relationships/theme" Target="theme/theme1.xml"/><Relationship Id="rId6" Type="http://schemas.openxmlformats.org/officeDocument/2006/relationships/slide" Target="slides/slide1.xml"/><Relationship Id="rId11" Type="http://schemas.openxmlformats.org/officeDocument/2006/relationships/slide" Target="slides/slide6.xml"/><Relationship Id="rId23" Type="http://schemas.openxmlformats.org/officeDocument/2006/relationships/slide" Target="slides/slide18.xml"/><Relationship Id="rId28" Type="http://schemas.openxmlformats.org/officeDocument/2006/relationships/font" Target="fonts/Roboto-boldItalic.fntdata"/><Relationship Id="rId5" Type="http://schemas.openxmlformats.org/officeDocument/2006/relationships/notesMaster" Target="notesMasters/notes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ustomXml" Target="../customXml/item3.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font" Target="fonts/Roboto-italic.fntdata"/><Relationship Id="rId14" Type="http://schemas.openxmlformats.org/officeDocument/2006/relationships/slide" Target="slides/slide9.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4b1fca56c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 name="Google Shape;52;g34b1fca56c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4b1fca56ca_0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1" name="Google Shape;201;g34b1fca56ca_0_1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4b1fca56ca_0_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4" name="Google Shape;224;g34b1fca56ca_0_1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4b1fca56ca_0_1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5" name="Google Shape;235;g34b1fca56ca_0_1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4b1fca56ca_0_1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6" name="Google Shape;246;g34b1fca56ca_0_1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4b1fca56ca_0_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7" name="Google Shape;257;g34b1fca56ca_0_1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4b1fca56ca_0_2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 name="Google Shape;268;g34b1fca56ca_0_2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4b1fca56ca_0_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9" name="Google Shape;279;g34b1fca56ca_0_2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4b1fca56ca_0_2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0" name="Google Shape;290;g34b1fca56ca_0_2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4b1fca56ca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1" name="Google Shape;301;g34b1fca56ca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4b1fca56ca_1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1" name="Google Shape;311;g34b1fca56ca_1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4b1fca56ca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 name="Google Shape;63;g34b1fca56ca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4b1fca56ca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 name="Google Shape;79;g34b1fca56ca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4b1fca56ca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 name="Google Shape;92;g34b1fca56ca_0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4b1fca56ca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0" name="Google Shape;110;g34b1fca56ca_0_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4b1fca56ca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4" name="Google Shape;124;g34b1fca56ca_0_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4b1fca56ca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6" name="Google Shape;146;g34b1fca56ca_0_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4b1fca56ca_0_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2" name="Google Shape;162;g34b1fca56ca_0_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4b1fca56ca_0_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8" name="Google Shape;178;g34b1fca56ca_0_1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5.png"/><Relationship Id="rId10" Type="http://schemas.openxmlformats.org/officeDocument/2006/relationships/image" Target="../media/image1.png"/><Relationship Id="rId9"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hyperlink" Target="https://www.visitvalencia.com/geocaching-grial" TargetMode="External"/><Relationship Id="rId6" Type="http://schemas.openxmlformats.org/officeDocument/2006/relationships/image" Target="../media/image14.png"/><Relationship Id="rId7" Type="http://schemas.openxmlformats.org/officeDocument/2006/relationships/image" Target="../media/image22.png"/><Relationship Id="rId8" Type="http://schemas.openxmlformats.org/officeDocument/2006/relationships/hyperlink" Target="https://www.visitvalencia.com/santogrial/ruta-gria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0.png"/><Relationship Id="rId7"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21.png"/><Relationship Id="rId7"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4E7"/>
        </a:solidFill>
      </p:bgPr>
    </p:bg>
    <p:spTree>
      <p:nvGrpSpPr>
        <p:cNvPr id="53" name="Shape 53"/>
        <p:cNvGrpSpPr/>
        <p:nvPr/>
      </p:nvGrpSpPr>
      <p:grpSpPr>
        <a:xfrm>
          <a:off x="0" y="0"/>
          <a:ext cx="0" cy="0"/>
          <a:chOff x="0" y="0"/>
          <a:chExt cx="0" cy="0"/>
        </a:xfrm>
      </p:grpSpPr>
      <p:sp>
        <p:nvSpPr>
          <p:cNvPr id="54" name="Google Shape;54;p13"/>
          <p:cNvSpPr/>
          <p:nvPr/>
        </p:nvSpPr>
        <p:spPr>
          <a:xfrm>
            <a:off x="1062120" y="258337"/>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5" name="Google Shape;55;p13"/>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6" name="Google Shape;56;p13"/>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7" name="Google Shape;57;p13"/>
          <p:cNvSpPr/>
          <p:nvPr/>
        </p:nvSpPr>
        <p:spPr>
          <a:xfrm>
            <a:off x="5581035" y="140066"/>
            <a:ext cx="3487166" cy="560098"/>
          </a:xfrm>
          <a:custGeom>
            <a:rect b="b" l="l" r="r" t="t"/>
            <a:pathLst>
              <a:path extrusionOk="0" h="1120196" w="6974331">
                <a:moveTo>
                  <a:pt x="0" y="0"/>
                </a:moveTo>
                <a:lnTo>
                  <a:pt x="6974331" y="0"/>
                </a:lnTo>
                <a:lnTo>
                  <a:pt x="6974331" y="1120195"/>
                </a:lnTo>
                <a:lnTo>
                  <a:pt x="0" y="1120195"/>
                </a:lnTo>
                <a:lnTo>
                  <a:pt x="0" y="0"/>
                </a:lnTo>
                <a:close/>
              </a:path>
            </a:pathLst>
          </a:custGeom>
          <a:blipFill rotWithShape="1">
            <a:blip r:embed="rId6">
              <a:alphaModFix/>
            </a:blip>
            <a:stretch>
              <a:fillRect b="-5759" l="0" r="0" t="-57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8" name="Google Shape;58;p13"/>
          <p:cNvSpPr txBox="1"/>
          <p:nvPr/>
        </p:nvSpPr>
        <p:spPr>
          <a:xfrm>
            <a:off x="7868275" y="4708525"/>
            <a:ext cx="9876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59" name="Google Shape;59;p13"/>
          <p:cNvSpPr txBox="1"/>
          <p:nvPr/>
        </p:nvSpPr>
        <p:spPr>
          <a:xfrm>
            <a:off x="1214100" y="793163"/>
            <a:ext cx="6715800" cy="2154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Clr>
                <a:srgbClr val="000000"/>
              </a:buClr>
              <a:buSzPts val="1400"/>
              <a:buFont typeface="Arial"/>
              <a:buNone/>
            </a:pPr>
            <a:r>
              <a:rPr b="1" i="0" lang="es" sz="1400" u="none" cap="none" strike="noStrike">
                <a:solidFill>
                  <a:srgbClr val="000000"/>
                </a:solidFill>
                <a:latin typeface="Roboto"/>
                <a:ea typeface="Roboto"/>
                <a:cs typeface="Roboto"/>
                <a:sym typeface="Roboto"/>
              </a:rPr>
              <a:t>Geocaching experience </a:t>
            </a:r>
            <a:r>
              <a:rPr b="1" lang="es" sz="1400">
                <a:latin typeface="Roboto"/>
                <a:ea typeface="Roboto"/>
                <a:cs typeface="Roboto"/>
                <a:sym typeface="Roboto"/>
              </a:rPr>
              <a:t>‘On the trail of the Holy Grail</a:t>
            </a:r>
            <a:r>
              <a:rPr b="1" i="0" lang="es" sz="1400" u="none" cap="none" strike="noStrike">
                <a:solidFill>
                  <a:srgbClr val="000000"/>
                </a:solidFill>
                <a:latin typeface="Roboto"/>
                <a:ea typeface="Roboto"/>
                <a:cs typeface="Roboto"/>
                <a:sym typeface="Roboto"/>
              </a:rPr>
              <a:t> </a:t>
            </a:r>
            <a:r>
              <a:rPr b="1" lang="es" sz="1400">
                <a:latin typeface="Roboto"/>
                <a:ea typeface="Roboto"/>
                <a:cs typeface="Roboto"/>
                <a:sym typeface="Roboto"/>
              </a:rPr>
              <a:t>in </a:t>
            </a:r>
            <a:r>
              <a:rPr b="1" i="0" lang="es" sz="1400" u="none" cap="none" strike="noStrike">
                <a:solidFill>
                  <a:srgbClr val="000000"/>
                </a:solidFill>
                <a:latin typeface="Roboto"/>
                <a:ea typeface="Roboto"/>
                <a:cs typeface="Roboto"/>
                <a:sym typeface="Roboto"/>
              </a:rPr>
              <a:t>Valencia</a:t>
            </a:r>
            <a:endParaRPr b="0" i="0" sz="700" u="none" cap="none" strike="noStrike">
              <a:solidFill>
                <a:srgbClr val="000000"/>
              </a:solidFill>
              <a:latin typeface="Arial"/>
              <a:ea typeface="Arial"/>
              <a:cs typeface="Arial"/>
              <a:sym typeface="Arial"/>
            </a:endParaRPr>
          </a:p>
        </p:txBody>
      </p:sp>
      <p:pic>
        <p:nvPicPr>
          <p:cNvPr id="60" name="Google Shape;60;p13"/>
          <p:cNvPicPr preferRelativeResize="0"/>
          <p:nvPr/>
        </p:nvPicPr>
        <p:blipFill rotWithShape="1">
          <a:blip r:embed="rId7">
            <a:alphaModFix/>
          </a:blip>
          <a:srcRect b="0" l="0" r="0" t="0"/>
          <a:stretch/>
        </p:blipFill>
        <p:spPr>
          <a:xfrm>
            <a:off x="1674980" y="1191544"/>
            <a:ext cx="5794045" cy="32546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BADE"/>
        </a:solidFill>
      </p:bgPr>
    </p:bg>
    <p:spTree>
      <p:nvGrpSpPr>
        <p:cNvPr id="202" name="Shape 202"/>
        <p:cNvGrpSpPr/>
        <p:nvPr/>
      </p:nvGrpSpPr>
      <p:grpSpPr>
        <a:xfrm>
          <a:off x="0" y="0"/>
          <a:ext cx="0" cy="0"/>
          <a:chOff x="0" y="0"/>
          <a:chExt cx="0" cy="0"/>
        </a:xfrm>
      </p:grpSpPr>
      <p:sp>
        <p:nvSpPr>
          <p:cNvPr id="203" name="Google Shape;203;p22"/>
          <p:cNvSpPr/>
          <p:nvPr/>
        </p:nvSpPr>
        <p:spPr>
          <a:xfrm>
            <a:off x="1103684" y="119878"/>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04" name="Google Shape;204;p22"/>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05" name="Google Shape;205;p22"/>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06" name="Google Shape;206;p22"/>
          <p:cNvSpPr txBox="1"/>
          <p:nvPr/>
        </p:nvSpPr>
        <p:spPr>
          <a:xfrm>
            <a:off x="496538" y="326900"/>
            <a:ext cx="8115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Sustainability Measures </a:t>
            </a:r>
            <a:endParaRPr b="0" i="0" sz="700" u="none" cap="none" strike="noStrike">
              <a:solidFill>
                <a:srgbClr val="000000"/>
              </a:solidFill>
              <a:latin typeface="Arial"/>
              <a:ea typeface="Arial"/>
              <a:cs typeface="Arial"/>
              <a:sym typeface="Arial"/>
            </a:endParaRPr>
          </a:p>
        </p:txBody>
      </p:sp>
      <p:sp>
        <p:nvSpPr>
          <p:cNvPr id="207" name="Google Shape;207;p22"/>
          <p:cNvSpPr txBox="1"/>
          <p:nvPr/>
        </p:nvSpPr>
        <p:spPr>
          <a:xfrm>
            <a:off x="7927499" y="4708525"/>
            <a:ext cx="9948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208" name="Google Shape;208;p22"/>
          <p:cNvSpPr txBox="1"/>
          <p:nvPr/>
        </p:nvSpPr>
        <p:spPr>
          <a:xfrm>
            <a:off x="4016388" y="4240957"/>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grpSp>
        <p:nvGrpSpPr>
          <p:cNvPr id="209" name="Google Shape;209;p22"/>
          <p:cNvGrpSpPr/>
          <p:nvPr/>
        </p:nvGrpSpPr>
        <p:grpSpPr>
          <a:xfrm>
            <a:off x="2389" y="1034918"/>
            <a:ext cx="2076829" cy="3376747"/>
            <a:chOff x="3620045" y="0"/>
            <a:chExt cx="4153658" cy="6753494"/>
          </a:xfrm>
        </p:grpSpPr>
        <p:sp>
          <p:nvSpPr>
            <p:cNvPr id="210" name="Google Shape;210;p22"/>
            <p:cNvSpPr/>
            <p:nvPr/>
          </p:nvSpPr>
          <p:spPr>
            <a:xfrm>
              <a:off x="4522903" y="0"/>
              <a:ext cx="3250800" cy="3251100"/>
            </a:xfrm>
            <a:custGeom>
              <a:rect b="b" l="l" r="r" t="t"/>
              <a:pathLst>
                <a:path extrusionOk="0" h="120000" w="120000">
                  <a:moveTo>
                    <a:pt x="8412" y="60000"/>
                  </a:moveTo>
                  <a:lnTo>
                    <a:pt x="8412" y="60000"/>
                  </a:lnTo>
                  <a:cubicBezTo>
                    <a:pt x="8412" y="32962"/>
                    <a:pt x="29287" y="10511"/>
                    <a:pt x="56253" y="8547"/>
                  </a:cubicBezTo>
                  <a:cubicBezTo>
                    <a:pt x="83219" y="6584"/>
                    <a:pt x="107127" y="25774"/>
                    <a:pt x="111044" y="52526"/>
                  </a:cubicBezTo>
                  <a:cubicBezTo>
                    <a:pt x="114961" y="79279"/>
                    <a:pt x="97558" y="104517"/>
                    <a:pt x="71161" y="110367"/>
                  </a:cubicBezTo>
                  <a:lnTo>
                    <a:pt x="70592" y="118429"/>
                  </a:lnTo>
                  <a:lnTo>
                    <a:pt x="56830" y="104890"/>
                  </a:lnTo>
                  <a:lnTo>
                    <a:pt x="72705" y="88506"/>
                  </a:lnTo>
                  <a:lnTo>
                    <a:pt x="72144" y="96444"/>
                  </a:lnTo>
                  <a:cubicBezTo>
                    <a:pt x="90761" y="90239"/>
                    <a:pt x="101708" y="71000"/>
                    <a:pt x="97532" y="51825"/>
                  </a:cubicBezTo>
                  <a:cubicBezTo>
                    <a:pt x="93356" y="32650"/>
                    <a:pt x="75400" y="19706"/>
                    <a:pt x="55889" y="21807"/>
                  </a:cubicBezTo>
                  <a:cubicBezTo>
                    <a:pt x="36379" y="23907"/>
                    <a:pt x="21588" y="40376"/>
                    <a:pt x="21588" y="60000"/>
                  </a:cubicBezTo>
                  <a:close/>
                </a:path>
              </a:pathLst>
            </a:custGeom>
            <a:solidFill>
              <a:srgbClr val="8A3219"/>
            </a:solidFill>
            <a:ln cap="flat" cmpd="sng" w="25400">
              <a:solidFill>
                <a:schemeClr val="lt1"/>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11" name="Google Shape;211;p22"/>
            <p:cNvSpPr/>
            <p:nvPr/>
          </p:nvSpPr>
          <p:spPr>
            <a:xfrm>
              <a:off x="5241404" y="1173763"/>
              <a:ext cx="1806300" cy="903000"/>
            </a:xfrm>
            <a:prstGeom prst="rect">
              <a:avLst/>
            </a:prstGeom>
            <a:no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12" name="Google Shape;212;p22"/>
            <p:cNvSpPr txBox="1"/>
            <p:nvPr/>
          </p:nvSpPr>
          <p:spPr>
            <a:xfrm>
              <a:off x="5241404" y="1173763"/>
              <a:ext cx="1806300" cy="903000"/>
            </a:xfrm>
            <a:prstGeom prst="rect">
              <a:avLst/>
            </a:prstGeom>
            <a:noFill/>
            <a:ln>
              <a:noFill/>
            </a:ln>
          </p:spPr>
          <p:txBody>
            <a:bodyPr anchorCtr="0" anchor="ctr" bIns="6675" lIns="6675" spcFirstLastPara="1" rIns="6675" wrap="square" tIns="6675">
              <a:noAutofit/>
            </a:bodyPr>
            <a:lstStyle/>
            <a:p>
              <a:pPr indent="0" lvl="0" marL="0" marR="0" rtl="0" algn="ctr">
                <a:lnSpc>
                  <a:spcPct val="90000"/>
                </a:lnSpc>
                <a:spcBef>
                  <a:spcPts val="0"/>
                </a:spcBef>
                <a:spcAft>
                  <a:spcPts val="0"/>
                </a:spcAft>
                <a:buClr>
                  <a:srgbClr val="000000"/>
                </a:buClr>
                <a:buSzPts val="1100"/>
                <a:buFont typeface="Arial"/>
                <a:buNone/>
              </a:pPr>
              <a:r>
                <a:rPr b="1" i="0" lang="es" sz="1100" u="none" cap="none" strike="noStrike">
                  <a:solidFill>
                    <a:srgbClr val="000000"/>
                  </a:solidFill>
                  <a:latin typeface="Roboto"/>
                  <a:ea typeface="Roboto"/>
                  <a:cs typeface="Roboto"/>
                  <a:sym typeface="Roboto"/>
                </a:rPr>
                <a:t>Cultural Preservation</a:t>
              </a:r>
              <a:endParaRPr i="0" sz="800" u="none" cap="none" strike="noStrike">
                <a:solidFill>
                  <a:srgbClr val="000000"/>
                </a:solidFill>
                <a:latin typeface="Roboto"/>
                <a:ea typeface="Roboto"/>
                <a:cs typeface="Roboto"/>
                <a:sym typeface="Roboto"/>
              </a:endParaRPr>
            </a:p>
          </p:txBody>
        </p:sp>
        <p:sp>
          <p:nvSpPr>
            <p:cNvPr id="213" name="Google Shape;213;p22"/>
            <p:cNvSpPr/>
            <p:nvPr/>
          </p:nvSpPr>
          <p:spPr>
            <a:xfrm>
              <a:off x="3620045" y="1868026"/>
              <a:ext cx="3250800" cy="3251100"/>
            </a:xfrm>
            <a:custGeom>
              <a:rect b="b" l="l" r="r" t="t"/>
              <a:pathLst>
                <a:path extrusionOk="0" h="120000" w="120000">
                  <a:moveTo>
                    <a:pt x="96480" y="23523"/>
                  </a:moveTo>
                  <a:lnTo>
                    <a:pt x="87163" y="32839"/>
                  </a:lnTo>
                  <a:cubicBezTo>
                    <a:pt x="75944" y="21617"/>
                    <a:pt x="58979" y="18450"/>
                    <a:pt x="44466" y="24867"/>
                  </a:cubicBezTo>
                  <a:cubicBezTo>
                    <a:pt x="29953" y="31285"/>
                    <a:pt x="20880" y="45966"/>
                    <a:pt x="21631" y="61817"/>
                  </a:cubicBezTo>
                  <a:cubicBezTo>
                    <a:pt x="22382" y="77669"/>
                    <a:pt x="32802" y="91427"/>
                    <a:pt x="47856" y="96444"/>
                  </a:cubicBezTo>
                  <a:lnTo>
                    <a:pt x="47295" y="88506"/>
                  </a:lnTo>
                  <a:lnTo>
                    <a:pt x="63170" y="104890"/>
                  </a:lnTo>
                  <a:lnTo>
                    <a:pt x="49408" y="118429"/>
                  </a:lnTo>
                  <a:lnTo>
                    <a:pt x="48839" y="110367"/>
                  </a:lnTo>
                  <a:lnTo>
                    <a:pt x="48839" y="110367"/>
                  </a:lnTo>
                  <a:cubicBezTo>
                    <a:pt x="27395" y="105615"/>
                    <a:pt x="11312" y="87807"/>
                    <a:pt x="8761" y="65991"/>
                  </a:cubicBezTo>
                  <a:cubicBezTo>
                    <a:pt x="6210" y="44176"/>
                    <a:pt x="17752" y="23137"/>
                    <a:pt x="37521" y="13567"/>
                  </a:cubicBezTo>
                  <a:cubicBezTo>
                    <a:pt x="57289" y="3996"/>
                    <a:pt x="80950" y="7991"/>
                    <a:pt x="96480" y="23523"/>
                  </a:cubicBezTo>
                  <a:close/>
                </a:path>
              </a:pathLst>
            </a:custGeom>
            <a:solidFill>
              <a:srgbClr val="89BE93"/>
            </a:solidFill>
            <a:ln cap="flat" cmpd="sng" w="25400">
              <a:solidFill>
                <a:schemeClr val="lt1"/>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14" name="Google Shape;214;p22"/>
            <p:cNvSpPr/>
            <p:nvPr/>
          </p:nvSpPr>
          <p:spPr>
            <a:xfrm>
              <a:off x="4342209" y="3052595"/>
              <a:ext cx="1806300" cy="903000"/>
            </a:xfrm>
            <a:prstGeom prst="rect">
              <a:avLst/>
            </a:prstGeom>
            <a:no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15" name="Google Shape;215;p22"/>
            <p:cNvSpPr txBox="1"/>
            <p:nvPr/>
          </p:nvSpPr>
          <p:spPr>
            <a:xfrm>
              <a:off x="4342209" y="3052595"/>
              <a:ext cx="1806300" cy="903000"/>
            </a:xfrm>
            <a:prstGeom prst="rect">
              <a:avLst/>
            </a:prstGeom>
            <a:noFill/>
            <a:ln>
              <a:noFill/>
            </a:ln>
          </p:spPr>
          <p:txBody>
            <a:bodyPr anchorCtr="0" anchor="ctr" bIns="6675" lIns="6675" spcFirstLastPara="1" rIns="6675" wrap="square" tIns="6675">
              <a:noAutofit/>
            </a:bodyPr>
            <a:lstStyle/>
            <a:p>
              <a:pPr indent="0" lvl="0" marL="0" marR="0" rtl="0" algn="ctr">
                <a:lnSpc>
                  <a:spcPct val="90000"/>
                </a:lnSpc>
                <a:spcBef>
                  <a:spcPts val="0"/>
                </a:spcBef>
                <a:spcAft>
                  <a:spcPts val="0"/>
                </a:spcAft>
                <a:buClr>
                  <a:srgbClr val="000000"/>
                </a:buClr>
                <a:buSzPts val="1100"/>
                <a:buFont typeface="Arial"/>
                <a:buNone/>
              </a:pPr>
              <a:r>
                <a:rPr b="1" i="0" lang="es" sz="1100" u="none" cap="none" strike="noStrike">
                  <a:solidFill>
                    <a:srgbClr val="000000"/>
                  </a:solidFill>
                  <a:latin typeface="Roboto"/>
                  <a:ea typeface="Roboto"/>
                  <a:cs typeface="Roboto"/>
                  <a:sym typeface="Roboto"/>
                </a:rPr>
                <a:t> Economic Sustainability </a:t>
              </a:r>
              <a:endParaRPr i="0" sz="1100" u="none" cap="none" strike="noStrike">
                <a:solidFill>
                  <a:srgbClr val="000000"/>
                </a:solidFill>
                <a:latin typeface="Roboto"/>
                <a:ea typeface="Roboto"/>
                <a:cs typeface="Roboto"/>
                <a:sym typeface="Roboto"/>
              </a:endParaRPr>
            </a:p>
          </p:txBody>
        </p:sp>
        <p:sp>
          <p:nvSpPr>
            <p:cNvPr id="216" name="Google Shape;216;p22"/>
            <p:cNvSpPr/>
            <p:nvPr/>
          </p:nvSpPr>
          <p:spPr>
            <a:xfrm>
              <a:off x="4754264" y="3959594"/>
              <a:ext cx="2792700" cy="2793900"/>
            </a:xfrm>
            <a:prstGeom prst="blockArc">
              <a:avLst>
                <a:gd fmla="val 13500000" name="adj1"/>
                <a:gd fmla="val 10800000" name="adj2"/>
                <a:gd fmla="val 12740" name="adj3"/>
              </a:avLst>
            </a:prstGeom>
            <a:solidFill>
              <a:srgbClr val="6550A3"/>
            </a:solidFill>
            <a:ln cap="flat" cmpd="sng" w="25400">
              <a:solidFill>
                <a:schemeClr val="lt1"/>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17" name="Google Shape;217;p22"/>
            <p:cNvSpPr/>
            <p:nvPr/>
          </p:nvSpPr>
          <p:spPr>
            <a:xfrm>
              <a:off x="5245677" y="4934129"/>
              <a:ext cx="1806300" cy="903000"/>
            </a:xfrm>
            <a:prstGeom prst="rect">
              <a:avLst/>
            </a:prstGeom>
            <a:no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18" name="Google Shape;218;p22"/>
            <p:cNvSpPr txBox="1"/>
            <p:nvPr/>
          </p:nvSpPr>
          <p:spPr>
            <a:xfrm>
              <a:off x="5245677" y="4934129"/>
              <a:ext cx="1806300" cy="903000"/>
            </a:xfrm>
            <a:prstGeom prst="rect">
              <a:avLst/>
            </a:prstGeom>
            <a:noFill/>
            <a:ln>
              <a:noFill/>
            </a:ln>
          </p:spPr>
          <p:txBody>
            <a:bodyPr anchorCtr="0" anchor="ctr" bIns="6675" lIns="6675" spcFirstLastPara="1" rIns="6675" wrap="square" tIns="6675">
              <a:noAutofit/>
            </a:bodyPr>
            <a:lstStyle/>
            <a:p>
              <a:pPr indent="0" lvl="0" marL="0" marR="0" rtl="0" algn="ctr">
                <a:lnSpc>
                  <a:spcPct val="90000"/>
                </a:lnSpc>
                <a:spcBef>
                  <a:spcPts val="0"/>
                </a:spcBef>
                <a:spcAft>
                  <a:spcPts val="0"/>
                </a:spcAft>
                <a:buClr>
                  <a:srgbClr val="000000"/>
                </a:buClr>
                <a:buSzPts val="1100"/>
                <a:buFont typeface="Arial"/>
                <a:buNone/>
              </a:pPr>
              <a:r>
                <a:rPr b="1" i="0" lang="es" sz="1100" u="none" cap="none" strike="noStrike">
                  <a:solidFill>
                    <a:srgbClr val="000000"/>
                  </a:solidFill>
                  <a:latin typeface="Roboto"/>
                  <a:ea typeface="Roboto"/>
                  <a:cs typeface="Roboto"/>
                  <a:sym typeface="Roboto"/>
                </a:rPr>
                <a:t>Resource Preservation</a:t>
              </a:r>
              <a:endParaRPr i="0" sz="1100" u="none" cap="none" strike="noStrike">
                <a:solidFill>
                  <a:srgbClr val="000000"/>
                </a:solidFill>
                <a:latin typeface="Roboto"/>
                <a:ea typeface="Roboto"/>
                <a:cs typeface="Roboto"/>
                <a:sym typeface="Roboto"/>
              </a:endParaRPr>
            </a:p>
          </p:txBody>
        </p:sp>
      </p:grpSp>
      <p:sp>
        <p:nvSpPr>
          <p:cNvPr id="219" name="Google Shape;219;p22"/>
          <p:cNvSpPr txBox="1"/>
          <p:nvPr/>
        </p:nvSpPr>
        <p:spPr>
          <a:xfrm>
            <a:off x="2269499" y="1522125"/>
            <a:ext cx="6021600" cy="469500"/>
          </a:xfrm>
          <a:prstGeom prst="rect">
            <a:avLst/>
          </a:prstGeom>
          <a:noFill/>
          <a:ln>
            <a:noFill/>
          </a:ln>
        </p:spPr>
        <p:txBody>
          <a:bodyPr anchorCtr="0" anchor="t" bIns="22850" lIns="45725" spcFirstLastPara="1" rIns="45725" wrap="square" tIns="22850">
            <a:spAutoFit/>
          </a:bodyPr>
          <a:lstStyle/>
          <a:p>
            <a:pPr indent="-107950" lvl="0" marL="139700" marR="0" rtl="0" algn="just">
              <a:lnSpc>
                <a:spcPct val="150000"/>
              </a:lnSpc>
              <a:spcBef>
                <a:spcPts val="0"/>
              </a:spcBef>
              <a:spcAft>
                <a:spcPts val="0"/>
              </a:spcAft>
              <a:buClr>
                <a:srgbClr val="8A3219"/>
              </a:buClr>
              <a:buSzPts val="1100"/>
              <a:buFont typeface="Roboto"/>
              <a:buChar char="●"/>
            </a:pPr>
            <a:r>
              <a:rPr i="0" lang="es" sz="1100" u="none" cap="none" strike="noStrike">
                <a:solidFill>
                  <a:srgbClr val="000000"/>
                </a:solidFill>
                <a:latin typeface="Roboto"/>
                <a:ea typeface="Roboto"/>
                <a:cs typeface="Roboto"/>
                <a:sym typeface="Roboto"/>
              </a:rPr>
              <a:t>The trail makes sure that the geocaching is all virtual, avoiding unnecessary physical searching and erosion of historical monuments.</a:t>
            </a:r>
            <a:endParaRPr i="0" sz="1100" u="none" cap="none" strike="noStrike">
              <a:solidFill>
                <a:srgbClr val="000000"/>
              </a:solidFill>
              <a:latin typeface="Roboto"/>
              <a:ea typeface="Roboto"/>
              <a:cs typeface="Roboto"/>
              <a:sym typeface="Roboto"/>
            </a:endParaRPr>
          </a:p>
        </p:txBody>
      </p:sp>
      <p:sp>
        <p:nvSpPr>
          <p:cNvPr id="220" name="Google Shape;220;p22"/>
          <p:cNvSpPr txBox="1"/>
          <p:nvPr/>
        </p:nvSpPr>
        <p:spPr>
          <a:xfrm>
            <a:off x="2213400" y="2380069"/>
            <a:ext cx="6133800" cy="831300"/>
          </a:xfrm>
          <a:prstGeom prst="rect">
            <a:avLst/>
          </a:prstGeom>
          <a:noFill/>
          <a:ln>
            <a:noFill/>
          </a:ln>
        </p:spPr>
        <p:txBody>
          <a:bodyPr anchorCtr="0" anchor="t" bIns="22850" lIns="45725" spcFirstLastPara="1" rIns="45725" wrap="square" tIns="22850">
            <a:spAutoFit/>
          </a:bodyPr>
          <a:lstStyle/>
          <a:p>
            <a:pPr indent="-107950" lvl="0" marL="139700" marR="0" rtl="0" algn="just">
              <a:lnSpc>
                <a:spcPct val="150000"/>
              </a:lnSpc>
              <a:spcBef>
                <a:spcPts val="0"/>
              </a:spcBef>
              <a:spcAft>
                <a:spcPts val="0"/>
              </a:spcAft>
              <a:buClr>
                <a:srgbClr val="89BE93"/>
              </a:buClr>
              <a:buSzPts val="1100"/>
              <a:buFont typeface="Noto Sans Symbols"/>
              <a:buChar char="●"/>
            </a:pPr>
            <a:r>
              <a:rPr b="0" i="0" lang="es" sz="1100" u="none" cap="none" strike="noStrike">
                <a:solidFill>
                  <a:srgbClr val="000000"/>
                </a:solidFill>
                <a:latin typeface="Roboto"/>
                <a:ea typeface="Roboto"/>
                <a:cs typeface="Roboto"/>
                <a:sym typeface="Roboto"/>
              </a:rPr>
              <a:t>The initiative doesn’t need a lot of maintenance because once the app is created, there’s very little investment to be done.</a:t>
            </a:r>
            <a:endParaRPr b="0" i="0" sz="1100" u="none" cap="none" strike="noStrike">
              <a:solidFill>
                <a:srgbClr val="000000"/>
              </a:solidFill>
              <a:latin typeface="Roboto"/>
              <a:ea typeface="Roboto"/>
              <a:cs typeface="Roboto"/>
              <a:sym typeface="Roboto"/>
            </a:endParaRPr>
          </a:p>
          <a:p>
            <a:pPr indent="-76200" lvl="0" marL="139700" marR="0" rtl="0" algn="just">
              <a:lnSpc>
                <a:spcPct val="100000"/>
              </a:lnSpc>
              <a:spcBef>
                <a:spcPts val="0"/>
              </a:spcBef>
              <a:spcAft>
                <a:spcPts val="0"/>
              </a:spcAft>
              <a:buClr>
                <a:srgbClr val="89BE93"/>
              </a:buClr>
              <a:buSzPts val="900"/>
              <a:buFont typeface="Noto Sans Symbols"/>
              <a:buNone/>
            </a:pPr>
            <a:r>
              <a:t/>
            </a:r>
            <a:endParaRPr b="0" i="0" sz="900" u="none" cap="none" strike="noStrike">
              <a:solidFill>
                <a:srgbClr val="000000"/>
              </a:solidFill>
              <a:latin typeface="Arial"/>
              <a:ea typeface="Arial"/>
              <a:cs typeface="Arial"/>
              <a:sym typeface="Arial"/>
            </a:endParaRPr>
          </a:p>
          <a:p>
            <a:pPr indent="-76200" lvl="0" marL="139700" marR="0" rtl="0" algn="just">
              <a:lnSpc>
                <a:spcPct val="100000"/>
              </a:lnSpc>
              <a:spcBef>
                <a:spcPts val="0"/>
              </a:spcBef>
              <a:spcAft>
                <a:spcPts val="0"/>
              </a:spcAft>
              <a:buClr>
                <a:srgbClr val="89BE93"/>
              </a:buClr>
              <a:buSzPts val="900"/>
              <a:buFont typeface="Noto Sans Symbols"/>
              <a:buNone/>
            </a:pPr>
            <a:r>
              <a:t/>
            </a:r>
            <a:endParaRPr b="0" i="0" sz="900" u="none" cap="none" strike="noStrike">
              <a:solidFill>
                <a:srgbClr val="000000"/>
              </a:solidFill>
              <a:latin typeface="Arial"/>
              <a:ea typeface="Arial"/>
              <a:cs typeface="Arial"/>
              <a:sym typeface="Arial"/>
            </a:endParaRPr>
          </a:p>
        </p:txBody>
      </p:sp>
      <p:sp>
        <p:nvSpPr>
          <p:cNvPr id="221" name="Google Shape;221;p22"/>
          <p:cNvSpPr txBox="1"/>
          <p:nvPr/>
        </p:nvSpPr>
        <p:spPr>
          <a:xfrm>
            <a:off x="2188724" y="3339281"/>
            <a:ext cx="6183000" cy="692700"/>
          </a:xfrm>
          <a:prstGeom prst="rect">
            <a:avLst/>
          </a:prstGeom>
          <a:noFill/>
          <a:ln>
            <a:noFill/>
          </a:ln>
        </p:spPr>
        <p:txBody>
          <a:bodyPr anchorCtr="0" anchor="t" bIns="22850" lIns="45725" spcFirstLastPara="1" rIns="45725" wrap="square" tIns="22850">
            <a:spAutoFit/>
          </a:bodyPr>
          <a:lstStyle/>
          <a:p>
            <a:pPr indent="-107950" lvl="0" marL="139700" marR="0" rtl="0" algn="just">
              <a:lnSpc>
                <a:spcPct val="150000"/>
              </a:lnSpc>
              <a:spcBef>
                <a:spcPts val="0"/>
              </a:spcBef>
              <a:spcAft>
                <a:spcPts val="0"/>
              </a:spcAft>
              <a:buClr>
                <a:srgbClr val="6550A3"/>
              </a:buClr>
              <a:buSzPts val="1100"/>
              <a:buFont typeface="Roboto"/>
              <a:buChar char="●"/>
            </a:pPr>
            <a:r>
              <a:rPr i="0" lang="es" sz="1100" u="none" cap="none" strike="noStrike">
                <a:solidFill>
                  <a:srgbClr val="000000"/>
                </a:solidFill>
                <a:latin typeface="Roboto"/>
                <a:ea typeface="Roboto"/>
                <a:cs typeface="Roboto"/>
                <a:sym typeface="Roboto"/>
              </a:rPr>
              <a:t>The initiative is very low-consuming on resources. It makes sure that the features of the app are low-consuming in terms of storage and battery usage.</a:t>
            </a:r>
            <a:endParaRPr i="0" sz="1100" u="none" cap="none" strike="noStrike">
              <a:solidFill>
                <a:srgbClr val="000000"/>
              </a:solidFill>
              <a:latin typeface="Roboto"/>
              <a:ea typeface="Roboto"/>
              <a:cs typeface="Roboto"/>
              <a:sym typeface="Roboto"/>
            </a:endParaRPr>
          </a:p>
          <a:p>
            <a:pPr indent="0" lvl="0" marL="228600" marR="0" rtl="0" algn="just">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9C86"/>
        </a:solidFill>
      </p:bgPr>
    </p:bg>
    <p:spTree>
      <p:nvGrpSpPr>
        <p:cNvPr id="225" name="Shape 225"/>
        <p:cNvGrpSpPr/>
        <p:nvPr/>
      </p:nvGrpSpPr>
      <p:grpSpPr>
        <a:xfrm>
          <a:off x="0" y="0"/>
          <a:ext cx="0" cy="0"/>
          <a:chOff x="0" y="0"/>
          <a:chExt cx="0" cy="0"/>
        </a:xfrm>
      </p:grpSpPr>
      <p:sp>
        <p:nvSpPr>
          <p:cNvPr id="226" name="Google Shape;226;p23"/>
          <p:cNvSpPr/>
          <p:nvPr/>
        </p:nvSpPr>
        <p:spPr>
          <a:xfrm>
            <a:off x="1062120"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27" name="Google Shape;227;p23"/>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28" name="Google Shape;228;p23"/>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29" name="Google Shape;229;p23"/>
          <p:cNvSpPr txBox="1"/>
          <p:nvPr/>
        </p:nvSpPr>
        <p:spPr>
          <a:xfrm>
            <a:off x="514350" y="438150"/>
            <a:ext cx="8115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Community Involvement</a:t>
            </a:r>
            <a:endParaRPr b="0" i="0" sz="700" u="none" cap="none" strike="noStrike">
              <a:solidFill>
                <a:srgbClr val="000000"/>
              </a:solidFill>
              <a:latin typeface="Arial"/>
              <a:ea typeface="Arial"/>
              <a:cs typeface="Arial"/>
              <a:sym typeface="Arial"/>
            </a:endParaRPr>
          </a:p>
        </p:txBody>
      </p:sp>
      <p:sp>
        <p:nvSpPr>
          <p:cNvPr id="230" name="Google Shape;230;p23"/>
          <p:cNvSpPr txBox="1"/>
          <p:nvPr/>
        </p:nvSpPr>
        <p:spPr>
          <a:xfrm>
            <a:off x="7937374" y="4708525"/>
            <a:ext cx="9849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231" name="Google Shape;231;p23"/>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232" name="Google Shape;232;p23"/>
          <p:cNvSpPr txBox="1"/>
          <p:nvPr/>
        </p:nvSpPr>
        <p:spPr>
          <a:xfrm>
            <a:off x="514350" y="1192413"/>
            <a:ext cx="7876500" cy="34845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1100"/>
              <a:buFont typeface="Arial"/>
              <a:buNone/>
            </a:pPr>
            <a:r>
              <a:rPr b="0" i="0" lang="es" sz="1100" u="sng" cap="none" strike="noStrike">
                <a:solidFill>
                  <a:srgbClr val="000000"/>
                </a:solidFill>
                <a:latin typeface="Roboto"/>
                <a:ea typeface="Roboto"/>
                <a:cs typeface="Roboto"/>
                <a:sym typeface="Roboto"/>
              </a:rPr>
              <a:t>Role of Local Community</a:t>
            </a:r>
            <a:endParaRPr b="0" i="0" sz="1100" u="sng" cap="none" strike="noStrike">
              <a:solidFill>
                <a:srgbClr val="000000"/>
              </a:solidFill>
              <a:latin typeface="Roboto"/>
              <a:ea typeface="Roboto"/>
              <a:cs typeface="Roboto"/>
              <a:sym typeface="Roboto"/>
            </a:endParaRPr>
          </a:p>
          <a:p>
            <a:pPr indent="-184150" lvl="0" marL="228600" marR="0" rtl="0" algn="l">
              <a:lnSpc>
                <a:spcPct val="150000"/>
              </a:lnSpc>
              <a:spcBef>
                <a:spcPts val="200"/>
              </a:spcBef>
              <a:spcAft>
                <a:spcPts val="0"/>
              </a:spcAft>
              <a:buClr>
                <a:srgbClr val="131313"/>
              </a:buClr>
              <a:buSzPts val="1100"/>
              <a:buFont typeface="Arial"/>
              <a:buChar char="●"/>
            </a:pPr>
            <a:r>
              <a:rPr b="0" i="0" lang="es" sz="1100" u="none" cap="none" strike="noStrike">
                <a:solidFill>
                  <a:srgbClr val="131313"/>
                </a:solidFill>
                <a:latin typeface="Roboto"/>
                <a:ea typeface="Roboto"/>
                <a:cs typeface="Roboto"/>
                <a:sym typeface="Roboto"/>
              </a:rPr>
              <a:t>Locals are involved in the execution phase by contributing to the app's content creation, such as sharing stories and legends related to the Holy Grail and other historical landmarks.</a:t>
            </a:r>
            <a:endParaRPr b="0"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b="0" i="0" lang="es" sz="1100" u="none" cap="none" strike="noStrike">
                <a:solidFill>
                  <a:srgbClr val="000000"/>
                </a:solidFill>
                <a:latin typeface="Roboto"/>
                <a:ea typeface="Roboto"/>
                <a:cs typeface="Roboto"/>
                <a:sym typeface="Roboto"/>
              </a:rPr>
              <a:t>Local business and especially those involved in the tourism sector, such as hotels and restaurants,  have a direct role  on the </a:t>
            </a:r>
            <a:r>
              <a:rPr lang="es" sz="1100">
                <a:latin typeface="Roboto"/>
                <a:ea typeface="Roboto"/>
                <a:cs typeface="Roboto"/>
                <a:sym typeface="Roboto"/>
              </a:rPr>
              <a:t>touristic</a:t>
            </a:r>
            <a:r>
              <a:rPr b="0" i="0" lang="es" sz="1100" u="none" cap="none" strike="noStrike">
                <a:solidFill>
                  <a:srgbClr val="000000"/>
                </a:solidFill>
                <a:latin typeface="Roboto"/>
                <a:ea typeface="Roboto"/>
                <a:cs typeface="Roboto"/>
                <a:sym typeface="Roboto"/>
              </a:rPr>
              <a:t> services that contribute to enrich the visitors’ experience in  the city.  </a:t>
            </a:r>
            <a:endParaRPr b="0"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100"/>
              <a:buFont typeface="Arial"/>
              <a:buNone/>
            </a:pPr>
            <a:r>
              <a:rPr b="0" i="0" lang="es" sz="1100" u="sng" cap="none" strike="noStrike">
                <a:solidFill>
                  <a:srgbClr val="000000"/>
                </a:solidFill>
                <a:latin typeface="Roboto"/>
                <a:ea typeface="Roboto"/>
                <a:cs typeface="Roboto"/>
                <a:sym typeface="Roboto"/>
              </a:rPr>
              <a:t>Ownership and Management</a:t>
            </a:r>
            <a:endParaRPr b="0" i="0" sz="1100" u="sng"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b="0" i="0" lang="es" sz="1100" u="none" cap="none" strike="noStrike">
                <a:solidFill>
                  <a:srgbClr val="000000"/>
                </a:solidFill>
                <a:latin typeface="Roboto"/>
                <a:ea typeface="Roboto"/>
                <a:cs typeface="Roboto"/>
                <a:sym typeface="Roboto"/>
              </a:rPr>
              <a:t>The project is developed by two local stakeholders : Visit Valencia foundation and Valencia Townhouse. the latest represent the local community and its interests since it’s a public body. </a:t>
            </a:r>
            <a:endParaRPr b="0"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b="0" i="0" lang="es" sz="1100" u="none" cap="none" strike="noStrike">
                <a:solidFill>
                  <a:srgbClr val="000000"/>
                </a:solidFill>
                <a:latin typeface="Roboto"/>
                <a:ea typeface="Roboto"/>
                <a:cs typeface="Roboto"/>
                <a:sym typeface="Roboto"/>
              </a:rPr>
              <a:t>Facilitating the collaboration among other stakeholders, including technology providers for the app and cultural institutions for its content.</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2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236" name="Shape 236"/>
        <p:cNvGrpSpPr/>
        <p:nvPr/>
      </p:nvGrpSpPr>
      <p:grpSpPr>
        <a:xfrm>
          <a:off x="0" y="0"/>
          <a:ext cx="0" cy="0"/>
          <a:chOff x="0" y="0"/>
          <a:chExt cx="0" cy="0"/>
        </a:xfrm>
      </p:grpSpPr>
      <p:sp>
        <p:nvSpPr>
          <p:cNvPr id="237" name="Google Shape;237;p24"/>
          <p:cNvSpPr/>
          <p:nvPr/>
        </p:nvSpPr>
        <p:spPr>
          <a:xfrm>
            <a:off x="712146"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38" name="Google Shape;238;p24"/>
          <p:cNvSpPr txBox="1"/>
          <p:nvPr/>
        </p:nvSpPr>
        <p:spPr>
          <a:xfrm>
            <a:off x="7966999" y="4655175"/>
            <a:ext cx="9552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239" name="Google Shape;239;p24"/>
          <p:cNvSpPr txBox="1"/>
          <p:nvPr/>
        </p:nvSpPr>
        <p:spPr>
          <a:xfrm>
            <a:off x="515143" y="257122"/>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Monitoring, Evaluation and Financing</a:t>
            </a:r>
            <a:endParaRPr b="0" i="0" sz="3600" u="none" cap="none" strike="noStrike">
              <a:solidFill>
                <a:srgbClr val="000000"/>
              </a:solidFill>
              <a:latin typeface="Arial"/>
              <a:ea typeface="Arial"/>
              <a:cs typeface="Arial"/>
              <a:sym typeface="Arial"/>
            </a:endParaRPr>
          </a:p>
        </p:txBody>
      </p:sp>
      <p:sp>
        <p:nvSpPr>
          <p:cNvPr id="240" name="Google Shape;240;p24"/>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41" name="Google Shape;241;p24"/>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42" name="Google Shape;242;p24"/>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243" name="Google Shape;243;p24"/>
          <p:cNvSpPr txBox="1"/>
          <p:nvPr/>
        </p:nvSpPr>
        <p:spPr>
          <a:xfrm>
            <a:off x="446238" y="923094"/>
            <a:ext cx="8251500" cy="3297300"/>
          </a:xfrm>
          <a:prstGeom prst="rect">
            <a:avLst/>
          </a:prstGeom>
          <a:noFill/>
          <a:ln>
            <a:noFill/>
          </a:ln>
        </p:spPr>
        <p:txBody>
          <a:bodyPr anchorCtr="0" anchor="t" bIns="45725" lIns="45725" spcFirstLastPara="1" rIns="45725" wrap="square" tIns="45725">
            <a:noAutofit/>
          </a:bodyPr>
          <a:lstStyle/>
          <a:p>
            <a:pPr indent="0" lvl="0" marL="0" marR="0" rtl="0" algn="l">
              <a:lnSpc>
                <a:spcPct val="150000"/>
              </a:lnSpc>
              <a:spcBef>
                <a:spcPts val="0"/>
              </a:spcBef>
              <a:spcAft>
                <a:spcPts val="0"/>
              </a:spcAft>
              <a:buClr>
                <a:srgbClr val="000000"/>
              </a:buClr>
              <a:buSzPts val="1300"/>
              <a:buFont typeface="Arial"/>
              <a:buNone/>
            </a:pPr>
            <a:r>
              <a:rPr i="0" lang="es" sz="1100" u="sng" cap="none" strike="noStrike">
                <a:solidFill>
                  <a:srgbClr val="131313"/>
                </a:solidFill>
                <a:latin typeface="Roboto"/>
                <a:ea typeface="Roboto"/>
                <a:cs typeface="Roboto"/>
                <a:sym typeface="Roboto"/>
              </a:rPr>
              <a:t>Evaluation Metrics:</a:t>
            </a:r>
            <a:endParaRPr i="0" sz="1100" u="sng" cap="none" strike="noStrike">
              <a:solidFill>
                <a:srgbClr val="131313"/>
              </a:solidFill>
              <a:latin typeface="Roboto"/>
              <a:ea typeface="Roboto"/>
              <a:cs typeface="Roboto"/>
              <a:sym typeface="Roboto"/>
            </a:endParaRPr>
          </a:p>
          <a:p>
            <a:pPr indent="-184150" lvl="0" marL="228600" marR="0" rtl="0" algn="l">
              <a:lnSpc>
                <a:spcPct val="150000"/>
              </a:lnSpc>
              <a:spcBef>
                <a:spcPts val="400"/>
              </a:spcBef>
              <a:spcAft>
                <a:spcPts val="0"/>
              </a:spcAft>
              <a:buClr>
                <a:srgbClr val="131313"/>
              </a:buClr>
              <a:buSzPts val="1100"/>
              <a:buFont typeface="Arial"/>
              <a:buChar char="●"/>
            </a:pPr>
            <a:r>
              <a:rPr b="1" i="0" lang="es" sz="1100" u="none" cap="none" strike="noStrike">
                <a:solidFill>
                  <a:srgbClr val="131313"/>
                </a:solidFill>
                <a:latin typeface="Roboto"/>
                <a:ea typeface="Roboto"/>
                <a:cs typeface="Roboto"/>
                <a:sym typeface="Roboto"/>
              </a:rPr>
              <a:t>Visitor Satisfaction:</a:t>
            </a:r>
            <a:r>
              <a:rPr b="0" i="0" lang="es" sz="1100" u="none" cap="none" strike="noStrike">
                <a:solidFill>
                  <a:srgbClr val="131313"/>
                </a:solidFill>
                <a:latin typeface="Roboto"/>
                <a:ea typeface="Roboto"/>
                <a:cs typeface="Roboto"/>
                <a:sym typeface="Roboto"/>
              </a:rPr>
              <a:t> Measured through user reviews and ratings on app stores, as well as feedback forms within the app.</a:t>
            </a:r>
            <a:endParaRPr b="0" i="0" sz="1100" u="none" cap="none" strike="noStrike">
              <a:solidFill>
                <a:srgbClr val="131313"/>
              </a:solidFill>
              <a:latin typeface="Roboto"/>
              <a:ea typeface="Roboto"/>
              <a:cs typeface="Roboto"/>
              <a:sym typeface="Roboto"/>
            </a:endParaRPr>
          </a:p>
          <a:p>
            <a:pPr indent="-184150" lvl="0" marL="228600" marR="0" rtl="0" algn="l">
              <a:lnSpc>
                <a:spcPct val="150000"/>
              </a:lnSpc>
              <a:spcBef>
                <a:spcPts val="300"/>
              </a:spcBef>
              <a:spcAft>
                <a:spcPts val="0"/>
              </a:spcAft>
              <a:buClr>
                <a:srgbClr val="131313"/>
              </a:buClr>
              <a:buSzPts val="1100"/>
              <a:buFont typeface="Arial"/>
              <a:buChar char="●"/>
            </a:pPr>
            <a:r>
              <a:rPr b="1" i="0" lang="es" sz="1100" u="none" cap="none" strike="noStrike">
                <a:solidFill>
                  <a:srgbClr val="131313"/>
                </a:solidFill>
                <a:latin typeface="Roboto"/>
                <a:ea typeface="Roboto"/>
                <a:cs typeface="Roboto"/>
                <a:sym typeface="Roboto"/>
              </a:rPr>
              <a:t>Economic Indicators:</a:t>
            </a:r>
            <a:r>
              <a:rPr b="0" i="0" lang="es" sz="1100" u="none" cap="none" strike="noStrike">
                <a:solidFill>
                  <a:srgbClr val="131313"/>
                </a:solidFill>
                <a:latin typeface="Roboto"/>
                <a:ea typeface="Roboto"/>
                <a:cs typeface="Roboto"/>
                <a:sym typeface="Roboto"/>
              </a:rPr>
              <a:t> Tracking the number of downloads, user engagement, and revenue generated from in-app purchases or partnerships with local businesses.</a:t>
            </a:r>
            <a:endParaRPr b="0" i="0" sz="1100" u="none" cap="none" strike="noStrike">
              <a:solidFill>
                <a:srgbClr val="131313"/>
              </a:solidFill>
              <a:latin typeface="Roboto"/>
              <a:ea typeface="Roboto"/>
              <a:cs typeface="Roboto"/>
              <a:sym typeface="Roboto"/>
            </a:endParaRPr>
          </a:p>
          <a:p>
            <a:pPr indent="-184150" lvl="0" marL="228600" marR="0" rtl="0" algn="l">
              <a:lnSpc>
                <a:spcPct val="150000"/>
              </a:lnSpc>
              <a:spcBef>
                <a:spcPts val="300"/>
              </a:spcBef>
              <a:spcAft>
                <a:spcPts val="0"/>
              </a:spcAft>
              <a:buClr>
                <a:srgbClr val="131313"/>
              </a:buClr>
              <a:buSzPts val="1100"/>
              <a:buFont typeface="Arial"/>
              <a:buChar char="●"/>
            </a:pPr>
            <a:r>
              <a:rPr b="1" i="0" lang="es" sz="1100" u="none" cap="none" strike="noStrike">
                <a:solidFill>
                  <a:srgbClr val="131313"/>
                </a:solidFill>
                <a:latin typeface="Roboto"/>
                <a:ea typeface="Roboto"/>
                <a:cs typeface="Roboto"/>
                <a:sym typeface="Roboto"/>
              </a:rPr>
              <a:t>Conservation Outcomes:</a:t>
            </a:r>
            <a:r>
              <a:rPr b="0" i="0" lang="es" sz="1100" u="none" cap="none" strike="noStrike">
                <a:solidFill>
                  <a:srgbClr val="131313"/>
                </a:solidFill>
                <a:latin typeface="Roboto"/>
                <a:ea typeface="Roboto"/>
                <a:cs typeface="Roboto"/>
                <a:sym typeface="Roboto"/>
              </a:rPr>
              <a:t> Assessing the app's impact on preserving and promoting the historical sites, and its role in educating visitors about Valencia's cultural heritage.</a:t>
            </a:r>
            <a:endParaRPr b="0" i="0" sz="1100" u="none" cap="none" strike="noStrike">
              <a:solidFill>
                <a:srgbClr val="131313"/>
              </a:solidFill>
              <a:latin typeface="Roboto"/>
              <a:ea typeface="Roboto"/>
              <a:cs typeface="Roboto"/>
              <a:sym typeface="Roboto"/>
            </a:endParaRPr>
          </a:p>
          <a:p>
            <a:pPr indent="0" lvl="0" marL="0" rtl="0" algn="l">
              <a:lnSpc>
                <a:spcPct val="150000"/>
              </a:lnSpc>
              <a:spcBef>
                <a:spcPts val="800"/>
              </a:spcBef>
              <a:spcAft>
                <a:spcPts val="0"/>
              </a:spcAft>
              <a:buNone/>
            </a:pPr>
            <a:r>
              <a:rPr lang="es" sz="1100" u="sng">
                <a:solidFill>
                  <a:srgbClr val="131313"/>
                </a:solidFill>
                <a:latin typeface="Roboto"/>
                <a:ea typeface="Roboto"/>
                <a:cs typeface="Roboto"/>
                <a:sym typeface="Roboto"/>
              </a:rPr>
              <a:t>Feedback Mechanisms:</a:t>
            </a:r>
            <a:endParaRPr sz="1100" u="sng">
              <a:solidFill>
                <a:srgbClr val="131313"/>
              </a:solidFill>
              <a:latin typeface="Roboto"/>
              <a:ea typeface="Roboto"/>
              <a:cs typeface="Roboto"/>
              <a:sym typeface="Roboto"/>
            </a:endParaRPr>
          </a:p>
          <a:p>
            <a:pPr indent="-184150" lvl="0" marL="228600" rtl="0" algn="l">
              <a:lnSpc>
                <a:spcPct val="150000"/>
              </a:lnSpc>
              <a:spcBef>
                <a:spcPts val="400"/>
              </a:spcBef>
              <a:spcAft>
                <a:spcPts val="0"/>
              </a:spcAft>
              <a:buClr>
                <a:srgbClr val="131313"/>
              </a:buClr>
              <a:buSzPts val="1100"/>
              <a:buFont typeface="Roboto"/>
              <a:buChar char="●"/>
            </a:pPr>
            <a:r>
              <a:rPr lang="es" sz="1100">
                <a:solidFill>
                  <a:srgbClr val="131313"/>
                </a:solidFill>
                <a:latin typeface="Roboto"/>
                <a:ea typeface="Roboto"/>
                <a:cs typeface="Roboto"/>
                <a:sym typeface="Roboto"/>
              </a:rPr>
              <a:t>In-App Surveys: Users can provide feedback directly within the app after completing the experience.</a:t>
            </a:r>
            <a:endParaRPr sz="1100">
              <a:solidFill>
                <a:srgbClr val="131313"/>
              </a:solidFill>
              <a:latin typeface="Roboto"/>
              <a:ea typeface="Roboto"/>
              <a:cs typeface="Roboto"/>
              <a:sym typeface="Roboto"/>
            </a:endParaRPr>
          </a:p>
          <a:p>
            <a:pPr indent="-184150" lvl="0" marL="228600" rtl="0" algn="l">
              <a:lnSpc>
                <a:spcPct val="150000"/>
              </a:lnSpc>
              <a:spcBef>
                <a:spcPts val="300"/>
              </a:spcBef>
              <a:spcAft>
                <a:spcPts val="0"/>
              </a:spcAft>
              <a:buClr>
                <a:srgbClr val="131313"/>
              </a:buClr>
              <a:buSzPts val="1100"/>
              <a:buFont typeface="Roboto"/>
              <a:buChar char="●"/>
            </a:pPr>
            <a:r>
              <a:rPr lang="es" sz="1100">
                <a:solidFill>
                  <a:srgbClr val="131313"/>
                </a:solidFill>
                <a:latin typeface="Roboto"/>
                <a:ea typeface="Roboto"/>
                <a:cs typeface="Roboto"/>
                <a:sym typeface="Roboto"/>
              </a:rPr>
              <a:t>Social Media Engagement: Monitoring comments and interactions on social media platforms to gauge user satisfaction and gather suggestions.</a:t>
            </a:r>
            <a:endParaRPr sz="1100">
              <a:solidFill>
                <a:srgbClr val="131313"/>
              </a:solidFill>
              <a:latin typeface="Roboto"/>
              <a:ea typeface="Roboto"/>
              <a:cs typeface="Roboto"/>
              <a:sym typeface="Roboto"/>
            </a:endParaRPr>
          </a:p>
          <a:p>
            <a:pPr indent="-184150" lvl="0" marL="228600" rtl="0" algn="l">
              <a:lnSpc>
                <a:spcPct val="150000"/>
              </a:lnSpc>
              <a:spcBef>
                <a:spcPts val="300"/>
              </a:spcBef>
              <a:spcAft>
                <a:spcPts val="0"/>
              </a:spcAft>
              <a:buClr>
                <a:srgbClr val="131313"/>
              </a:buClr>
              <a:buSzPts val="1100"/>
              <a:buFont typeface="Roboto"/>
              <a:buChar char="●"/>
            </a:pPr>
            <a:r>
              <a:rPr lang="es" sz="1100">
                <a:solidFill>
                  <a:srgbClr val="131313"/>
                </a:solidFill>
                <a:latin typeface="Roboto"/>
                <a:ea typeface="Roboto"/>
                <a:cs typeface="Roboto"/>
                <a:sym typeface="Roboto"/>
              </a:rPr>
              <a:t>Community Meetings: Regular meetings with local stakeholders and community members to discuss the app's impact and gather insights for improvement.</a:t>
            </a:r>
            <a:endParaRPr sz="1100">
              <a:solidFill>
                <a:srgbClr val="131313"/>
              </a:solidFill>
              <a:latin typeface="Roboto"/>
              <a:ea typeface="Roboto"/>
              <a:cs typeface="Roboto"/>
              <a:sym typeface="Roboto"/>
            </a:endParaRPr>
          </a:p>
          <a:p>
            <a:pPr indent="0" lvl="0" marL="0" marR="0" rtl="0" algn="l">
              <a:lnSpc>
                <a:spcPct val="100000"/>
              </a:lnSpc>
              <a:spcBef>
                <a:spcPts val="300"/>
              </a:spcBef>
              <a:spcAft>
                <a:spcPts val="0"/>
              </a:spcAft>
              <a:buClr>
                <a:srgbClr val="000000"/>
              </a:buClr>
              <a:buSzPts val="1300"/>
              <a:buFont typeface="Arial"/>
              <a:buNone/>
            </a:pPr>
            <a:r>
              <a:t/>
            </a:r>
            <a:endParaRPr b="0" i="0" sz="1300" u="none" cap="none" strike="noStrike">
              <a:solidFill>
                <a:schemeClr val="dk1"/>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247" name="Shape 247"/>
        <p:cNvGrpSpPr/>
        <p:nvPr/>
      </p:nvGrpSpPr>
      <p:grpSpPr>
        <a:xfrm>
          <a:off x="0" y="0"/>
          <a:ext cx="0" cy="0"/>
          <a:chOff x="0" y="0"/>
          <a:chExt cx="0" cy="0"/>
        </a:xfrm>
      </p:grpSpPr>
      <p:sp>
        <p:nvSpPr>
          <p:cNvPr id="248" name="Google Shape;248;p25"/>
          <p:cNvSpPr/>
          <p:nvPr/>
        </p:nvSpPr>
        <p:spPr>
          <a:xfrm>
            <a:off x="712146"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49" name="Google Shape;249;p25"/>
          <p:cNvSpPr txBox="1"/>
          <p:nvPr/>
        </p:nvSpPr>
        <p:spPr>
          <a:xfrm>
            <a:off x="7966999" y="4655175"/>
            <a:ext cx="9552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250" name="Google Shape;250;p25"/>
          <p:cNvSpPr txBox="1"/>
          <p:nvPr/>
        </p:nvSpPr>
        <p:spPr>
          <a:xfrm>
            <a:off x="515143" y="257122"/>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Monitoring, Evaluation and Financing</a:t>
            </a:r>
            <a:endParaRPr b="0" i="0" sz="3600" u="none" cap="none" strike="noStrike">
              <a:solidFill>
                <a:srgbClr val="000000"/>
              </a:solidFill>
              <a:latin typeface="Arial"/>
              <a:ea typeface="Arial"/>
              <a:cs typeface="Arial"/>
              <a:sym typeface="Arial"/>
            </a:endParaRPr>
          </a:p>
        </p:txBody>
      </p:sp>
      <p:sp>
        <p:nvSpPr>
          <p:cNvPr id="251" name="Google Shape;251;p25"/>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52" name="Google Shape;252;p25"/>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53" name="Google Shape;253;p25"/>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254" name="Google Shape;254;p25"/>
          <p:cNvSpPr txBox="1"/>
          <p:nvPr/>
        </p:nvSpPr>
        <p:spPr>
          <a:xfrm>
            <a:off x="515138" y="1181438"/>
            <a:ext cx="8044200" cy="3447900"/>
          </a:xfrm>
          <a:prstGeom prst="rect">
            <a:avLst/>
          </a:prstGeom>
          <a:noFill/>
          <a:ln>
            <a:noFill/>
          </a:ln>
        </p:spPr>
        <p:txBody>
          <a:bodyPr anchorCtr="0" anchor="t" bIns="45725" lIns="45725" spcFirstLastPara="1" rIns="45725" wrap="square" tIns="45725">
            <a:noAutofit/>
          </a:bodyPr>
          <a:lstStyle/>
          <a:p>
            <a:pPr indent="0" lvl="0" marL="0" marR="0" rtl="0" algn="l">
              <a:lnSpc>
                <a:spcPct val="150000"/>
              </a:lnSpc>
              <a:spcBef>
                <a:spcPts val="0"/>
              </a:spcBef>
              <a:spcAft>
                <a:spcPts val="0"/>
              </a:spcAft>
              <a:buClr>
                <a:schemeClr val="dk1"/>
              </a:buClr>
              <a:buSzPts val="600"/>
              <a:buFont typeface="Arial"/>
              <a:buNone/>
            </a:pPr>
            <a:r>
              <a:rPr i="0" lang="es" sz="1100" u="none" cap="none" strike="noStrike">
                <a:solidFill>
                  <a:srgbClr val="131313"/>
                </a:solidFill>
                <a:latin typeface="Roboto"/>
                <a:ea typeface="Roboto"/>
                <a:cs typeface="Roboto"/>
                <a:sym typeface="Roboto"/>
              </a:rPr>
              <a:t>Continuous Improvement:</a:t>
            </a:r>
            <a:endParaRPr i="0" sz="1100" u="none" cap="none" strike="noStrike">
              <a:solidFill>
                <a:srgbClr val="131313"/>
              </a:solidFill>
              <a:latin typeface="Roboto"/>
              <a:ea typeface="Roboto"/>
              <a:cs typeface="Roboto"/>
              <a:sym typeface="Roboto"/>
            </a:endParaRPr>
          </a:p>
          <a:p>
            <a:pPr indent="-184150" lvl="0" marL="228600" marR="0" rtl="0" algn="l">
              <a:lnSpc>
                <a:spcPct val="150000"/>
              </a:lnSpc>
              <a:spcBef>
                <a:spcPts val="400"/>
              </a:spcBef>
              <a:spcAft>
                <a:spcPts val="0"/>
              </a:spcAft>
              <a:buClr>
                <a:srgbClr val="131313"/>
              </a:buClr>
              <a:buSzPts val="1100"/>
              <a:buFont typeface="Arial"/>
              <a:buChar char="●"/>
            </a:pPr>
            <a:r>
              <a:rPr b="1" i="0" lang="es" sz="1100" u="none" cap="none" strike="noStrike">
                <a:solidFill>
                  <a:srgbClr val="131313"/>
                </a:solidFill>
                <a:latin typeface="Roboto"/>
                <a:ea typeface="Roboto"/>
                <a:cs typeface="Roboto"/>
                <a:sym typeface="Roboto"/>
              </a:rPr>
              <a:t>Adaptations Based on Feedback:</a:t>
            </a:r>
            <a:r>
              <a:rPr b="0" i="0" lang="es" sz="1100" u="none" cap="none" strike="noStrike">
                <a:solidFill>
                  <a:srgbClr val="131313"/>
                </a:solidFill>
                <a:latin typeface="Roboto"/>
                <a:ea typeface="Roboto"/>
                <a:cs typeface="Roboto"/>
                <a:sym typeface="Roboto"/>
              </a:rPr>
              <a:t> Regularly updating the app to address user feedback, such as improving puzzle difficulty, enhancing navigation features, and adding new historical content.</a:t>
            </a:r>
            <a:endParaRPr b="0" i="0" sz="1100" u="none" cap="none" strike="noStrike">
              <a:solidFill>
                <a:srgbClr val="131313"/>
              </a:solidFill>
              <a:latin typeface="Roboto"/>
              <a:ea typeface="Roboto"/>
              <a:cs typeface="Roboto"/>
              <a:sym typeface="Roboto"/>
            </a:endParaRPr>
          </a:p>
          <a:p>
            <a:pPr indent="-184150" lvl="0" marL="228600" marR="0" rtl="0" algn="l">
              <a:lnSpc>
                <a:spcPct val="150000"/>
              </a:lnSpc>
              <a:spcBef>
                <a:spcPts val="300"/>
              </a:spcBef>
              <a:spcAft>
                <a:spcPts val="0"/>
              </a:spcAft>
              <a:buClr>
                <a:srgbClr val="131313"/>
              </a:buClr>
              <a:buSzPts val="1100"/>
              <a:buFont typeface="Arial"/>
              <a:buChar char="●"/>
            </a:pPr>
            <a:r>
              <a:rPr b="1" i="0" lang="es" sz="1100" u="none" cap="none" strike="noStrike">
                <a:solidFill>
                  <a:srgbClr val="131313"/>
                </a:solidFill>
                <a:latin typeface="Roboto"/>
                <a:ea typeface="Roboto"/>
                <a:cs typeface="Roboto"/>
                <a:sym typeface="Roboto"/>
              </a:rPr>
              <a:t>Technological Enhancements:</a:t>
            </a:r>
            <a:r>
              <a:rPr b="0" i="0" lang="es" sz="1100" u="none" cap="none" strike="noStrike">
                <a:solidFill>
                  <a:srgbClr val="131313"/>
                </a:solidFill>
                <a:latin typeface="Roboto"/>
                <a:ea typeface="Roboto"/>
                <a:cs typeface="Roboto"/>
                <a:sym typeface="Roboto"/>
              </a:rPr>
              <a:t> Incorporating advanced technologies like augmented reality (AR) to enrich the user experience and make the historical sites more engaging.</a:t>
            </a:r>
            <a:endParaRPr b="0" i="0" sz="1100" u="none" cap="none" strike="noStrike">
              <a:solidFill>
                <a:srgbClr val="131313"/>
              </a:solidFill>
              <a:latin typeface="Roboto"/>
              <a:ea typeface="Roboto"/>
              <a:cs typeface="Roboto"/>
              <a:sym typeface="Roboto"/>
            </a:endParaRPr>
          </a:p>
          <a:p>
            <a:pPr indent="-184150" lvl="0" marL="228600" marR="0" rtl="0" algn="l">
              <a:lnSpc>
                <a:spcPct val="150000"/>
              </a:lnSpc>
              <a:spcBef>
                <a:spcPts val="300"/>
              </a:spcBef>
              <a:spcAft>
                <a:spcPts val="0"/>
              </a:spcAft>
              <a:buClr>
                <a:srgbClr val="131313"/>
              </a:buClr>
              <a:buSzPts val="1100"/>
              <a:buFont typeface="Arial"/>
              <a:buChar char="●"/>
            </a:pPr>
            <a:r>
              <a:rPr b="1" i="0" lang="es" sz="1100" u="none" cap="none" strike="noStrike">
                <a:solidFill>
                  <a:srgbClr val="131313"/>
                </a:solidFill>
                <a:latin typeface="Roboto"/>
                <a:ea typeface="Roboto"/>
                <a:cs typeface="Roboto"/>
                <a:sym typeface="Roboto"/>
              </a:rPr>
              <a:t>Accessibility Improvements:</a:t>
            </a:r>
            <a:r>
              <a:rPr b="0" i="0" lang="es" sz="1100" u="none" cap="none" strike="noStrike">
                <a:solidFill>
                  <a:srgbClr val="131313"/>
                </a:solidFill>
                <a:latin typeface="Roboto"/>
                <a:ea typeface="Roboto"/>
                <a:cs typeface="Roboto"/>
                <a:sym typeface="Roboto"/>
              </a:rPr>
              <a:t> Ensuring the app is accessible to all users, including those with disabilities, by adding features like text-to-speech and high-contrast displays.</a:t>
            </a:r>
            <a:endParaRPr b="0" i="0" sz="1100" u="none" cap="none" strike="noStrike">
              <a:solidFill>
                <a:srgbClr val="131313"/>
              </a:solidFill>
              <a:latin typeface="Roboto"/>
              <a:ea typeface="Roboto"/>
              <a:cs typeface="Roboto"/>
              <a:sym typeface="Roboto"/>
            </a:endParaRPr>
          </a:p>
          <a:p>
            <a:pPr indent="0" lvl="0" marL="0" marR="0" rtl="0" algn="l">
              <a:lnSpc>
                <a:spcPct val="150000"/>
              </a:lnSpc>
              <a:spcBef>
                <a:spcPts val="800"/>
              </a:spcBef>
              <a:spcAft>
                <a:spcPts val="0"/>
              </a:spcAft>
              <a:buClr>
                <a:schemeClr val="dk1"/>
              </a:buClr>
              <a:buSzPts val="600"/>
              <a:buFont typeface="Arial"/>
              <a:buNone/>
            </a:pPr>
            <a:r>
              <a:rPr b="1" i="0" lang="es" sz="1100" u="none" cap="none" strike="noStrike">
                <a:solidFill>
                  <a:srgbClr val="131313"/>
                </a:solidFill>
                <a:latin typeface="Roboto"/>
                <a:ea typeface="Roboto"/>
                <a:cs typeface="Roboto"/>
                <a:sym typeface="Roboto"/>
              </a:rPr>
              <a:t>Funding Sources and Budget Information:</a:t>
            </a:r>
            <a:endParaRPr b="1" i="0" sz="1100" u="none" cap="none" strike="noStrike">
              <a:solidFill>
                <a:srgbClr val="131313"/>
              </a:solidFill>
              <a:latin typeface="Roboto"/>
              <a:ea typeface="Roboto"/>
              <a:cs typeface="Roboto"/>
              <a:sym typeface="Roboto"/>
            </a:endParaRPr>
          </a:p>
          <a:p>
            <a:pPr indent="-184150" lvl="0" marL="228600" marR="0" rtl="0" algn="l">
              <a:lnSpc>
                <a:spcPct val="150000"/>
              </a:lnSpc>
              <a:spcBef>
                <a:spcPts val="400"/>
              </a:spcBef>
              <a:spcAft>
                <a:spcPts val="0"/>
              </a:spcAft>
              <a:buClr>
                <a:srgbClr val="131313"/>
              </a:buClr>
              <a:buSzPts val="1100"/>
              <a:buFont typeface="Arial"/>
              <a:buChar char="●"/>
            </a:pPr>
            <a:r>
              <a:rPr b="1" i="0" lang="es" sz="1100" u="none" cap="none" strike="noStrike">
                <a:solidFill>
                  <a:srgbClr val="131313"/>
                </a:solidFill>
                <a:latin typeface="Roboto"/>
                <a:ea typeface="Roboto"/>
                <a:cs typeface="Roboto"/>
                <a:sym typeface="Roboto"/>
              </a:rPr>
              <a:t>Grants and Public Funds:</a:t>
            </a:r>
            <a:r>
              <a:rPr b="0" i="0" lang="es" sz="1100" u="none" cap="none" strike="noStrike">
                <a:solidFill>
                  <a:srgbClr val="131313"/>
                </a:solidFill>
                <a:latin typeface="Roboto"/>
                <a:ea typeface="Roboto"/>
                <a:cs typeface="Roboto"/>
                <a:sym typeface="Roboto"/>
              </a:rPr>
              <a:t> The initiative is supported by grants from the Visit Valencia foundation and Valencia Townhouse.</a:t>
            </a:r>
            <a:endParaRPr b="0" i="0" sz="1100" u="none" cap="none" strike="noStrike">
              <a:solidFill>
                <a:srgbClr val="131313"/>
              </a:solidFill>
              <a:latin typeface="Roboto"/>
              <a:ea typeface="Roboto"/>
              <a:cs typeface="Roboto"/>
              <a:sym typeface="Roboto"/>
            </a:endParaRPr>
          </a:p>
          <a:p>
            <a:pPr indent="0" lvl="0" marL="228600" marR="0" rtl="0" algn="l">
              <a:lnSpc>
                <a:spcPct val="150000"/>
              </a:lnSpc>
              <a:spcBef>
                <a:spcPts val="300"/>
              </a:spcBef>
              <a:spcAft>
                <a:spcPts val="0"/>
              </a:spcAft>
              <a:buClr>
                <a:srgbClr val="000000"/>
              </a:buClr>
              <a:buSzPts val="600"/>
              <a:buFont typeface="Arial"/>
              <a:buNone/>
            </a:pPr>
            <a:r>
              <a:t/>
            </a:r>
            <a:endParaRPr b="0" i="0" sz="600" u="none" cap="none" strike="noStrike">
              <a:solidFill>
                <a:srgbClr val="131313"/>
              </a:solidFill>
              <a:highlight>
                <a:srgbClr val="FAFAFA"/>
              </a:highlight>
              <a:latin typeface="Arial"/>
              <a:ea typeface="Arial"/>
              <a:cs typeface="Arial"/>
              <a:sym typeface="Arial"/>
            </a:endParaRPr>
          </a:p>
          <a:p>
            <a:pPr indent="0" lvl="0" marL="0" marR="0" rtl="0" algn="l">
              <a:lnSpc>
                <a:spcPct val="150000"/>
              </a:lnSpc>
              <a:spcBef>
                <a:spcPts val="300"/>
              </a:spcBef>
              <a:spcAft>
                <a:spcPts val="0"/>
              </a:spcAft>
              <a:buClr>
                <a:srgbClr val="000000"/>
              </a:buClr>
              <a:buSzPts val="1300"/>
              <a:buFont typeface="Arial"/>
              <a:buNone/>
            </a:pPr>
            <a:r>
              <a:t/>
            </a:r>
            <a:endParaRPr b="0" i="0" sz="1300" u="none" cap="none" strike="noStrike">
              <a:solidFill>
                <a:srgbClr val="131313"/>
              </a:solidFill>
              <a:latin typeface="Roboto"/>
              <a:ea typeface="Roboto"/>
              <a:cs typeface="Roboto"/>
              <a:sym typeface="Roboto"/>
            </a:endParaRPr>
          </a:p>
          <a:p>
            <a:pPr indent="0" lvl="0" marL="0" marR="0" rtl="0" algn="l">
              <a:lnSpc>
                <a:spcPct val="150000"/>
              </a:lnSpc>
              <a:spcBef>
                <a:spcPts val="300"/>
              </a:spcBef>
              <a:spcAft>
                <a:spcPts val="0"/>
              </a:spcAft>
              <a:buClr>
                <a:srgbClr val="000000"/>
              </a:buClr>
              <a:buSzPts val="1300"/>
              <a:buFont typeface="Arial"/>
              <a:buNone/>
            </a:pPr>
            <a:r>
              <a:t/>
            </a:r>
            <a:endParaRPr b="1" i="0" sz="1300" u="none" cap="none" strike="noStrike">
              <a:solidFill>
                <a:srgbClr val="131313"/>
              </a:solidFill>
              <a:latin typeface="Roboto"/>
              <a:ea typeface="Roboto"/>
              <a:cs typeface="Roboto"/>
              <a:sym typeface="Roboto"/>
            </a:endParaRPr>
          </a:p>
          <a:p>
            <a:pPr indent="0" lvl="0" marL="0" marR="0" rtl="0" algn="l">
              <a:lnSpc>
                <a:spcPct val="150000"/>
              </a:lnSpc>
              <a:spcBef>
                <a:spcPts val="300"/>
              </a:spcBef>
              <a:spcAft>
                <a:spcPts val="0"/>
              </a:spcAft>
              <a:buClr>
                <a:srgbClr val="000000"/>
              </a:buClr>
              <a:buSzPts val="1300"/>
              <a:buFont typeface="Arial"/>
              <a:buNone/>
            </a:pPr>
            <a:r>
              <a:t/>
            </a:r>
            <a:endParaRPr b="0" i="0" sz="1300" u="none" cap="none" strike="noStrike">
              <a:solidFill>
                <a:schemeClr val="dk1"/>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BADE"/>
        </a:solidFill>
      </p:bgPr>
    </p:bg>
    <p:spTree>
      <p:nvGrpSpPr>
        <p:cNvPr id="258" name="Shape 258"/>
        <p:cNvGrpSpPr/>
        <p:nvPr/>
      </p:nvGrpSpPr>
      <p:grpSpPr>
        <a:xfrm>
          <a:off x="0" y="0"/>
          <a:ext cx="0" cy="0"/>
          <a:chOff x="0" y="0"/>
          <a:chExt cx="0" cy="0"/>
        </a:xfrm>
      </p:grpSpPr>
      <p:sp>
        <p:nvSpPr>
          <p:cNvPr id="259" name="Google Shape;259;p26"/>
          <p:cNvSpPr/>
          <p:nvPr/>
        </p:nvSpPr>
        <p:spPr>
          <a:xfrm>
            <a:off x="1062120"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60" name="Google Shape;260;p26"/>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61" name="Google Shape;261;p26"/>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62" name="Google Shape;262;p26"/>
          <p:cNvSpPr txBox="1"/>
          <p:nvPr/>
        </p:nvSpPr>
        <p:spPr>
          <a:xfrm>
            <a:off x="514350" y="438150"/>
            <a:ext cx="8115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Replicability and Scalability</a:t>
            </a:r>
            <a:endParaRPr b="0" i="0" sz="700" u="none" cap="none" strike="noStrike">
              <a:solidFill>
                <a:srgbClr val="000000"/>
              </a:solidFill>
              <a:latin typeface="Arial"/>
              <a:ea typeface="Arial"/>
              <a:cs typeface="Arial"/>
              <a:sym typeface="Arial"/>
            </a:endParaRPr>
          </a:p>
        </p:txBody>
      </p:sp>
      <p:sp>
        <p:nvSpPr>
          <p:cNvPr id="263" name="Google Shape;263;p26"/>
          <p:cNvSpPr txBox="1"/>
          <p:nvPr/>
        </p:nvSpPr>
        <p:spPr>
          <a:xfrm>
            <a:off x="7986737" y="4708525"/>
            <a:ext cx="9354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264" name="Google Shape;264;p26"/>
          <p:cNvSpPr txBox="1"/>
          <p:nvPr/>
        </p:nvSpPr>
        <p:spPr>
          <a:xfrm>
            <a:off x="4016388" y="4240957"/>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265" name="Google Shape;265;p26"/>
          <p:cNvSpPr txBox="1"/>
          <p:nvPr/>
        </p:nvSpPr>
        <p:spPr>
          <a:xfrm>
            <a:off x="516600" y="1192663"/>
            <a:ext cx="7939800" cy="3193800"/>
          </a:xfrm>
          <a:prstGeom prst="rect">
            <a:avLst/>
          </a:prstGeom>
          <a:noFill/>
          <a:ln>
            <a:noFill/>
          </a:ln>
        </p:spPr>
        <p:txBody>
          <a:bodyPr anchorCtr="0" anchor="t" bIns="45725" lIns="45725" spcFirstLastPara="1" rIns="45725" wrap="square" tIns="45725">
            <a:spAutoFit/>
          </a:bodyPr>
          <a:lstStyle/>
          <a:p>
            <a:pPr indent="0" lvl="0" marL="0" marR="0" rtl="0" algn="l">
              <a:lnSpc>
                <a:spcPct val="150000"/>
              </a:lnSpc>
              <a:spcBef>
                <a:spcPts val="0"/>
              </a:spcBef>
              <a:spcAft>
                <a:spcPts val="0"/>
              </a:spcAft>
              <a:buClr>
                <a:schemeClr val="dk1"/>
              </a:buClr>
              <a:buSzPts val="600"/>
              <a:buFont typeface="Arial"/>
              <a:buNone/>
            </a:pPr>
            <a:r>
              <a:rPr i="0" lang="es" sz="1100" u="sng" cap="none" strike="noStrike">
                <a:solidFill>
                  <a:srgbClr val="131313"/>
                </a:solidFill>
                <a:latin typeface="Roboto"/>
                <a:ea typeface="Roboto"/>
                <a:cs typeface="Roboto"/>
                <a:sym typeface="Roboto"/>
              </a:rPr>
              <a:t>Transferability:</a:t>
            </a:r>
            <a:endParaRPr i="0" sz="1100" u="sng" cap="none" strike="noStrike">
              <a:solidFill>
                <a:srgbClr val="131313"/>
              </a:solidFill>
              <a:latin typeface="Roboto"/>
              <a:ea typeface="Roboto"/>
              <a:cs typeface="Roboto"/>
              <a:sym typeface="Roboto"/>
            </a:endParaRPr>
          </a:p>
          <a:p>
            <a:pPr indent="-184150" lvl="0" marL="228600" marR="0" rtl="0" algn="l">
              <a:lnSpc>
                <a:spcPct val="150000"/>
              </a:lnSpc>
              <a:spcBef>
                <a:spcPts val="400"/>
              </a:spcBef>
              <a:spcAft>
                <a:spcPts val="0"/>
              </a:spcAft>
              <a:buClr>
                <a:srgbClr val="131313"/>
              </a:buClr>
              <a:buSzPts val="1100"/>
              <a:buFont typeface="Arial"/>
              <a:buChar char="●"/>
            </a:pPr>
            <a:r>
              <a:rPr b="1" i="0" lang="es" sz="1100" u="none" cap="none" strike="noStrike">
                <a:solidFill>
                  <a:srgbClr val="131313"/>
                </a:solidFill>
                <a:latin typeface="Roboto"/>
                <a:ea typeface="Roboto"/>
                <a:cs typeface="Roboto"/>
                <a:sym typeface="Roboto"/>
              </a:rPr>
              <a:t>Lessons Learned:</a:t>
            </a:r>
            <a:r>
              <a:rPr b="0" i="0" lang="es" sz="1100" u="none" cap="none" strike="noStrike">
                <a:solidFill>
                  <a:srgbClr val="131313"/>
                </a:solidFill>
                <a:latin typeface="Roboto"/>
                <a:ea typeface="Roboto"/>
                <a:cs typeface="Roboto"/>
                <a:sym typeface="Roboto"/>
              </a:rPr>
              <a:t> The initiative demonstrated the effectiveness of gamification in engaging visitors with historical and cultural sites. The use of puzzles and interactive elements significantly enhanced user engagement and learning.</a:t>
            </a:r>
            <a:endParaRPr b="0" i="0" sz="1100" u="none" cap="none" strike="noStrike">
              <a:solidFill>
                <a:srgbClr val="131313"/>
              </a:solidFill>
              <a:latin typeface="Roboto"/>
              <a:ea typeface="Roboto"/>
              <a:cs typeface="Roboto"/>
              <a:sym typeface="Roboto"/>
            </a:endParaRPr>
          </a:p>
          <a:p>
            <a:pPr indent="-184150" lvl="0" marL="228600" marR="0" rtl="0" algn="l">
              <a:lnSpc>
                <a:spcPct val="150000"/>
              </a:lnSpc>
              <a:spcBef>
                <a:spcPts val="300"/>
              </a:spcBef>
              <a:spcAft>
                <a:spcPts val="0"/>
              </a:spcAft>
              <a:buClr>
                <a:srgbClr val="131313"/>
              </a:buClr>
              <a:buSzPts val="1100"/>
              <a:buFont typeface="Arial"/>
              <a:buChar char="●"/>
            </a:pPr>
            <a:r>
              <a:rPr b="1" i="0" lang="es" sz="1100" u="none" cap="none" strike="noStrike">
                <a:solidFill>
                  <a:srgbClr val="131313"/>
                </a:solidFill>
                <a:latin typeface="Roboto"/>
                <a:ea typeface="Roboto"/>
                <a:cs typeface="Roboto"/>
                <a:sym typeface="Roboto"/>
              </a:rPr>
              <a:t>Adaptation to Other Contexts:</a:t>
            </a:r>
            <a:r>
              <a:rPr b="0" i="0" lang="es" sz="1100" u="none" cap="none" strike="noStrike">
                <a:solidFill>
                  <a:srgbClr val="131313"/>
                </a:solidFill>
                <a:latin typeface="Roboto"/>
                <a:ea typeface="Roboto"/>
                <a:cs typeface="Roboto"/>
                <a:sym typeface="Roboto"/>
              </a:rPr>
              <a:t> The model can be replicated in other cities with rich historical backgrounds. By customizing the app's content to highlight local landmarks and stories, it can attract tourists and promote cultural heritage in diverse locations.</a:t>
            </a:r>
            <a:endParaRPr b="0" i="0" sz="1100" u="none" cap="none" strike="noStrike">
              <a:solidFill>
                <a:srgbClr val="131313"/>
              </a:solidFill>
              <a:latin typeface="Roboto"/>
              <a:ea typeface="Roboto"/>
              <a:cs typeface="Roboto"/>
              <a:sym typeface="Roboto"/>
            </a:endParaRPr>
          </a:p>
          <a:p>
            <a:pPr indent="-184150" lvl="0" marL="228600" marR="0" rtl="0" algn="l">
              <a:lnSpc>
                <a:spcPct val="150000"/>
              </a:lnSpc>
              <a:spcBef>
                <a:spcPts val="300"/>
              </a:spcBef>
              <a:spcAft>
                <a:spcPts val="0"/>
              </a:spcAft>
              <a:buClr>
                <a:srgbClr val="131313"/>
              </a:buClr>
              <a:buSzPts val="1100"/>
              <a:buFont typeface="Roboto"/>
              <a:buChar char="●"/>
            </a:pPr>
            <a:r>
              <a:rPr b="1" i="0" lang="es" sz="1100" u="none" cap="none" strike="noStrike">
                <a:solidFill>
                  <a:srgbClr val="131313"/>
                </a:solidFill>
                <a:latin typeface="Roboto"/>
                <a:ea typeface="Roboto"/>
                <a:cs typeface="Roboto"/>
                <a:sym typeface="Roboto"/>
              </a:rPr>
              <a:t>Key Elements for Adaptation:</a:t>
            </a:r>
            <a:endParaRPr b="1" i="0" sz="1100" u="none" cap="none" strike="noStrike">
              <a:solidFill>
                <a:srgbClr val="131313"/>
              </a:solidFill>
              <a:latin typeface="Roboto"/>
              <a:ea typeface="Roboto"/>
              <a:cs typeface="Roboto"/>
              <a:sym typeface="Roboto"/>
            </a:endParaRPr>
          </a:p>
          <a:p>
            <a:pPr indent="-184150" lvl="1" marL="457200" marR="0" rtl="0" algn="l">
              <a:lnSpc>
                <a:spcPct val="150000"/>
              </a:lnSpc>
              <a:spcBef>
                <a:spcPts val="0"/>
              </a:spcBef>
              <a:spcAft>
                <a:spcPts val="0"/>
              </a:spcAft>
              <a:buClr>
                <a:srgbClr val="131313"/>
              </a:buClr>
              <a:buSzPts val="1100"/>
              <a:buFont typeface="Roboto"/>
              <a:buChar char="●"/>
            </a:pPr>
            <a:r>
              <a:rPr b="0" i="0" lang="es" sz="1100" u="none" cap="none" strike="noStrike">
                <a:solidFill>
                  <a:srgbClr val="131313"/>
                </a:solidFill>
                <a:latin typeface="Roboto"/>
                <a:ea typeface="Roboto"/>
                <a:cs typeface="Roboto"/>
                <a:sym typeface="Roboto"/>
              </a:rPr>
              <a:t>Collaboration with local historical societies and tourism boards.</a:t>
            </a:r>
            <a:endParaRPr b="0" i="0" sz="1100" u="none" cap="none" strike="noStrike">
              <a:solidFill>
                <a:srgbClr val="131313"/>
              </a:solidFill>
              <a:latin typeface="Roboto"/>
              <a:ea typeface="Roboto"/>
              <a:cs typeface="Roboto"/>
              <a:sym typeface="Roboto"/>
            </a:endParaRPr>
          </a:p>
          <a:p>
            <a:pPr indent="-184150" lvl="1" marL="457200" marR="0" rtl="0" algn="l">
              <a:lnSpc>
                <a:spcPct val="150000"/>
              </a:lnSpc>
              <a:spcBef>
                <a:spcPts val="0"/>
              </a:spcBef>
              <a:spcAft>
                <a:spcPts val="0"/>
              </a:spcAft>
              <a:buClr>
                <a:srgbClr val="131313"/>
              </a:buClr>
              <a:buSzPts val="1100"/>
              <a:buFont typeface="Roboto"/>
              <a:buChar char="●"/>
            </a:pPr>
            <a:r>
              <a:rPr b="0" i="0" lang="es" sz="1100" u="none" cap="none" strike="noStrike">
                <a:solidFill>
                  <a:srgbClr val="131313"/>
                </a:solidFill>
                <a:latin typeface="Roboto"/>
                <a:ea typeface="Roboto"/>
                <a:cs typeface="Roboto"/>
                <a:sym typeface="Roboto"/>
              </a:rPr>
              <a:t>Incorporation of local folklore and legends into the app's narrative.</a:t>
            </a:r>
            <a:endParaRPr b="0" i="0" sz="1100" u="none" cap="none" strike="noStrike">
              <a:solidFill>
                <a:srgbClr val="131313"/>
              </a:solidFill>
              <a:latin typeface="Roboto"/>
              <a:ea typeface="Roboto"/>
              <a:cs typeface="Roboto"/>
              <a:sym typeface="Roboto"/>
            </a:endParaRPr>
          </a:p>
          <a:p>
            <a:pPr indent="-196850" lvl="1" marL="457200" marR="0" rtl="0" algn="l">
              <a:lnSpc>
                <a:spcPct val="150000"/>
              </a:lnSpc>
              <a:spcBef>
                <a:spcPts val="0"/>
              </a:spcBef>
              <a:spcAft>
                <a:spcPts val="0"/>
              </a:spcAft>
              <a:buClr>
                <a:srgbClr val="131313"/>
              </a:buClr>
              <a:buSzPts val="1300"/>
              <a:buFont typeface="Roboto"/>
              <a:buChar char="●"/>
            </a:pPr>
            <a:r>
              <a:rPr b="0" i="0" lang="es" sz="1100" u="none" cap="none" strike="noStrike">
                <a:solidFill>
                  <a:srgbClr val="131313"/>
                </a:solidFill>
                <a:latin typeface="Roboto"/>
                <a:ea typeface="Roboto"/>
                <a:cs typeface="Roboto"/>
                <a:sym typeface="Roboto"/>
              </a:rPr>
              <a:t>Utilization of local language options to cater to a broader audience</a:t>
            </a:r>
            <a:r>
              <a:rPr b="0" i="0" lang="es" sz="1300" u="none" cap="none" strike="noStrike">
                <a:solidFill>
                  <a:srgbClr val="131313"/>
                </a:solidFill>
                <a:latin typeface="Roboto"/>
                <a:ea typeface="Roboto"/>
                <a:cs typeface="Roboto"/>
                <a:sym typeface="Roboto"/>
              </a:rPr>
              <a:t>.</a:t>
            </a:r>
            <a:endParaRPr b="0" i="0" sz="1300" u="none" cap="none" strike="noStrike">
              <a:solidFill>
                <a:srgbClr val="131313"/>
              </a:solidFill>
              <a:latin typeface="Roboto"/>
              <a:ea typeface="Roboto"/>
              <a:cs typeface="Roboto"/>
              <a:sym typeface="Roboto"/>
            </a:endParaRPr>
          </a:p>
          <a:p>
            <a:pPr indent="0" lvl="0" marL="0" marR="0" rtl="0" algn="l">
              <a:lnSpc>
                <a:spcPct val="100000"/>
              </a:lnSpc>
              <a:spcBef>
                <a:spcPts val="110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BADE"/>
        </a:solidFill>
      </p:bgPr>
    </p:bg>
    <p:spTree>
      <p:nvGrpSpPr>
        <p:cNvPr id="269" name="Shape 269"/>
        <p:cNvGrpSpPr/>
        <p:nvPr/>
      </p:nvGrpSpPr>
      <p:grpSpPr>
        <a:xfrm>
          <a:off x="0" y="0"/>
          <a:ext cx="0" cy="0"/>
          <a:chOff x="0" y="0"/>
          <a:chExt cx="0" cy="0"/>
        </a:xfrm>
      </p:grpSpPr>
      <p:sp>
        <p:nvSpPr>
          <p:cNvPr id="270" name="Google Shape;270;p27"/>
          <p:cNvSpPr/>
          <p:nvPr/>
        </p:nvSpPr>
        <p:spPr>
          <a:xfrm>
            <a:off x="1062120"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71" name="Google Shape;271;p27"/>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72" name="Google Shape;272;p27"/>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73" name="Google Shape;273;p27"/>
          <p:cNvSpPr txBox="1"/>
          <p:nvPr/>
        </p:nvSpPr>
        <p:spPr>
          <a:xfrm>
            <a:off x="514350" y="438150"/>
            <a:ext cx="8115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Replicability and Scalability</a:t>
            </a:r>
            <a:endParaRPr b="0" i="0" sz="700" u="none" cap="none" strike="noStrike">
              <a:solidFill>
                <a:srgbClr val="000000"/>
              </a:solidFill>
              <a:latin typeface="Arial"/>
              <a:ea typeface="Arial"/>
              <a:cs typeface="Arial"/>
              <a:sym typeface="Arial"/>
            </a:endParaRPr>
          </a:p>
        </p:txBody>
      </p:sp>
      <p:sp>
        <p:nvSpPr>
          <p:cNvPr id="274" name="Google Shape;274;p27"/>
          <p:cNvSpPr txBox="1"/>
          <p:nvPr/>
        </p:nvSpPr>
        <p:spPr>
          <a:xfrm>
            <a:off x="7976862" y="4708525"/>
            <a:ext cx="9453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275" name="Google Shape;275;p27"/>
          <p:cNvSpPr txBox="1"/>
          <p:nvPr/>
        </p:nvSpPr>
        <p:spPr>
          <a:xfrm>
            <a:off x="4016388" y="4240957"/>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276" name="Google Shape;276;p27"/>
          <p:cNvSpPr txBox="1"/>
          <p:nvPr/>
        </p:nvSpPr>
        <p:spPr>
          <a:xfrm>
            <a:off x="617675" y="1237588"/>
            <a:ext cx="8063400" cy="2890800"/>
          </a:xfrm>
          <a:prstGeom prst="rect">
            <a:avLst/>
          </a:prstGeom>
          <a:noFill/>
          <a:ln>
            <a:noFill/>
          </a:ln>
        </p:spPr>
        <p:txBody>
          <a:bodyPr anchorCtr="0" anchor="t" bIns="45725" lIns="45725" spcFirstLastPara="1" rIns="45725" wrap="square" tIns="45725">
            <a:noAutofit/>
          </a:bodyPr>
          <a:lstStyle/>
          <a:p>
            <a:pPr indent="0" lvl="0" marL="0" marR="0" rtl="0" algn="l">
              <a:lnSpc>
                <a:spcPct val="150000"/>
              </a:lnSpc>
              <a:spcBef>
                <a:spcPts val="800"/>
              </a:spcBef>
              <a:spcAft>
                <a:spcPts val="0"/>
              </a:spcAft>
              <a:buClr>
                <a:srgbClr val="000000"/>
              </a:buClr>
              <a:buSzPts val="1300"/>
              <a:buFont typeface="Arial"/>
              <a:buNone/>
            </a:pPr>
            <a:r>
              <a:rPr i="0" lang="es" sz="1100" u="sng" cap="none" strike="noStrike">
                <a:solidFill>
                  <a:srgbClr val="131313"/>
                </a:solidFill>
                <a:latin typeface="Roboto"/>
                <a:ea typeface="Roboto"/>
                <a:cs typeface="Roboto"/>
                <a:sym typeface="Roboto"/>
              </a:rPr>
              <a:t>Challenges and Barriers:</a:t>
            </a:r>
            <a:endParaRPr i="0" sz="1100" u="sng" cap="none" strike="noStrike">
              <a:solidFill>
                <a:srgbClr val="131313"/>
              </a:solidFill>
              <a:latin typeface="Roboto"/>
              <a:ea typeface="Roboto"/>
              <a:cs typeface="Roboto"/>
              <a:sym typeface="Roboto"/>
            </a:endParaRPr>
          </a:p>
          <a:p>
            <a:pPr indent="-184150" lvl="0" marL="228600" marR="0" rtl="0" algn="l">
              <a:lnSpc>
                <a:spcPct val="150000"/>
              </a:lnSpc>
              <a:spcBef>
                <a:spcPts val="400"/>
              </a:spcBef>
              <a:spcAft>
                <a:spcPts val="0"/>
              </a:spcAft>
              <a:buClr>
                <a:srgbClr val="131313"/>
              </a:buClr>
              <a:buSzPts val="1100"/>
              <a:buFont typeface="Arial"/>
              <a:buChar char="●"/>
            </a:pPr>
            <a:r>
              <a:rPr b="1" i="0" lang="es" sz="1100" u="none" cap="none" strike="noStrike">
                <a:solidFill>
                  <a:srgbClr val="131313"/>
                </a:solidFill>
                <a:latin typeface="Roboto"/>
                <a:ea typeface="Roboto"/>
                <a:cs typeface="Roboto"/>
                <a:sym typeface="Roboto"/>
              </a:rPr>
              <a:t>Technological Issues:</a:t>
            </a:r>
            <a:r>
              <a:rPr b="0" i="0" lang="es" sz="1100" u="none" cap="none" strike="noStrike">
                <a:solidFill>
                  <a:srgbClr val="131313"/>
                </a:solidFill>
                <a:latin typeface="Roboto"/>
                <a:ea typeface="Roboto"/>
                <a:cs typeface="Roboto"/>
                <a:sym typeface="Roboto"/>
              </a:rPr>
              <a:t> Ensuring the app's compatibility across different devices and maintaining smooth functionality was a significant challenge. Regular updates and user testing were crucial in overcoming these issues.</a:t>
            </a:r>
            <a:endParaRPr b="0" i="0" sz="1100" u="none" cap="none" strike="noStrike">
              <a:solidFill>
                <a:srgbClr val="131313"/>
              </a:solidFill>
              <a:latin typeface="Roboto"/>
              <a:ea typeface="Roboto"/>
              <a:cs typeface="Roboto"/>
              <a:sym typeface="Roboto"/>
            </a:endParaRPr>
          </a:p>
          <a:p>
            <a:pPr indent="-184150" lvl="0" marL="228600" marR="0" rtl="0" algn="l">
              <a:lnSpc>
                <a:spcPct val="150000"/>
              </a:lnSpc>
              <a:spcBef>
                <a:spcPts val="300"/>
              </a:spcBef>
              <a:spcAft>
                <a:spcPts val="0"/>
              </a:spcAft>
              <a:buClr>
                <a:srgbClr val="131313"/>
              </a:buClr>
              <a:buSzPts val="1100"/>
              <a:buFont typeface="Arial"/>
              <a:buChar char="●"/>
            </a:pPr>
            <a:r>
              <a:rPr b="1" i="0" lang="es" sz="1100" u="none" cap="none" strike="noStrike">
                <a:solidFill>
                  <a:srgbClr val="131313"/>
                </a:solidFill>
                <a:latin typeface="Roboto"/>
                <a:ea typeface="Roboto"/>
                <a:cs typeface="Roboto"/>
                <a:sym typeface="Roboto"/>
              </a:rPr>
              <a:t>Engagement and Accessibility:</a:t>
            </a:r>
            <a:r>
              <a:rPr b="0" i="0" lang="es" sz="1100" u="none" cap="none" strike="noStrike">
                <a:solidFill>
                  <a:srgbClr val="131313"/>
                </a:solidFill>
                <a:latin typeface="Roboto"/>
                <a:ea typeface="Roboto"/>
                <a:cs typeface="Roboto"/>
                <a:sym typeface="Roboto"/>
              </a:rPr>
              <a:t> Making the app accessible to users of all ages and abilities required thoughtful design and the inclusion of accessibility features.</a:t>
            </a:r>
            <a:endParaRPr b="0" i="0" sz="1100" u="none" cap="none" strike="noStrike">
              <a:solidFill>
                <a:srgbClr val="131313"/>
              </a:solidFill>
              <a:latin typeface="Roboto"/>
              <a:ea typeface="Roboto"/>
              <a:cs typeface="Roboto"/>
              <a:sym typeface="Roboto"/>
            </a:endParaRPr>
          </a:p>
          <a:p>
            <a:pPr indent="-184150" lvl="0" marL="228600" marR="0" rtl="0" algn="l">
              <a:lnSpc>
                <a:spcPct val="150000"/>
              </a:lnSpc>
              <a:spcBef>
                <a:spcPts val="300"/>
              </a:spcBef>
              <a:spcAft>
                <a:spcPts val="0"/>
              </a:spcAft>
              <a:buClr>
                <a:srgbClr val="131313"/>
              </a:buClr>
              <a:buSzPts val="1100"/>
              <a:buFont typeface="Arial"/>
              <a:buChar char="●"/>
            </a:pPr>
            <a:r>
              <a:rPr b="1" i="0" lang="es" sz="1100" u="none" cap="none" strike="noStrike">
                <a:solidFill>
                  <a:srgbClr val="131313"/>
                </a:solidFill>
                <a:latin typeface="Roboto"/>
                <a:ea typeface="Roboto"/>
                <a:cs typeface="Roboto"/>
                <a:sym typeface="Roboto"/>
              </a:rPr>
              <a:t>Funding and Sustainability:</a:t>
            </a:r>
            <a:r>
              <a:rPr b="0" i="0" lang="es" sz="1100" u="none" cap="none" strike="noStrike">
                <a:solidFill>
                  <a:srgbClr val="131313"/>
                </a:solidFill>
                <a:latin typeface="Roboto"/>
                <a:ea typeface="Roboto"/>
                <a:cs typeface="Roboto"/>
                <a:sym typeface="Roboto"/>
              </a:rPr>
              <a:t> Securing continuous funding and partnerships was essential to maintain and update the app. Strategies included seeking grants, forming public-private partnerships, and exploring in-app monetization options.</a:t>
            </a:r>
            <a:endParaRPr b="0" i="0" sz="1100" u="none" cap="none" strike="noStrike">
              <a:solidFill>
                <a:srgbClr val="131313"/>
              </a:solidFill>
              <a:latin typeface="Roboto"/>
              <a:ea typeface="Roboto"/>
              <a:cs typeface="Roboto"/>
              <a:sym typeface="Roboto"/>
            </a:endParaRPr>
          </a:p>
          <a:p>
            <a:pPr indent="0" lvl="0" marL="0" marR="0" rtl="0" algn="l">
              <a:lnSpc>
                <a:spcPct val="100000"/>
              </a:lnSpc>
              <a:spcBef>
                <a:spcPts val="30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BADE"/>
        </a:solidFill>
      </p:bgPr>
    </p:bg>
    <p:spTree>
      <p:nvGrpSpPr>
        <p:cNvPr id="280" name="Shape 280"/>
        <p:cNvGrpSpPr/>
        <p:nvPr/>
      </p:nvGrpSpPr>
      <p:grpSpPr>
        <a:xfrm>
          <a:off x="0" y="0"/>
          <a:ext cx="0" cy="0"/>
          <a:chOff x="0" y="0"/>
          <a:chExt cx="0" cy="0"/>
        </a:xfrm>
      </p:grpSpPr>
      <p:sp>
        <p:nvSpPr>
          <p:cNvPr id="281" name="Google Shape;281;p28"/>
          <p:cNvSpPr/>
          <p:nvPr/>
        </p:nvSpPr>
        <p:spPr>
          <a:xfrm>
            <a:off x="1062120"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82" name="Google Shape;282;p28"/>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83" name="Google Shape;283;p28"/>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84" name="Google Shape;284;p28"/>
          <p:cNvSpPr txBox="1"/>
          <p:nvPr/>
        </p:nvSpPr>
        <p:spPr>
          <a:xfrm>
            <a:off x="514350" y="438150"/>
            <a:ext cx="8115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Replicability and Scalability</a:t>
            </a:r>
            <a:endParaRPr b="0" i="0" sz="700" u="none" cap="none" strike="noStrike">
              <a:solidFill>
                <a:srgbClr val="000000"/>
              </a:solidFill>
              <a:latin typeface="Arial"/>
              <a:ea typeface="Arial"/>
              <a:cs typeface="Arial"/>
              <a:sym typeface="Arial"/>
            </a:endParaRPr>
          </a:p>
        </p:txBody>
      </p:sp>
      <p:sp>
        <p:nvSpPr>
          <p:cNvPr id="285" name="Google Shape;285;p28"/>
          <p:cNvSpPr txBox="1"/>
          <p:nvPr/>
        </p:nvSpPr>
        <p:spPr>
          <a:xfrm>
            <a:off x="7937375" y="4708525"/>
            <a:ext cx="9849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286" name="Google Shape;286;p28"/>
          <p:cNvSpPr txBox="1"/>
          <p:nvPr/>
        </p:nvSpPr>
        <p:spPr>
          <a:xfrm>
            <a:off x="4016388" y="4240957"/>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287" name="Google Shape;287;p28"/>
          <p:cNvSpPr txBox="1"/>
          <p:nvPr/>
        </p:nvSpPr>
        <p:spPr>
          <a:xfrm>
            <a:off x="514350" y="1231425"/>
            <a:ext cx="7906200" cy="1987800"/>
          </a:xfrm>
          <a:prstGeom prst="rect">
            <a:avLst/>
          </a:prstGeom>
          <a:noFill/>
          <a:ln>
            <a:noFill/>
          </a:ln>
        </p:spPr>
        <p:txBody>
          <a:bodyPr anchorCtr="0" anchor="t" bIns="45725" lIns="45725" spcFirstLastPara="1" rIns="45725" wrap="square" tIns="45725">
            <a:noAutofit/>
          </a:bodyPr>
          <a:lstStyle/>
          <a:p>
            <a:pPr indent="0" lvl="0" marL="0" marR="0" rtl="0" algn="l">
              <a:lnSpc>
                <a:spcPct val="150000"/>
              </a:lnSpc>
              <a:spcBef>
                <a:spcPts val="0"/>
              </a:spcBef>
              <a:spcAft>
                <a:spcPts val="0"/>
              </a:spcAft>
              <a:buClr>
                <a:schemeClr val="dk1"/>
              </a:buClr>
              <a:buSzPts val="600"/>
              <a:buFont typeface="Arial"/>
              <a:buNone/>
            </a:pPr>
            <a:r>
              <a:rPr i="0" lang="es" sz="1100" u="none" cap="none" strike="noStrike">
                <a:solidFill>
                  <a:srgbClr val="131313"/>
                </a:solidFill>
                <a:latin typeface="Roboto"/>
                <a:ea typeface="Roboto"/>
                <a:cs typeface="Roboto"/>
                <a:sym typeface="Roboto"/>
              </a:rPr>
              <a:t>Potential for Expansion:</a:t>
            </a:r>
            <a:endParaRPr i="0" sz="1100" u="none" cap="none" strike="noStrike">
              <a:solidFill>
                <a:srgbClr val="131313"/>
              </a:solidFill>
              <a:latin typeface="Roboto"/>
              <a:ea typeface="Roboto"/>
              <a:cs typeface="Roboto"/>
              <a:sym typeface="Roboto"/>
            </a:endParaRPr>
          </a:p>
          <a:p>
            <a:pPr indent="-184150" lvl="0" marL="228600" marR="0" rtl="0" algn="l">
              <a:lnSpc>
                <a:spcPct val="150000"/>
              </a:lnSpc>
              <a:spcBef>
                <a:spcPts val="400"/>
              </a:spcBef>
              <a:spcAft>
                <a:spcPts val="0"/>
              </a:spcAft>
              <a:buClr>
                <a:srgbClr val="131313"/>
              </a:buClr>
              <a:buSzPts val="1100"/>
              <a:buFont typeface="Arial"/>
              <a:buChar char="●"/>
            </a:pPr>
            <a:r>
              <a:rPr b="1" i="0" lang="es" sz="1100" u="none" cap="none" strike="noStrike">
                <a:solidFill>
                  <a:srgbClr val="131313"/>
                </a:solidFill>
                <a:latin typeface="Roboto"/>
                <a:ea typeface="Roboto"/>
                <a:cs typeface="Roboto"/>
                <a:sym typeface="Roboto"/>
              </a:rPr>
              <a:t>Scaling Within the Region:</a:t>
            </a:r>
            <a:r>
              <a:rPr b="0" i="0" lang="es" sz="1100" u="none" cap="none" strike="noStrike">
                <a:solidFill>
                  <a:srgbClr val="131313"/>
                </a:solidFill>
                <a:latin typeface="Roboto"/>
                <a:ea typeface="Roboto"/>
                <a:cs typeface="Roboto"/>
                <a:sym typeface="Roboto"/>
              </a:rPr>
              <a:t> Expanding the app's coverage to include more historical sites within Valencia and nearby regions can attract a wider audience and provide a more comprehensive cultural experience.</a:t>
            </a:r>
            <a:endParaRPr b="0" i="0" sz="1100" u="none" cap="none" strike="noStrike">
              <a:solidFill>
                <a:srgbClr val="131313"/>
              </a:solidFill>
              <a:latin typeface="Roboto"/>
              <a:ea typeface="Roboto"/>
              <a:cs typeface="Roboto"/>
              <a:sym typeface="Roboto"/>
            </a:endParaRPr>
          </a:p>
          <a:p>
            <a:pPr indent="-184150" lvl="0" marL="228600" marR="0" rtl="0" algn="l">
              <a:lnSpc>
                <a:spcPct val="150000"/>
              </a:lnSpc>
              <a:spcBef>
                <a:spcPts val="0"/>
              </a:spcBef>
              <a:spcAft>
                <a:spcPts val="0"/>
              </a:spcAft>
              <a:buClr>
                <a:srgbClr val="131313"/>
              </a:buClr>
              <a:buSzPts val="1100"/>
              <a:buFont typeface="Arial"/>
              <a:buChar char="●"/>
            </a:pPr>
            <a:r>
              <a:rPr b="1" i="0" lang="es" sz="1100" u="none" cap="none" strike="noStrike">
                <a:solidFill>
                  <a:srgbClr val="131313"/>
                </a:solidFill>
                <a:latin typeface="Roboto"/>
                <a:ea typeface="Roboto"/>
                <a:cs typeface="Roboto"/>
                <a:sym typeface="Roboto"/>
              </a:rPr>
              <a:t>Beyond the Region:</a:t>
            </a:r>
            <a:r>
              <a:rPr b="0" i="0" lang="es" sz="1100" u="none" cap="none" strike="noStrike">
                <a:solidFill>
                  <a:srgbClr val="131313"/>
                </a:solidFill>
                <a:latin typeface="Roboto"/>
                <a:ea typeface="Roboto"/>
                <a:cs typeface="Roboto"/>
                <a:sym typeface="Roboto"/>
              </a:rPr>
              <a:t> The initiative can be scaled to other cities in Spain and internationally, adapting the content to showcase each location's unique historical and cultural attractions.</a:t>
            </a:r>
            <a:endParaRPr b="0" i="0" sz="1100" u="none" cap="none" strike="noStrike">
              <a:solidFill>
                <a:srgbClr val="131313"/>
              </a:solidFill>
              <a:latin typeface="Roboto"/>
              <a:ea typeface="Roboto"/>
              <a:cs typeface="Roboto"/>
              <a:sym typeface="Roboto"/>
            </a:endParaRPr>
          </a:p>
          <a:p>
            <a:pPr indent="-184150" lvl="0" marL="228600" marR="0" rtl="0" algn="l">
              <a:lnSpc>
                <a:spcPct val="150000"/>
              </a:lnSpc>
              <a:spcBef>
                <a:spcPts val="0"/>
              </a:spcBef>
              <a:spcAft>
                <a:spcPts val="0"/>
              </a:spcAft>
              <a:buClr>
                <a:srgbClr val="131313"/>
              </a:buClr>
              <a:buSzPts val="1100"/>
              <a:buFont typeface="Arial"/>
              <a:buChar char="●"/>
            </a:pPr>
            <a:r>
              <a:rPr b="1" i="0" lang="es" sz="1100" u="none" cap="none" strike="noStrike">
                <a:solidFill>
                  <a:srgbClr val="131313"/>
                </a:solidFill>
                <a:latin typeface="Roboto"/>
                <a:ea typeface="Roboto"/>
                <a:cs typeface="Roboto"/>
                <a:sym typeface="Roboto"/>
              </a:rPr>
              <a:t>Partnership Opportunities:</a:t>
            </a:r>
            <a:r>
              <a:rPr b="0" i="0" lang="es" sz="1100" u="none" cap="none" strike="noStrike">
                <a:solidFill>
                  <a:srgbClr val="131313"/>
                </a:solidFill>
                <a:latin typeface="Roboto"/>
                <a:ea typeface="Roboto"/>
                <a:cs typeface="Roboto"/>
                <a:sym typeface="Roboto"/>
              </a:rPr>
              <a:t> Collaborating with educational institutions to integrate the app into school curricula can enhance its educational value and reach. Partnerships with tourism agencies can also promote the app to a global audience.</a:t>
            </a:r>
            <a:endParaRPr b="0" i="0" sz="1100" u="none" cap="none" strike="noStrike">
              <a:solidFill>
                <a:srgbClr val="131313"/>
              </a:solidFill>
              <a:latin typeface="Roboto"/>
              <a:ea typeface="Roboto"/>
              <a:cs typeface="Roboto"/>
              <a:sym typeface="Roboto"/>
            </a:endParaRPr>
          </a:p>
          <a:p>
            <a:pPr indent="-184150" lvl="0" marL="228600" marR="0" rtl="0" algn="l">
              <a:lnSpc>
                <a:spcPct val="150000"/>
              </a:lnSpc>
              <a:spcBef>
                <a:spcPts val="0"/>
              </a:spcBef>
              <a:spcAft>
                <a:spcPts val="0"/>
              </a:spcAft>
              <a:buClr>
                <a:srgbClr val="131313"/>
              </a:buClr>
              <a:buSzPts val="1100"/>
              <a:buFont typeface="Arial"/>
              <a:buChar char="●"/>
            </a:pPr>
            <a:r>
              <a:rPr b="1" i="0" lang="es" sz="1100" u="none" cap="none" strike="noStrike">
                <a:solidFill>
                  <a:srgbClr val="131313"/>
                </a:solidFill>
                <a:latin typeface="Roboto"/>
                <a:ea typeface="Roboto"/>
                <a:cs typeface="Roboto"/>
                <a:sym typeface="Roboto"/>
              </a:rPr>
              <a:t>Innovation and Enhancements:</a:t>
            </a:r>
            <a:r>
              <a:rPr b="0" i="0" lang="es" sz="1100" u="none" cap="none" strike="noStrike">
                <a:solidFill>
                  <a:srgbClr val="131313"/>
                </a:solidFill>
                <a:latin typeface="Roboto"/>
                <a:ea typeface="Roboto"/>
                <a:cs typeface="Roboto"/>
                <a:sym typeface="Roboto"/>
              </a:rPr>
              <a:t> Incorporating advanced technologies like augmented reality (AR) and virtual reality (VR) can further enrich the user experience and make the historical sites more immersive and engaging.</a:t>
            </a:r>
            <a:endParaRPr b="0" i="0" sz="1100" u="none" cap="none" strike="noStrike">
              <a:solidFill>
                <a:srgbClr val="131313"/>
              </a:solidFill>
              <a:latin typeface="Roboto"/>
              <a:ea typeface="Roboto"/>
              <a:cs typeface="Roboto"/>
              <a:sym typeface="Roboto"/>
            </a:endParaRPr>
          </a:p>
          <a:p>
            <a:pPr indent="0" lvl="0" marL="0" marR="0" rtl="0" algn="l">
              <a:lnSpc>
                <a:spcPct val="100000"/>
              </a:lnSpc>
              <a:spcBef>
                <a:spcPts val="30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291" name="Shape 291"/>
        <p:cNvGrpSpPr/>
        <p:nvPr/>
      </p:nvGrpSpPr>
      <p:grpSpPr>
        <a:xfrm>
          <a:off x="0" y="0"/>
          <a:ext cx="0" cy="0"/>
          <a:chOff x="0" y="0"/>
          <a:chExt cx="0" cy="0"/>
        </a:xfrm>
      </p:grpSpPr>
      <p:sp>
        <p:nvSpPr>
          <p:cNvPr id="292" name="Google Shape;292;p29"/>
          <p:cNvSpPr/>
          <p:nvPr/>
        </p:nvSpPr>
        <p:spPr>
          <a:xfrm>
            <a:off x="712146"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89" l="0" r="0" t="-668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93" name="Google Shape;293;p29"/>
          <p:cNvSpPr txBox="1"/>
          <p:nvPr/>
        </p:nvSpPr>
        <p:spPr>
          <a:xfrm>
            <a:off x="7927499" y="4655175"/>
            <a:ext cx="9948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294" name="Google Shape;294;p29"/>
          <p:cNvSpPr txBox="1"/>
          <p:nvPr/>
        </p:nvSpPr>
        <p:spPr>
          <a:xfrm>
            <a:off x="514350" y="1300800"/>
            <a:ext cx="8115300" cy="2376600"/>
          </a:xfrm>
          <a:prstGeom prst="rect">
            <a:avLst/>
          </a:prstGeom>
          <a:noFill/>
          <a:ln>
            <a:noFill/>
          </a:ln>
        </p:spPr>
        <p:txBody>
          <a:bodyPr anchorCtr="0" anchor="t" bIns="0" lIns="0" spcFirstLastPara="1" rIns="0" wrap="square" tIns="0">
            <a:spAutoFit/>
          </a:bodyPr>
          <a:lstStyle/>
          <a:p>
            <a:pPr indent="-184150" lvl="0" marL="228600" marR="0" rtl="0" algn="l">
              <a:lnSpc>
                <a:spcPct val="150000"/>
              </a:lnSpc>
              <a:spcBef>
                <a:spcPts val="300"/>
              </a:spcBef>
              <a:spcAft>
                <a:spcPts val="0"/>
              </a:spcAft>
              <a:buClr>
                <a:srgbClr val="131313"/>
              </a:buClr>
              <a:buSzPts val="1100"/>
              <a:buFont typeface="Roboto"/>
              <a:buChar char="●"/>
            </a:pPr>
            <a:r>
              <a:rPr b="1" i="0" lang="es" sz="1100" u="none" cap="none" strike="noStrike">
                <a:solidFill>
                  <a:srgbClr val="131313"/>
                </a:solidFill>
                <a:latin typeface="Roboto"/>
                <a:ea typeface="Roboto"/>
                <a:cs typeface="Roboto"/>
                <a:sym typeface="Roboto"/>
              </a:rPr>
              <a:t>Effective Gamification:</a:t>
            </a:r>
            <a:r>
              <a:rPr b="0" i="0" lang="es" sz="1100" u="none" cap="none" strike="noStrike">
                <a:solidFill>
                  <a:srgbClr val="131313"/>
                </a:solidFill>
                <a:latin typeface="Roboto"/>
                <a:ea typeface="Roboto"/>
                <a:cs typeface="Roboto"/>
                <a:sym typeface="Roboto"/>
              </a:rPr>
              <a:t> The initiative successfully engage visitors with Valencia's cultural heritage through interactive puzzles and storytelling.</a:t>
            </a:r>
            <a:endParaRPr b="0" i="0" sz="1100" u="none" cap="none" strike="noStrike">
              <a:solidFill>
                <a:srgbClr val="131313"/>
              </a:solidFill>
              <a:latin typeface="Roboto"/>
              <a:ea typeface="Roboto"/>
              <a:cs typeface="Roboto"/>
              <a:sym typeface="Roboto"/>
            </a:endParaRPr>
          </a:p>
          <a:p>
            <a:pPr indent="-184150" lvl="0" marL="228600" marR="0" rtl="0" algn="l">
              <a:lnSpc>
                <a:spcPct val="150000"/>
              </a:lnSpc>
              <a:spcBef>
                <a:spcPts val="300"/>
              </a:spcBef>
              <a:spcAft>
                <a:spcPts val="0"/>
              </a:spcAft>
              <a:buClr>
                <a:srgbClr val="131313"/>
              </a:buClr>
              <a:buSzPts val="1100"/>
              <a:buFont typeface="Arial"/>
              <a:buChar char="●"/>
            </a:pPr>
            <a:r>
              <a:rPr b="1" i="0" lang="es" sz="1100" u="none" cap="none" strike="noStrike">
                <a:solidFill>
                  <a:srgbClr val="131313"/>
                </a:solidFill>
                <a:latin typeface="Roboto"/>
                <a:ea typeface="Roboto"/>
                <a:cs typeface="Roboto"/>
                <a:sym typeface="Roboto"/>
              </a:rPr>
              <a:t>Sustainable Tourism:</a:t>
            </a:r>
            <a:r>
              <a:rPr b="0" i="0" lang="es" sz="1100" u="none" cap="none" strike="noStrike">
                <a:solidFill>
                  <a:srgbClr val="131313"/>
                </a:solidFill>
                <a:latin typeface="Roboto"/>
                <a:ea typeface="Roboto"/>
                <a:cs typeface="Roboto"/>
                <a:sym typeface="Roboto"/>
              </a:rPr>
              <a:t> Promoted eco-friendly tourism practices, encouraging walking and biking, and supporting local businesses.</a:t>
            </a:r>
            <a:endParaRPr b="0" i="0" sz="1100" u="none" cap="none" strike="noStrike">
              <a:solidFill>
                <a:srgbClr val="131313"/>
              </a:solidFill>
              <a:latin typeface="Roboto"/>
              <a:ea typeface="Roboto"/>
              <a:cs typeface="Roboto"/>
              <a:sym typeface="Roboto"/>
            </a:endParaRPr>
          </a:p>
          <a:p>
            <a:pPr indent="-184150" lvl="0" marL="228600" marR="0" rtl="0" algn="l">
              <a:lnSpc>
                <a:spcPct val="150000"/>
              </a:lnSpc>
              <a:spcBef>
                <a:spcPts val="300"/>
              </a:spcBef>
              <a:spcAft>
                <a:spcPts val="0"/>
              </a:spcAft>
              <a:buClr>
                <a:srgbClr val="131313"/>
              </a:buClr>
              <a:buSzPts val="1100"/>
              <a:buFont typeface="Arial"/>
              <a:buChar char="●"/>
            </a:pPr>
            <a:r>
              <a:rPr b="1" i="0" lang="es" sz="1100" u="none" cap="none" strike="noStrike">
                <a:solidFill>
                  <a:srgbClr val="131313"/>
                </a:solidFill>
                <a:latin typeface="Roboto"/>
                <a:ea typeface="Roboto"/>
                <a:cs typeface="Roboto"/>
                <a:sym typeface="Roboto"/>
              </a:rPr>
              <a:t>Educational Impact:</a:t>
            </a:r>
            <a:r>
              <a:rPr b="0" i="0" lang="es" sz="1100" u="none" cap="none" strike="noStrike">
                <a:solidFill>
                  <a:srgbClr val="131313"/>
                </a:solidFill>
                <a:latin typeface="Roboto"/>
                <a:ea typeface="Roboto"/>
                <a:cs typeface="Roboto"/>
                <a:sym typeface="Roboto"/>
              </a:rPr>
              <a:t> Enhanced learning about Valencia's history for visitors of all ages, particularly students and families.</a:t>
            </a:r>
            <a:endParaRPr b="0" i="0" sz="1100" u="none" cap="none" strike="noStrike">
              <a:solidFill>
                <a:srgbClr val="131313"/>
              </a:solidFill>
              <a:latin typeface="Roboto"/>
              <a:ea typeface="Roboto"/>
              <a:cs typeface="Roboto"/>
              <a:sym typeface="Roboto"/>
            </a:endParaRPr>
          </a:p>
          <a:p>
            <a:pPr indent="-184150" lvl="0" marL="228600" marR="0" rtl="0" algn="l">
              <a:lnSpc>
                <a:spcPct val="150000"/>
              </a:lnSpc>
              <a:spcBef>
                <a:spcPts val="300"/>
              </a:spcBef>
              <a:spcAft>
                <a:spcPts val="0"/>
              </a:spcAft>
              <a:buClr>
                <a:srgbClr val="131313"/>
              </a:buClr>
              <a:buSzPts val="1100"/>
              <a:buFont typeface="Arial"/>
              <a:buChar char="●"/>
            </a:pPr>
            <a:r>
              <a:rPr b="1" i="0" lang="es" sz="1100" u="none" cap="none" strike="noStrike">
                <a:solidFill>
                  <a:srgbClr val="131313"/>
                </a:solidFill>
                <a:latin typeface="Roboto"/>
                <a:ea typeface="Roboto"/>
                <a:cs typeface="Roboto"/>
                <a:sym typeface="Roboto"/>
              </a:rPr>
              <a:t>Scalability Potential:</a:t>
            </a:r>
            <a:r>
              <a:rPr b="0" i="0" lang="es" sz="1100" u="none" cap="none" strike="noStrike">
                <a:solidFill>
                  <a:srgbClr val="131313"/>
                </a:solidFill>
                <a:latin typeface="Roboto"/>
                <a:ea typeface="Roboto"/>
                <a:cs typeface="Roboto"/>
                <a:sym typeface="Roboto"/>
              </a:rPr>
              <a:t> The model can be adapted to other cities, promoting cultural heritage and tourism globally.</a:t>
            </a:r>
            <a:endParaRPr b="0" i="0" sz="1100" u="none" cap="none" strike="noStrike">
              <a:solidFill>
                <a:srgbClr val="131313"/>
              </a:solidFill>
              <a:latin typeface="Roboto"/>
              <a:ea typeface="Roboto"/>
              <a:cs typeface="Roboto"/>
              <a:sym typeface="Roboto"/>
            </a:endParaRPr>
          </a:p>
          <a:p>
            <a:pPr indent="-184150" lvl="0" marL="228600" marR="0" rtl="0" algn="l">
              <a:lnSpc>
                <a:spcPct val="150000"/>
              </a:lnSpc>
              <a:spcBef>
                <a:spcPts val="300"/>
              </a:spcBef>
              <a:spcAft>
                <a:spcPts val="0"/>
              </a:spcAft>
              <a:buClr>
                <a:srgbClr val="131313"/>
              </a:buClr>
              <a:buSzPts val="1100"/>
              <a:buFont typeface="Arial"/>
              <a:buChar char="●"/>
            </a:pPr>
            <a:r>
              <a:rPr b="1" i="0" lang="es" sz="1100" u="none" cap="none" strike="noStrike">
                <a:solidFill>
                  <a:srgbClr val="131313"/>
                </a:solidFill>
                <a:latin typeface="Roboto"/>
                <a:ea typeface="Roboto"/>
                <a:cs typeface="Roboto"/>
                <a:sym typeface="Roboto"/>
              </a:rPr>
              <a:t>Continuous Improvement:</a:t>
            </a:r>
            <a:r>
              <a:rPr b="0" i="0" lang="es" sz="1100" u="none" cap="none" strike="noStrike">
                <a:solidFill>
                  <a:srgbClr val="131313"/>
                </a:solidFill>
                <a:latin typeface="Roboto"/>
                <a:ea typeface="Roboto"/>
                <a:cs typeface="Roboto"/>
                <a:sym typeface="Roboto"/>
              </a:rPr>
              <a:t> Regular updates and user feedback ensured the app remained engaging and accessible to all users.</a:t>
            </a:r>
            <a:endParaRPr b="0" i="0" sz="1100" u="none" cap="none" strike="noStrike">
              <a:solidFill>
                <a:srgbClr val="131313"/>
              </a:solidFill>
              <a:latin typeface="Roboto"/>
              <a:ea typeface="Roboto"/>
              <a:cs typeface="Roboto"/>
              <a:sym typeface="Roboto"/>
            </a:endParaRPr>
          </a:p>
          <a:p>
            <a:pPr indent="0" lvl="0" marL="0" marR="0" rtl="0" algn="just">
              <a:lnSpc>
                <a:spcPct val="140017"/>
              </a:lnSpc>
              <a:spcBef>
                <a:spcPts val="30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sp>
        <p:nvSpPr>
          <p:cNvPr id="295" name="Google Shape;295;p29"/>
          <p:cNvSpPr txBox="1"/>
          <p:nvPr/>
        </p:nvSpPr>
        <p:spPr>
          <a:xfrm>
            <a:off x="514350" y="438150"/>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Key Conclusions&amp;Takeaways</a:t>
            </a:r>
            <a:endParaRPr b="0" i="0" sz="700" u="none" cap="none" strike="noStrike">
              <a:solidFill>
                <a:srgbClr val="000000"/>
              </a:solidFill>
              <a:latin typeface="Arial"/>
              <a:ea typeface="Arial"/>
              <a:cs typeface="Arial"/>
              <a:sym typeface="Arial"/>
            </a:endParaRPr>
          </a:p>
        </p:txBody>
      </p:sp>
      <p:sp>
        <p:nvSpPr>
          <p:cNvPr id="296" name="Google Shape;296;p29"/>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97" name="Google Shape;297;p29"/>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98" name="Google Shape;298;p29"/>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4E7"/>
        </a:solidFill>
      </p:bgPr>
    </p:bg>
    <p:spTree>
      <p:nvGrpSpPr>
        <p:cNvPr id="302" name="Shape 302"/>
        <p:cNvGrpSpPr/>
        <p:nvPr/>
      </p:nvGrpSpPr>
      <p:grpSpPr>
        <a:xfrm>
          <a:off x="0" y="0"/>
          <a:ext cx="0" cy="0"/>
          <a:chOff x="0" y="0"/>
          <a:chExt cx="0" cy="0"/>
        </a:xfrm>
      </p:grpSpPr>
      <p:sp>
        <p:nvSpPr>
          <p:cNvPr id="303" name="Google Shape;303;p30"/>
          <p:cNvSpPr/>
          <p:nvPr/>
        </p:nvSpPr>
        <p:spPr>
          <a:xfrm>
            <a:off x="1062120"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89" l="0" r="0" t="-668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04" name="Google Shape;304;p30"/>
          <p:cNvSpPr txBox="1"/>
          <p:nvPr/>
        </p:nvSpPr>
        <p:spPr>
          <a:xfrm>
            <a:off x="1783120" y="1953713"/>
            <a:ext cx="5577900" cy="1077600"/>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Clr>
                <a:srgbClr val="000000"/>
              </a:buClr>
              <a:buSzPts val="7000"/>
              <a:buFont typeface="Arial"/>
              <a:buNone/>
            </a:pPr>
            <a:r>
              <a:rPr b="1" i="0" lang="es" sz="7000" u="none" cap="none" strike="noStrike">
                <a:solidFill>
                  <a:srgbClr val="6550A3"/>
                </a:solidFill>
                <a:latin typeface="Roboto"/>
                <a:ea typeface="Roboto"/>
                <a:cs typeface="Roboto"/>
                <a:sym typeface="Roboto"/>
              </a:rPr>
              <a:t>Thank You !</a:t>
            </a:r>
            <a:endParaRPr b="0" i="0" sz="700" u="none" cap="none" strike="noStrike">
              <a:solidFill>
                <a:srgbClr val="000000"/>
              </a:solidFill>
              <a:latin typeface="Arial"/>
              <a:ea typeface="Arial"/>
              <a:cs typeface="Arial"/>
              <a:sym typeface="Arial"/>
            </a:endParaRPr>
          </a:p>
        </p:txBody>
      </p:sp>
      <p:sp>
        <p:nvSpPr>
          <p:cNvPr id="305" name="Google Shape;305;p30"/>
          <p:cNvSpPr/>
          <p:nvPr/>
        </p:nvSpPr>
        <p:spPr>
          <a:xfrm>
            <a:off x="2885252" y="930133"/>
            <a:ext cx="3127213" cy="560098"/>
          </a:xfrm>
          <a:custGeom>
            <a:rect b="b" l="l" r="r" t="t"/>
            <a:pathLst>
              <a:path extrusionOk="0" h="1120196" w="6254426">
                <a:moveTo>
                  <a:pt x="0" y="0"/>
                </a:moveTo>
                <a:lnTo>
                  <a:pt x="6254426" y="0"/>
                </a:lnTo>
                <a:lnTo>
                  <a:pt x="6254426" y="1120196"/>
                </a:lnTo>
                <a:lnTo>
                  <a:pt x="0" y="1120196"/>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06" name="Google Shape;306;p30"/>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5">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07" name="Google Shape;307;p30"/>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08" name="Google Shape;308;p30"/>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9C86"/>
        </a:solidFill>
      </p:bgPr>
    </p:bg>
    <p:spTree>
      <p:nvGrpSpPr>
        <p:cNvPr id="312" name="Shape 312"/>
        <p:cNvGrpSpPr/>
        <p:nvPr/>
      </p:nvGrpSpPr>
      <p:grpSpPr>
        <a:xfrm>
          <a:off x="0" y="0"/>
          <a:ext cx="0" cy="0"/>
          <a:chOff x="0" y="0"/>
          <a:chExt cx="0" cy="0"/>
        </a:xfrm>
      </p:grpSpPr>
      <p:sp>
        <p:nvSpPr>
          <p:cNvPr id="313" name="Google Shape;313;p31"/>
          <p:cNvSpPr/>
          <p:nvPr/>
        </p:nvSpPr>
        <p:spPr>
          <a:xfrm>
            <a:off x="1062120"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89" l="0" r="0" t="-668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14" name="Google Shape;314;p31"/>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15" name="Google Shape;315;p31"/>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16" name="Google Shape;316;p31"/>
          <p:cNvSpPr/>
          <p:nvPr/>
        </p:nvSpPr>
        <p:spPr>
          <a:xfrm>
            <a:off x="2933310" y="104770"/>
            <a:ext cx="3277381" cy="4176662"/>
          </a:xfrm>
          <a:custGeom>
            <a:rect b="b" l="l" r="r" t="t"/>
            <a:pathLst>
              <a:path extrusionOk="0" h="8353324" w="6554762">
                <a:moveTo>
                  <a:pt x="0" y="0"/>
                </a:moveTo>
                <a:lnTo>
                  <a:pt x="6554762" y="0"/>
                </a:lnTo>
                <a:lnTo>
                  <a:pt x="6554762" y="8353324"/>
                </a:lnTo>
                <a:lnTo>
                  <a:pt x="0" y="8353324"/>
                </a:lnTo>
                <a:lnTo>
                  <a:pt x="0" y="0"/>
                </a:lnTo>
                <a:close/>
              </a:path>
            </a:pathLst>
          </a:custGeom>
          <a:blipFill rotWithShape="1">
            <a:blip r:embed="rId6">
              <a:alphaModFix/>
            </a:blip>
            <a:stretch>
              <a:fillRect b="-179" l="-359" r="0" t="-17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17" name="Google Shape;317;p31"/>
          <p:cNvSpPr txBox="1"/>
          <p:nvPr/>
        </p:nvSpPr>
        <p:spPr>
          <a:xfrm>
            <a:off x="8081880" y="4708530"/>
            <a:ext cx="840300" cy="369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318" name="Google Shape;318;p31"/>
          <p:cNvSpPr txBox="1"/>
          <p:nvPr/>
        </p:nvSpPr>
        <p:spPr>
          <a:xfrm>
            <a:off x="4016388" y="4314770"/>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64" name="Shape 64"/>
        <p:cNvGrpSpPr/>
        <p:nvPr/>
      </p:nvGrpSpPr>
      <p:grpSpPr>
        <a:xfrm>
          <a:off x="0" y="0"/>
          <a:ext cx="0" cy="0"/>
          <a:chOff x="0" y="0"/>
          <a:chExt cx="0" cy="0"/>
        </a:xfrm>
      </p:grpSpPr>
      <p:sp>
        <p:nvSpPr>
          <p:cNvPr id="65" name="Google Shape;65;p14"/>
          <p:cNvSpPr txBox="1"/>
          <p:nvPr/>
        </p:nvSpPr>
        <p:spPr>
          <a:xfrm>
            <a:off x="7986737" y="4655175"/>
            <a:ext cx="9354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66" name="Google Shape;66;p14"/>
          <p:cNvSpPr txBox="1"/>
          <p:nvPr/>
        </p:nvSpPr>
        <p:spPr>
          <a:xfrm>
            <a:off x="514350" y="438150"/>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Introduction</a:t>
            </a:r>
            <a:endParaRPr b="0" i="0" sz="700" u="none" cap="none" strike="noStrike">
              <a:solidFill>
                <a:srgbClr val="000000"/>
              </a:solidFill>
              <a:latin typeface="Arial"/>
              <a:ea typeface="Arial"/>
              <a:cs typeface="Arial"/>
              <a:sym typeface="Arial"/>
            </a:endParaRPr>
          </a:p>
        </p:txBody>
      </p:sp>
      <p:sp>
        <p:nvSpPr>
          <p:cNvPr id="67" name="Google Shape;67;p14"/>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3">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68" name="Google Shape;68;p14"/>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69" name="Google Shape;69;p14"/>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70" name="Google Shape;70;p14"/>
          <p:cNvSpPr txBox="1"/>
          <p:nvPr/>
        </p:nvSpPr>
        <p:spPr>
          <a:xfrm>
            <a:off x="1503175" y="1286869"/>
            <a:ext cx="7419000" cy="27090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1300"/>
              <a:buFont typeface="Arial"/>
              <a:buNone/>
            </a:pPr>
            <a:r>
              <a:rPr b="1" i="0" lang="es" sz="1100" u="sng" cap="none" strike="noStrike">
                <a:solidFill>
                  <a:srgbClr val="8A3219"/>
                </a:solidFill>
                <a:latin typeface="Roboto"/>
                <a:ea typeface="Roboto"/>
                <a:cs typeface="Roboto"/>
                <a:sym typeface="Roboto"/>
              </a:rPr>
              <a:t>Name of the Practice:</a:t>
            </a:r>
            <a:r>
              <a:rPr b="0" i="0" lang="es" sz="1100" u="none" cap="none" strike="noStrike">
                <a:solidFill>
                  <a:srgbClr val="000000"/>
                </a:solidFill>
                <a:latin typeface="Roboto"/>
                <a:ea typeface="Roboto"/>
                <a:cs typeface="Roboto"/>
                <a:sym typeface="Roboto"/>
              </a:rPr>
              <a:t> Geocaching Experience </a:t>
            </a:r>
            <a:r>
              <a:rPr lang="es" sz="1100">
                <a:latin typeface="Roboto"/>
                <a:ea typeface="Roboto"/>
                <a:cs typeface="Roboto"/>
                <a:sym typeface="Roboto"/>
              </a:rPr>
              <a:t>‘</a:t>
            </a:r>
            <a:r>
              <a:rPr b="0" i="0" lang="es" sz="1100" u="none" cap="none" strike="noStrike">
                <a:solidFill>
                  <a:srgbClr val="000000"/>
                </a:solidFill>
                <a:latin typeface="Roboto"/>
                <a:ea typeface="Roboto"/>
                <a:cs typeface="Roboto"/>
                <a:sym typeface="Roboto"/>
              </a:rPr>
              <a:t>On the trail of the Holy Grail</a:t>
            </a:r>
            <a:r>
              <a:rPr lang="es" sz="1100">
                <a:latin typeface="Roboto"/>
                <a:ea typeface="Roboto"/>
                <a:cs typeface="Roboto"/>
                <a:sym typeface="Roboto"/>
              </a:rPr>
              <a:t>’</a:t>
            </a:r>
            <a:r>
              <a:rPr b="0" i="0" lang="es" sz="1100" u="none" cap="none" strike="noStrike">
                <a:solidFill>
                  <a:srgbClr val="000000"/>
                </a:solidFill>
                <a:latin typeface="Roboto"/>
                <a:ea typeface="Roboto"/>
                <a:cs typeface="Roboto"/>
                <a:sym typeface="Roboto"/>
              </a:rPr>
              <a:t> </a:t>
            </a:r>
            <a:endParaRPr b="0"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300"/>
              <a:buFont typeface="Arial"/>
              <a:buNone/>
            </a:pPr>
            <a:r>
              <a:t/>
            </a:r>
            <a:endParaRPr b="1" i="0" sz="1100" u="sng" cap="none" strike="noStrike">
              <a:solidFill>
                <a:srgbClr val="00507A"/>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300"/>
              <a:buFont typeface="Arial"/>
              <a:buNone/>
            </a:pPr>
            <a:r>
              <a:rPr b="1" i="0" lang="es" sz="1100" u="sng" cap="none" strike="noStrike">
                <a:solidFill>
                  <a:srgbClr val="00507A"/>
                </a:solidFill>
                <a:latin typeface="Roboto"/>
                <a:ea typeface="Roboto"/>
                <a:cs typeface="Roboto"/>
                <a:sym typeface="Roboto"/>
              </a:rPr>
              <a:t>Location:</a:t>
            </a:r>
            <a:r>
              <a:rPr b="0" i="0" lang="es" sz="1100" u="none" cap="none" strike="noStrike">
                <a:solidFill>
                  <a:srgbClr val="000000"/>
                </a:solidFill>
                <a:latin typeface="Roboto"/>
                <a:ea typeface="Roboto"/>
                <a:cs typeface="Roboto"/>
                <a:sym typeface="Roboto"/>
              </a:rPr>
              <a:t> Valencia, Spain</a:t>
            </a:r>
            <a:endParaRPr b="0" i="0" sz="1100" u="none" cap="none" strike="noStrike">
              <a:solidFill>
                <a:srgbClr val="000000"/>
              </a:solidFill>
              <a:latin typeface="Roboto"/>
              <a:ea typeface="Roboto"/>
              <a:cs typeface="Roboto"/>
              <a:sym typeface="Roboto"/>
            </a:endParaRPr>
          </a:p>
          <a:p>
            <a:pPr indent="-114300" lvl="0" marL="177800" marR="0" rtl="0" algn="just">
              <a:lnSpc>
                <a:spcPct val="150000"/>
              </a:lnSpc>
              <a:spcBef>
                <a:spcPts val="0"/>
              </a:spcBef>
              <a:spcAft>
                <a:spcPts val="0"/>
              </a:spcAft>
              <a:buClr>
                <a:srgbClr val="8A3219"/>
              </a:buClr>
              <a:buSzPts val="10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300"/>
              <a:buFont typeface="Arial"/>
              <a:buNone/>
            </a:pPr>
            <a:r>
              <a:rPr b="1" i="0" lang="es" sz="1100" u="sng" cap="none" strike="noStrike">
                <a:solidFill>
                  <a:srgbClr val="6550A3"/>
                </a:solidFill>
                <a:latin typeface="Roboto"/>
                <a:ea typeface="Roboto"/>
                <a:cs typeface="Roboto"/>
                <a:sym typeface="Roboto"/>
              </a:rPr>
              <a:t>Type:</a:t>
            </a:r>
            <a:r>
              <a:rPr b="0" i="0" lang="es" sz="1100" u="none" cap="none" strike="noStrike">
                <a:solidFill>
                  <a:srgbClr val="000000"/>
                </a:solidFill>
                <a:latin typeface="Roboto"/>
                <a:ea typeface="Roboto"/>
                <a:cs typeface="Roboto"/>
                <a:sym typeface="Roboto"/>
              </a:rPr>
              <a:t> Cultural Heritage, Educational </a:t>
            </a:r>
            <a:r>
              <a:rPr lang="es" sz="1100">
                <a:latin typeface="Roboto"/>
                <a:ea typeface="Roboto"/>
                <a:cs typeface="Roboto"/>
                <a:sym typeface="Roboto"/>
              </a:rPr>
              <a:t>and</a:t>
            </a:r>
            <a:r>
              <a:rPr b="0" i="0" lang="es" sz="1100" u="none" cap="none" strike="noStrike">
                <a:solidFill>
                  <a:srgbClr val="000000"/>
                </a:solidFill>
                <a:latin typeface="Roboto"/>
                <a:ea typeface="Roboto"/>
                <a:cs typeface="Roboto"/>
                <a:sym typeface="Roboto"/>
              </a:rPr>
              <a:t> Interactive Experience</a:t>
            </a:r>
            <a:endParaRPr b="0" i="0" sz="1100" u="none" cap="none" strike="noStrike">
              <a:solidFill>
                <a:srgbClr val="000000"/>
              </a:solidFill>
              <a:latin typeface="Roboto"/>
              <a:ea typeface="Roboto"/>
              <a:cs typeface="Roboto"/>
              <a:sym typeface="Roboto"/>
            </a:endParaRPr>
          </a:p>
          <a:p>
            <a:pPr indent="-114300" lvl="0" marL="177800" marR="0" rtl="0" algn="just">
              <a:lnSpc>
                <a:spcPct val="150000"/>
              </a:lnSpc>
              <a:spcBef>
                <a:spcPts val="0"/>
              </a:spcBef>
              <a:spcAft>
                <a:spcPts val="0"/>
              </a:spcAft>
              <a:buClr>
                <a:srgbClr val="8A3219"/>
              </a:buClr>
              <a:buSzPts val="10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300"/>
              <a:buFont typeface="Arial"/>
              <a:buNone/>
            </a:pPr>
            <a:r>
              <a:rPr b="1" i="0" lang="es" sz="1100" u="sng" cap="none" strike="noStrike">
                <a:solidFill>
                  <a:srgbClr val="8A3219"/>
                </a:solidFill>
                <a:latin typeface="Roboto"/>
                <a:ea typeface="Roboto"/>
                <a:cs typeface="Roboto"/>
                <a:sym typeface="Roboto"/>
              </a:rPr>
              <a:t>Initiating Organization:</a:t>
            </a:r>
            <a:r>
              <a:rPr b="0" i="0" lang="es" sz="1100" u="none" cap="none" strike="noStrike">
                <a:solidFill>
                  <a:srgbClr val="000000"/>
                </a:solidFill>
                <a:latin typeface="Roboto"/>
                <a:ea typeface="Roboto"/>
                <a:cs typeface="Roboto"/>
                <a:sym typeface="Roboto"/>
              </a:rPr>
              <a:t> Valencia townhouse and Visit Valencia </a:t>
            </a:r>
            <a:r>
              <a:rPr lang="es" sz="1100">
                <a:latin typeface="Roboto"/>
                <a:ea typeface="Roboto"/>
                <a:cs typeface="Roboto"/>
                <a:sym typeface="Roboto"/>
              </a:rPr>
              <a:t>F</a:t>
            </a:r>
            <a:r>
              <a:rPr b="0" i="0" lang="es" sz="1100" u="none" cap="none" strike="noStrike">
                <a:solidFill>
                  <a:srgbClr val="000000"/>
                </a:solidFill>
                <a:latin typeface="Roboto"/>
                <a:ea typeface="Roboto"/>
                <a:cs typeface="Roboto"/>
                <a:sym typeface="Roboto"/>
              </a:rPr>
              <a:t>oundation </a:t>
            </a:r>
            <a:endParaRPr b="0" i="0" sz="1100" u="none" cap="none" strike="noStrike">
              <a:solidFill>
                <a:srgbClr val="000000"/>
              </a:solidFill>
              <a:latin typeface="Roboto"/>
              <a:ea typeface="Roboto"/>
              <a:cs typeface="Roboto"/>
              <a:sym typeface="Roboto"/>
            </a:endParaRPr>
          </a:p>
          <a:p>
            <a:pPr indent="-114300" lvl="0" marL="177800" marR="0" rtl="0" algn="just">
              <a:lnSpc>
                <a:spcPct val="150000"/>
              </a:lnSpc>
              <a:spcBef>
                <a:spcPts val="0"/>
              </a:spcBef>
              <a:spcAft>
                <a:spcPts val="0"/>
              </a:spcAft>
              <a:buClr>
                <a:srgbClr val="8A3219"/>
              </a:buClr>
              <a:buSzPts val="10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300"/>
              <a:buFont typeface="Arial"/>
              <a:buNone/>
            </a:pPr>
            <a:r>
              <a:rPr b="1" i="0" lang="es" sz="1100" u="sng" cap="none" strike="noStrike">
                <a:solidFill>
                  <a:srgbClr val="00507A"/>
                </a:solidFill>
                <a:latin typeface="Roboto"/>
                <a:ea typeface="Roboto"/>
                <a:cs typeface="Roboto"/>
                <a:sym typeface="Roboto"/>
              </a:rPr>
              <a:t>Year of Establishment:</a:t>
            </a:r>
            <a:r>
              <a:rPr b="0" i="0" lang="es" sz="1100" u="none" cap="none" strike="noStrike">
                <a:solidFill>
                  <a:srgbClr val="000000"/>
                </a:solidFill>
                <a:latin typeface="Roboto"/>
                <a:ea typeface="Roboto"/>
                <a:cs typeface="Roboto"/>
                <a:sym typeface="Roboto"/>
              </a:rPr>
              <a:t> 2021</a:t>
            </a:r>
            <a:endParaRPr b="0"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3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300"/>
              <a:buFont typeface="Arial"/>
              <a:buNone/>
            </a:pPr>
            <a:r>
              <a:rPr b="1" i="0" lang="es" sz="1100" u="sng" cap="none" strike="noStrike">
                <a:solidFill>
                  <a:srgbClr val="6550A3"/>
                </a:solidFill>
                <a:latin typeface="Roboto"/>
                <a:ea typeface="Roboto"/>
                <a:cs typeface="Roboto"/>
                <a:sym typeface="Roboto"/>
              </a:rPr>
              <a:t>Current Status:</a:t>
            </a:r>
            <a:r>
              <a:rPr b="0" i="0" lang="es" sz="1100" u="none" cap="none" strike="noStrike">
                <a:solidFill>
                  <a:srgbClr val="000000"/>
                </a:solidFill>
                <a:latin typeface="Roboto"/>
                <a:ea typeface="Roboto"/>
                <a:cs typeface="Roboto"/>
                <a:sym typeface="Roboto"/>
              </a:rPr>
              <a:t> Ongoing</a:t>
            </a:r>
            <a:endParaRPr b="0" i="0" sz="1100" u="none" cap="none" strike="noStrike">
              <a:solidFill>
                <a:srgbClr val="000000"/>
              </a:solidFill>
              <a:latin typeface="Roboto"/>
              <a:ea typeface="Roboto"/>
              <a:cs typeface="Roboto"/>
              <a:sym typeface="Roboto"/>
            </a:endParaRPr>
          </a:p>
        </p:txBody>
      </p:sp>
      <p:pic>
        <p:nvPicPr>
          <p:cNvPr descr="Document with solid fill" id="71" name="Google Shape;71;p14"/>
          <p:cNvPicPr preferRelativeResize="0"/>
          <p:nvPr/>
        </p:nvPicPr>
        <p:blipFill rotWithShape="1">
          <a:blip r:embed="rId5">
            <a:alphaModFix/>
          </a:blip>
          <a:srcRect b="0" l="0" r="0" t="0"/>
          <a:stretch/>
        </p:blipFill>
        <p:spPr>
          <a:xfrm>
            <a:off x="965897" y="1185844"/>
            <a:ext cx="323555" cy="328000"/>
          </a:xfrm>
          <a:prstGeom prst="rect">
            <a:avLst/>
          </a:prstGeom>
          <a:noFill/>
          <a:ln>
            <a:noFill/>
          </a:ln>
        </p:spPr>
      </p:pic>
      <p:pic>
        <p:nvPicPr>
          <p:cNvPr descr="Marker with solid fill" id="72" name="Google Shape;72;p14"/>
          <p:cNvPicPr preferRelativeResize="0"/>
          <p:nvPr/>
        </p:nvPicPr>
        <p:blipFill rotWithShape="1">
          <a:blip r:embed="rId6">
            <a:alphaModFix/>
          </a:blip>
          <a:srcRect b="0" l="0" r="0" t="0"/>
          <a:stretch/>
        </p:blipFill>
        <p:spPr>
          <a:xfrm>
            <a:off x="965897" y="1722747"/>
            <a:ext cx="323555" cy="328000"/>
          </a:xfrm>
          <a:prstGeom prst="rect">
            <a:avLst/>
          </a:prstGeom>
          <a:noFill/>
          <a:ln>
            <a:noFill/>
          </a:ln>
        </p:spPr>
      </p:pic>
      <p:pic>
        <p:nvPicPr>
          <p:cNvPr descr="Drama with solid fill" id="73" name="Google Shape;73;p14"/>
          <p:cNvPicPr preferRelativeResize="0"/>
          <p:nvPr/>
        </p:nvPicPr>
        <p:blipFill rotWithShape="1">
          <a:blip r:embed="rId7">
            <a:alphaModFix/>
          </a:blip>
          <a:srcRect b="0" l="0" r="0" t="0"/>
          <a:stretch/>
        </p:blipFill>
        <p:spPr>
          <a:xfrm>
            <a:off x="947888" y="2183925"/>
            <a:ext cx="359572" cy="364513"/>
          </a:xfrm>
          <a:prstGeom prst="rect">
            <a:avLst/>
          </a:prstGeom>
          <a:noFill/>
          <a:ln>
            <a:noFill/>
          </a:ln>
        </p:spPr>
      </p:pic>
      <p:pic>
        <p:nvPicPr>
          <p:cNvPr descr="Briefcase with solid fill" id="74" name="Google Shape;74;p14"/>
          <p:cNvPicPr preferRelativeResize="0"/>
          <p:nvPr/>
        </p:nvPicPr>
        <p:blipFill rotWithShape="1">
          <a:blip r:embed="rId8">
            <a:alphaModFix/>
          </a:blip>
          <a:srcRect b="0" l="0" r="0" t="0"/>
          <a:stretch/>
        </p:blipFill>
        <p:spPr>
          <a:xfrm>
            <a:off x="982754" y="2741717"/>
            <a:ext cx="289840" cy="293824"/>
          </a:xfrm>
          <a:prstGeom prst="rect">
            <a:avLst/>
          </a:prstGeom>
          <a:noFill/>
          <a:ln>
            <a:noFill/>
          </a:ln>
        </p:spPr>
      </p:pic>
      <p:pic>
        <p:nvPicPr>
          <p:cNvPr descr="Daily calendar with solid fill" id="75" name="Google Shape;75;p14"/>
          <p:cNvPicPr preferRelativeResize="0"/>
          <p:nvPr/>
        </p:nvPicPr>
        <p:blipFill rotWithShape="1">
          <a:blip r:embed="rId9">
            <a:alphaModFix/>
          </a:blip>
          <a:srcRect b="0" l="0" r="0" t="0"/>
          <a:stretch/>
        </p:blipFill>
        <p:spPr>
          <a:xfrm>
            <a:off x="983912" y="3230607"/>
            <a:ext cx="323550" cy="327993"/>
          </a:xfrm>
          <a:prstGeom prst="rect">
            <a:avLst/>
          </a:prstGeom>
          <a:noFill/>
          <a:ln>
            <a:noFill/>
          </a:ln>
        </p:spPr>
      </p:pic>
      <p:pic>
        <p:nvPicPr>
          <p:cNvPr descr="Tools with solid fill" id="76" name="Google Shape;76;p14"/>
          <p:cNvPicPr preferRelativeResize="0"/>
          <p:nvPr/>
        </p:nvPicPr>
        <p:blipFill rotWithShape="1">
          <a:blip r:embed="rId10">
            <a:alphaModFix/>
          </a:blip>
          <a:srcRect b="0" l="0" r="0" t="0"/>
          <a:stretch/>
        </p:blipFill>
        <p:spPr>
          <a:xfrm>
            <a:off x="1018775" y="3717145"/>
            <a:ext cx="323551" cy="32799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80" name="Shape 80"/>
        <p:cNvGrpSpPr/>
        <p:nvPr/>
      </p:nvGrpSpPr>
      <p:grpSpPr>
        <a:xfrm>
          <a:off x="0" y="0"/>
          <a:ext cx="0" cy="0"/>
          <a:chOff x="0" y="0"/>
          <a:chExt cx="0" cy="0"/>
        </a:xfrm>
      </p:grpSpPr>
      <p:sp>
        <p:nvSpPr>
          <p:cNvPr id="81" name="Google Shape;81;p15"/>
          <p:cNvSpPr txBox="1"/>
          <p:nvPr/>
        </p:nvSpPr>
        <p:spPr>
          <a:xfrm>
            <a:off x="7976862" y="4655175"/>
            <a:ext cx="9453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82" name="Google Shape;82;p15"/>
          <p:cNvSpPr txBox="1"/>
          <p:nvPr/>
        </p:nvSpPr>
        <p:spPr>
          <a:xfrm>
            <a:off x="514350" y="438150"/>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Introduction</a:t>
            </a:r>
            <a:endParaRPr b="0" i="0" sz="700" u="none" cap="none" strike="noStrike">
              <a:solidFill>
                <a:srgbClr val="000000"/>
              </a:solidFill>
              <a:latin typeface="Arial"/>
              <a:ea typeface="Arial"/>
              <a:cs typeface="Arial"/>
              <a:sym typeface="Arial"/>
            </a:endParaRPr>
          </a:p>
        </p:txBody>
      </p:sp>
      <p:sp>
        <p:nvSpPr>
          <p:cNvPr id="83" name="Google Shape;83;p15"/>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3">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84" name="Google Shape;84;p15"/>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85" name="Google Shape;85;p15"/>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86" name="Google Shape;86;p15"/>
          <p:cNvSpPr txBox="1"/>
          <p:nvPr/>
        </p:nvSpPr>
        <p:spPr>
          <a:xfrm>
            <a:off x="514350" y="1402825"/>
            <a:ext cx="3059400" cy="29937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1300"/>
              <a:buFont typeface="Arial"/>
              <a:buNone/>
            </a:pPr>
            <a:r>
              <a:t/>
            </a:r>
            <a:endParaRPr b="1" i="0" sz="1100" u="sng" cap="none" strike="noStrike">
              <a:solidFill>
                <a:srgbClr val="8A3219"/>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300"/>
              <a:buFont typeface="Arial"/>
              <a:buNone/>
            </a:pPr>
            <a:r>
              <a:rPr lang="es" sz="1100">
                <a:solidFill>
                  <a:schemeClr val="dk1"/>
                </a:solidFill>
                <a:latin typeface="Roboto"/>
                <a:ea typeface="Roboto"/>
                <a:cs typeface="Roboto"/>
                <a:sym typeface="Roboto"/>
              </a:rPr>
              <a:t>With the aim of enhancing the value of heritage, especially the intangible cultural heritage, V</a:t>
            </a:r>
            <a:r>
              <a:rPr lang="es" sz="1100">
                <a:solidFill>
                  <a:schemeClr val="dk1"/>
                </a:solidFill>
              </a:rPr>
              <a:t>alencia townhouse and Visit Valencia hav</a:t>
            </a:r>
            <a:r>
              <a:rPr lang="es" sz="1100">
                <a:solidFill>
                  <a:schemeClr val="dk1"/>
                </a:solidFill>
                <a:latin typeface="Roboto"/>
                <a:ea typeface="Roboto"/>
                <a:cs typeface="Roboto"/>
                <a:sym typeface="Roboto"/>
              </a:rPr>
              <a:t>e created a geocaching trail and an app with which visitors can explore and learn in a playful way about the history of the city of Valencia and its relationship with the emblematic Holy Grail, recognised by the Vatican and kept in the Cathedral. </a:t>
            </a:r>
            <a:endParaRPr sz="1100">
              <a:solidFill>
                <a:schemeClr val="dk1"/>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300"/>
              <a:buFont typeface="Arial"/>
              <a:buNone/>
            </a:pPr>
            <a:r>
              <a:rPr lang="es" sz="1100">
                <a:solidFill>
                  <a:schemeClr val="dk1"/>
                </a:solidFill>
                <a:latin typeface="Roboto"/>
                <a:ea typeface="Roboto"/>
                <a:cs typeface="Roboto"/>
                <a:sym typeface="Roboto"/>
              </a:rPr>
              <a:t>Discover more </a:t>
            </a:r>
            <a:r>
              <a:rPr lang="es" sz="1100" u="sng">
                <a:solidFill>
                  <a:schemeClr val="hlink"/>
                </a:solidFill>
                <a:latin typeface="Roboto"/>
                <a:ea typeface="Roboto"/>
                <a:cs typeface="Roboto"/>
                <a:sym typeface="Roboto"/>
                <a:hlinkClick r:id="rId5"/>
              </a:rPr>
              <a:t>here</a:t>
            </a:r>
            <a:r>
              <a:rPr lang="es" sz="1100">
                <a:solidFill>
                  <a:schemeClr val="dk1"/>
                </a:solidFill>
                <a:latin typeface="Roboto"/>
                <a:ea typeface="Roboto"/>
                <a:cs typeface="Roboto"/>
                <a:sym typeface="Roboto"/>
              </a:rPr>
              <a:t>. </a:t>
            </a:r>
            <a:endParaRPr sz="1100">
              <a:solidFill>
                <a:schemeClr val="dk1"/>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300"/>
              <a:buFont typeface="Arial"/>
              <a:buNone/>
            </a:pPr>
            <a:r>
              <a:t/>
            </a:r>
            <a:endParaRPr b="0" i="0" sz="1300" u="none" cap="none" strike="noStrike">
              <a:solidFill>
                <a:schemeClr val="dk1"/>
              </a:solidFill>
              <a:latin typeface="Roboto"/>
              <a:ea typeface="Roboto"/>
              <a:cs typeface="Roboto"/>
              <a:sym typeface="Roboto"/>
            </a:endParaRPr>
          </a:p>
        </p:txBody>
      </p:sp>
      <p:pic>
        <p:nvPicPr>
          <p:cNvPr id="87" name="Google Shape;87;p15"/>
          <p:cNvPicPr preferRelativeResize="0"/>
          <p:nvPr/>
        </p:nvPicPr>
        <p:blipFill>
          <a:blip r:embed="rId6">
            <a:alphaModFix/>
          </a:blip>
          <a:stretch>
            <a:fillRect/>
          </a:stretch>
        </p:blipFill>
        <p:spPr>
          <a:xfrm>
            <a:off x="5597638" y="742250"/>
            <a:ext cx="2882726" cy="2919389"/>
          </a:xfrm>
          <a:prstGeom prst="rect">
            <a:avLst/>
          </a:prstGeom>
          <a:noFill/>
          <a:ln>
            <a:noFill/>
          </a:ln>
        </p:spPr>
      </p:pic>
      <p:pic>
        <p:nvPicPr>
          <p:cNvPr id="88" name="Google Shape;88;p15"/>
          <p:cNvPicPr preferRelativeResize="0"/>
          <p:nvPr/>
        </p:nvPicPr>
        <p:blipFill>
          <a:blip r:embed="rId7">
            <a:alphaModFix/>
          </a:blip>
          <a:stretch>
            <a:fillRect/>
          </a:stretch>
        </p:blipFill>
        <p:spPr>
          <a:xfrm>
            <a:off x="3958812" y="1858150"/>
            <a:ext cx="2186384" cy="1542370"/>
          </a:xfrm>
          <a:prstGeom prst="rect">
            <a:avLst/>
          </a:prstGeom>
          <a:noFill/>
          <a:ln>
            <a:noFill/>
          </a:ln>
        </p:spPr>
      </p:pic>
      <p:sp>
        <p:nvSpPr>
          <p:cNvPr id="89" name="Google Shape;89;p15"/>
          <p:cNvSpPr txBox="1"/>
          <p:nvPr/>
        </p:nvSpPr>
        <p:spPr>
          <a:xfrm>
            <a:off x="5812650" y="3750725"/>
            <a:ext cx="2539500" cy="477300"/>
          </a:xfrm>
          <a:prstGeom prst="rect">
            <a:avLst/>
          </a:prstGeom>
          <a:noFill/>
          <a:ln>
            <a:noFill/>
          </a:ln>
        </p:spPr>
        <p:txBody>
          <a:bodyPr anchorCtr="0" anchor="t" bIns="45725" lIns="45725" spcFirstLastPara="1" rIns="45725" wrap="square" tIns="45725">
            <a:spAutoFit/>
          </a:bodyPr>
          <a:lstStyle/>
          <a:p>
            <a:pPr indent="0" lvl="0" marL="0" rtl="0" algn="ctr">
              <a:lnSpc>
                <a:spcPct val="140017"/>
              </a:lnSpc>
              <a:spcBef>
                <a:spcPts val="0"/>
              </a:spcBef>
              <a:spcAft>
                <a:spcPts val="0"/>
              </a:spcAft>
              <a:buNone/>
            </a:pPr>
            <a:r>
              <a:rPr lang="es" sz="1000">
                <a:solidFill>
                  <a:schemeClr val="dk1"/>
                </a:solidFill>
                <a:latin typeface="Roboto"/>
                <a:ea typeface="Roboto"/>
                <a:cs typeface="Roboto"/>
                <a:sym typeface="Roboto"/>
              </a:rPr>
              <a:t>Complete </a:t>
            </a:r>
            <a:r>
              <a:rPr lang="es" sz="1000" u="sng">
                <a:solidFill>
                  <a:schemeClr val="hlink"/>
                </a:solidFill>
                <a:latin typeface="Roboto"/>
                <a:ea typeface="Roboto"/>
                <a:cs typeface="Roboto"/>
                <a:sym typeface="Roboto"/>
                <a:hlinkClick r:id="rId8"/>
              </a:rPr>
              <a:t>route</a:t>
            </a:r>
            <a:r>
              <a:rPr lang="es" sz="1000">
                <a:solidFill>
                  <a:schemeClr val="dk1"/>
                </a:solidFill>
                <a:latin typeface="Roboto"/>
                <a:ea typeface="Roboto"/>
                <a:cs typeface="Roboto"/>
                <a:sym typeface="Roboto"/>
              </a:rPr>
              <a:t> of the Saint Grail through the region of Valencia</a:t>
            </a:r>
            <a:r>
              <a:rPr lang="es" sz="1100">
                <a:solidFill>
                  <a:schemeClr val="dk1"/>
                </a:solidFill>
                <a:latin typeface="Roboto"/>
                <a:ea typeface="Roboto"/>
                <a:cs typeface="Roboto"/>
                <a:sym typeface="Roboto"/>
              </a:rPr>
              <a:t> </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93" name="Shape 93"/>
        <p:cNvGrpSpPr/>
        <p:nvPr/>
      </p:nvGrpSpPr>
      <p:grpSpPr>
        <a:xfrm>
          <a:off x="0" y="0"/>
          <a:ext cx="0" cy="0"/>
          <a:chOff x="0" y="0"/>
          <a:chExt cx="0" cy="0"/>
        </a:xfrm>
      </p:grpSpPr>
      <p:sp>
        <p:nvSpPr>
          <p:cNvPr id="94" name="Google Shape;94;p16"/>
          <p:cNvSpPr/>
          <p:nvPr/>
        </p:nvSpPr>
        <p:spPr>
          <a:xfrm>
            <a:off x="835278" y="-249537"/>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95" name="Google Shape;95;p16"/>
          <p:cNvSpPr txBox="1"/>
          <p:nvPr/>
        </p:nvSpPr>
        <p:spPr>
          <a:xfrm>
            <a:off x="7947249" y="4655175"/>
            <a:ext cx="9750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96" name="Google Shape;96;p16"/>
          <p:cNvSpPr txBox="1"/>
          <p:nvPr/>
        </p:nvSpPr>
        <p:spPr>
          <a:xfrm>
            <a:off x="514350" y="438150"/>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The Practice</a:t>
            </a:r>
            <a:endParaRPr b="0" i="0" sz="700" u="none" cap="none" strike="noStrike">
              <a:solidFill>
                <a:srgbClr val="000000"/>
              </a:solidFill>
              <a:latin typeface="Arial"/>
              <a:ea typeface="Arial"/>
              <a:cs typeface="Arial"/>
              <a:sym typeface="Arial"/>
            </a:endParaRPr>
          </a:p>
        </p:txBody>
      </p:sp>
      <p:sp>
        <p:nvSpPr>
          <p:cNvPr id="97" name="Google Shape;97;p16"/>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98" name="Google Shape;98;p16"/>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99" name="Google Shape;99;p16"/>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100" name="Google Shape;100;p16"/>
          <p:cNvSpPr txBox="1"/>
          <p:nvPr/>
        </p:nvSpPr>
        <p:spPr>
          <a:xfrm>
            <a:off x="857175" y="1661809"/>
            <a:ext cx="3837900" cy="2544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Clr>
                <a:srgbClr val="000000"/>
              </a:buClr>
              <a:buSzPts val="1000"/>
              <a:buFont typeface="Arial"/>
              <a:buNone/>
            </a:pPr>
            <a:r>
              <a:rPr b="1" i="0" lang="es" sz="1100" u="sng" cap="none" strike="noStrike">
                <a:solidFill>
                  <a:srgbClr val="000000"/>
                </a:solidFill>
                <a:latin typeface="Roboto"/>
                <a:ea typeface="Roboto"/>
                <a:cs typeface="Roboto"/>
                <a:sym typeface="Roboto"/>
              </a:rPr>
              <a:t>Key Target Groups</a:t>
            </a:r>
            <a:endParaRPr i="0" sz="1100" u="none" cap="none" strike="noStrike">
              <a:solidFill>
                <a:srgbClr val="000000"/>
              </a:solidFill>
              <a:latin typeface="Roboto"/>
              <a:ea typeface="Roboto"/>
              <a:cs typeface="Roboto"/>
              <a:sym typeface="Roboto"/>
            </a:endParaRPr>
          </a:p>
          <a:p>
            <a:pPr indent="0" lvl="0" marL="0" marR="0" rtl="0" algn="ctr">
              <a:lnSpc>
                <a:spcPct val="150000"/>
              </a:lnSpc>
              <a:spcBef>
                <a:spcPts val="0"/>
              </a:spcBef>
              <a:spcAft>
                <a:spcPts val="0"/>
              </a:spcAft>
              <a:buClr>
                <a:srgbClr val="000000"/>
              </a:buClr>
              <a:buSzPts val="1000"/>
              <a:buFont typeface="Arial"/>
              <a:buNone/>
            </a:pPr>
            <a:r>
              <a:t/>
            </a:r>
            <a:endParaRPr b="1" i="0" sz="1100" u="sng"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000"/>
              <a:buFont typeface="Arial"/>
              <a:buNone/>
            </a:pPr>
            <a:r>
              <a:rPr b="1" i="0" lang="es" sz="1100" u="sng" cap="none" strike="noStrike">
                <a:solidFill>
                  <a:srgbClr val="000000"/>
                </a:solidFill>
                <a:latin typeface="Roboto"/>
                <a:ea typeface="Roboto"/>
                <a:cs typeface="Roboto"/>
                <a:sym typeface="Roboto"/>
              </a:rPr>
              <a:t>Tourists &amp; Cultural Travelers:</a:t>
            </a:r>
            <a:r>
              <a:rPr i="0" lang="es" sz="1100" u="none" cap="none" strike="noStrike">
                <a:solidFill>
                  <a:srgbClr val="000000"/>
                </a:solidFill>
                <a:latin typeface="Roboto"/>
                <a:ea typeface="Roboto"/>
                <a:cs typeface="Roboto"/>
                <a:sym typeface="Roboto"/>
              </a:rPr>
              <a:t> Seeking unique experience in Valencia’s material and immaterial  cultural heritage</a:t>
            </a:r>
            <a:r>
              <a:rPr lang="es" sz="1100">
                <a:latin typeface="Roboto"/>
                <a:ea typeface="Roboto"/>
                <a:cs typeface="Roboto"/>
                <a:sym typeface="Roboto"/>
              </a:rPr>
              <a:t> and learning about it through a gamified experience.</a:t>
            </a:r>
            <a:endParaRPr sz="1100">
              <a:latin typeface="Roboto"/>
              <a:ea typeface="Roboto"/>
              <a:cs typeface="Roboto"/>
              <a:sym typeface="Roboto"/>
            </a:endParaRPr>
          </a:p>
          <a:p>
            <a:pPr indent="0" lvl="0" marL="0" rtl="0" algn="just">
              <a:lnSpc>
                <a:spcPct val="150000"/>
              </a:lnSpc>
              <a:spcBef>
                <a:spcPts val="0"/>
              </a:spcBef>
              <a:spcAft>
                <a:spcPts val="0"/>
              </a:spcAft>
              <a:buClr>
                <a:schemeClr val="dk1"/>
              </a:buClr>
              <a:buSzPts val="1000"/>
              <a:buFont typeface="Arial"/>
              <a:buNone/>
            </a:pPr>
            <a:r>
              <a:rPr b="1" lang="es" sz="1100" u="sng">
                <a:solidFill>
                  <a:schemeClr val="dk1"/>
                </a:solidFill>
                <a:latin typeface="Roboto"/>
                <a:ea typeface="Roboto"/>
                <a:cs typeface="Roboto"/>
                <a:sym typeface="Roboto"/>
              </a:rPr>
              <a:t>Students &amp; Educators: </a:t>
            </a:r>
            <a:r>
              <a:rPr lang="es" sz="1100">
                <a:solidFill>
                  <a:schemeClr val="dk1"/>
                </a:solidFill>
                <a:latin typeface="Roboto"/>
                <a:ea typeface="Roboto"/>
                <a:cs typeface="Roboto"/>
                <a:sym typeface="Roboto"/>
              </a:rPr>
              <a:t>Learning about Valencia’s culture through gamified experiences.</a:t>
            </a:r>
            <a:endParaRPr sz="1100">
              <a:latin typeface="Roboto"/>
              <a:ea typeface="Roboto"/>
              <a:cs typeface="Roboto"/>
              <a:sym typeface="Roboto"/>
            </a:endParaRPr>
          </a:p>
          <a:p>
            <a:pPr indent="0" lvl="0" marL="0" marR="0" rtl="0" algn="just">
              <a:lnSpc>
                <a:spcPct val="150000"/>
              </a:lnSpc>
              <a:spcBef>
                <a:spcPts val="0"/>
              </a:spcBef>
              <a:spcAft>
                <a:spcPts val="0"/>
              </a:spcAft>
              <a:buClr>
                <a:srgbClr val="000000"/>
              </a:buClr>
              <a:buSzPts val="1000"/>
              <a:buFont typeface="Arial"/>
              <a:buNone/>
            </a:pPr>
            <a:r>
              <a:rPr b="1" i="0" lang="es" sz="1100" u="sng" cap="none" strike="noStrike">
                <a:solidFill>
                  <a:srgbClr val="000000"/>
                </a:solidFill>
                <a:latin typeface="Roboto"/>
                <a:ea typeface="Roboto"/>
                <a:cs typeface="Roboto"/>
                <a:sym typeface="Roboto"/>
              </a:rPr>
              <a:t>Local Communities :</a:t>
            </a:r>
            <a:r>
              <a:rPr i="0" lang="es" sz="1100" u="none" cap="none" strike="noStrike">
                <a:solidFill>
                  <a:srgbClr val="000000"/>
                </a:solidFill>
                <a:latin typeface="Roboto"/>
                <a:ea typeface="Roboto"/>
                <a:cs typeface="Roboto"/>
                <a:sym typeface="Roboto"/>
              </a:rPr>
              <a:t> Benefiting from heritage preservation and increased tourism.</a:t>
            </a:r>
            <a:endParaRPr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000"/>
              <a:buFont typeface="Arial"/>
              <a:buNone/>
            </a:pPr>
            <a:r>
              <a:t/>
            </a:r>
            <a:endParaRPr b="0" i="0" sz="700" u="none" cap="none" strike="noStrike">
              <a:solidFill>
                <a:srgbClr val="000000"/>
              </a:solidFill>
              <a:latin typeface="Arial"/>
              <a:ea typeface="Arial"/>
              <a:cs typeface="Arial"/>
              <a:sym typeface="Arial"/>
            </a:endParaRPr>
          </a:p>
          <a:p>
            <a:pPr indent="0" lvl="0" marL="0" marR="0" rtl="0" algn="just">
              <a:lnSpc>
                <a:spcPct val="140017"/>
              </a:lnSpc>
              <a:spcBef>
                <a:spcPts val="0"/>
              </a:spcBef>
              <a:spcAft>
                <a:spcPts val="0"/>
              </a:spcAft>
              <a:buClr>
                <a:srgbClr val="000000"/>
              </a:buClr>
              <a:buSzPts val="1000"/>
              <a:buFont typeface="Arial"/>
              <a:buNone/>
            </a:pPr>
            <a:r>
              <a:t/>
            </a:r>
            <a:endParaRPr b="0" i="0" sz="700" u="none" cap="none" strike="noStrike">
              <a:solidFill>
                <a:srgbClr val="000000"/>
              </a:solidFill>
              <a:latin typeface="Arial"/>
              <a:ea typeface="Arial"/>
              <a:cs typeface="Arial"/>
              <a:sym typeface="Arial"/>
            </a:endParaRPr>
          </a:p>
        </p:txBody>
      </p:sp>
      <p:pic>
        <p:nvPicPr>
          <p:cNvPr descr="Users with solid fill" id="101" name="Google Shape;101;p16"/>
          <p:cNvPicPr preferRelativeResize="0"/>
          <p:nvPr/>
        </p:nvPicPr>
        <p:blipFill rotWithShape="1">
          <a:blip r:embed="rId6">
            <a:alphaModFix/>
          </a:blip>
          <a:srcRect b="0" l="0" r="0" t="0"/>
          <a:stretch/>
        </p:blipFill>
        <p:spPr>
          <a:xfrm>
            <a:off x="425060" y="2061806"/>
            <a:ext cx="321670" cy="321670"/>
          </a:xfrm>
          <a:prstGeom prst="rect">
            <a:avLst/>
          </a:prstGeom>
          <a:noFill/>
          <a:ln>
            <a:noFill/>
          </a:ln>
        </p:spPr>
      </p:pic>
      <p:pic>
        <p:nvPicPr>
          <p:cNvPr descr="Users with solid fill" id="102" name="Google Shape;102;p16"/>
          <p:cNvPicPr preferRelativeResize="0"/>
          <p:nvPr/>
        </p:nvPicPr>
        <p:blipFill rotWithShape="1">
          <a:blip r:embed="rId6">
            <a:alphaModFix/>
          </a:blip>
          <a:srcRect b="0" l="0" r="0" t="0"/>
          <a:stretch/>
        </p:blipFill>
        <p:spPr>
          <a:xfrm>
            <a:off x="425059" y="2851730"/>
            <a:ext cx="321670" cy="321670"/>
          </a:xfrm>
          <a:prstGeom prst="rect">
            <a:avLst/>
          </a:prstGeom>
          <a:noFill/>
          <a:ln>
            <a:noFill/>
          </a:ln>
        </p:spPr>
      </p:pic>
      <p:pic>
        <p:nvPicPr>
          <p:cNvPr descr="Users with solid fill" id="103" name="Google Shape;103;p16"/>
          <p:cNvPicPr preferRelativeResize="0"/>
          <p:nvPr/>
        </p:nvPicPr>
        <p:blipFill rotWithShape="1">
          <a:blip r:embed="rId6">
            <a:alphaModFix/>
          </a:blip>
          <a:srcRect b="0" l="0" r="0" t="0"/>
          <a:stretch/>
        </p:blipFill>
        <p:spPr>
          <a:xfrm>
            <a:off x="425059" y="3380279"/>
            <a:ext cx="321670" cy="321670"/>
          </a:xfrm>
          <a:prstGeom prst="rect">
            <a:avLst/>
          </a:prstGeom>
          <a:noFill/>
          <a:ln>
            <a:noFill/>
          </a:ln>
        </p:spPr>
      </p:pic>
      <p:sp>
        <p:nvSpPr>
          <p:cNvPr id="104" name="Google Shape;104;p16"/>
          <p:cNvSpPr txBox="1"/>
          <p:nvPr/>
        </p:nvSpPr>
        <p:spPr>
          <a:xfrm>
            <a:off x="5250743" y="1669415"/>
            <a:ext cx="3502200" cy="15978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Clr>
                <a:srgbClr val="000000"/>
              </a:buClr>
              <a:buSzPts val="1000"/>
              <a:buFont typeface="Arial"/>
              <a:buNone/>
            </a:pPr>
            <a:r>
              <a:rPr b="1" i="0" lang="es" sz="1100" u="sng" cap="none" strike="noStrike">
                <a:solidFill>
                  <a:srgbClr val="000000"/>
                </a:solidFill>
                <a:latin typeface="Roboto"/>
                <a:ea typeface="Roboto"/>
                <a:cs typeface="Roboto"/>
                <a:sym typeface="Roboto"/>
              </a:rPr>
              <a:t>Stakeholder Involvement</a:t>
            </a:r>
            <a:endParaRPr b="1" i="0" sz="1100" u="sng" cap="none" strike="noStrike">
              <a:solidFill>
                <a:srgbClr val="000000"/>
              </a:solidFill>
              <a:latin typeface="Roboto"/>
              <a:ea typeface="Roboto"/>
              <a:cs typeface="Roboto"/>
              <a:sym typeface="Roboto"/>
            </a:endParaRPr>
          </a:p>
          <a:p>
            <a:pPr indent="0" lvl="0" marL="0" marR="0" rtl="0" algn="ctr">
              <a:lnSpc>
                <a:spcPct val="140017"/>
              </a:lnSpc>
              <a:spcBef>
                <a:spcPts val="0"/>
              </a:spcBef>
              <a:spcAft>
                <a:spcPts val="0"/>
              </a:spcAft>
              <a:buClr>
                <a:srgbClr val="000000"/>
              </a:buClr>
              <a:buSzPts val="1000"/>
              <a:buFont typeface="Arial"/>
              <a:buNone/>
            </a:pPr>
            <a:r>
              <a:t/>
            </a:r>
            <a:endParaRPr b="1" i="0" sz="1100" u="sng"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000"/>
              <a:buFont typeface="Arial"/>
              <a:buNone/>
            </a:pPr>
            <a:r>
              <a:rPr b="1" i="0" lang="es" sz="1100" u="sng" cap="none" strike="noStrike">
                <a:solidFill>
                  <a:srgbClr val="000000"/>
                </a:solidFill>
                <a:latin typeface="Roboto"/>
                <a:ea typeface="Roboto"/>
                <a:cs typeface="Roboto"/>
                <a:sym typeface="Roboto"/>
              </a:rPr>
              <a:t>Visit Valencia foundation:</a:t>
            </a:r>
            <a:r>
              <a:rPr b="0" i="0" lang="es" sz="1100" u="none" cap="none" strike="noStrike">
                <a:solidFill>
                  <a:srgbClr val="000000"/>
                </a:solidFill>
                <a:latin typeface="Roboto"/>
                <a:ea typeface="Roboto"/>
                <a:cs typeface="Roboto"/>
                <a:sym typeface="Roboto"/>
              </a:rPr>
              <a:t> </a:t>
            </a:r>
            <a:r>
              <a:rPr lang="es" sz="1100">
                <a:latin typeface="Roboto"/>
                <a:ea typeface="Roboto"/>
                <a:cs typeface="Roboto"/>
                <a:sym typeface="Roboto"/>
              </a:rPr>
              <a:t>Co-f</a:t>
            </a:r>
            <a:r>
              <a:rPr b="0" i="0" lang="es" sz="1100" u="none" cap="none" strike="noStrike">
                <a:solidFill>
                  <a:srgbClr val="000000"/>
                </a:solidFill>
                <a:latin typeface="Roboto"/>
                <a:ea typeface="Roboto"/>
                <a:cs typeface="Roboto"/>
                <a:sym typeface="Roboto"/>
              </a:rPr>
              <a:t>ounder and primary operator</a:t>
            </a:r>
            <a:endParaRPr b="0"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0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000"/>
              <a:buFont typeface="Arial"/>
              <a:buNone/>
            </a:pPr>
            <a:r>
              <a:rPr b="1" i="0" lang="es" sz="1100" u="sng" cap="none" strike="noStrike">
                <a:solidFill>
                  <a:srgbClr val="000000"/>
                </a:solidFill>
                <a:latin typeface="Roboto"/>
                <a:ea typeface="Roboto"/>
                <a:cs typeface="Roboto"/>
                <a:sym typeface="Roboto"/>
              </a:rPr>
              <a:t>Valencia townhouse:</a:t>
            </a:r>
            <a:r>
              <a:rPr b="0" i="0" lang="es" sz="1100" u="none" cap="none" strike="noStrike">
                <a:solidFill>
                  <a:srgbClr val="000000"/>
                </a:solidFill>
                <a:latin typeface="Roboto"/>
                <a:ea typeface="Roboto"/>
                <a:cs typeface="Roboto"/>
                <a:sym typeface="Roboto"/>
              </a:rPr>
              <a:t> </a:t>
            </a:r>
            <a:r>
              <a:rPr lang="es" sz="1100">
                <a:solidFill>
                  <a:schemeClr val="dk1"/>
                </a:solidFill>
                <a:latin typeface="Roboto"/>
                <a:ea typeface="Roboto"/>
                <a:cs typeface="Roboto"/>
                <a:sym typeface="Roboto"/>
              </a:rPr>
              <a:t>Co-f</a:t>
            </a:r>
            <a:r>
              <a:rPr b="0" i="0" lang="es" sz="1100" u="none" cap="none" strike="noStrike">
                <a:solidFill>
                  <a:schemeClr val="dk1"/>
                </a:solidFill>
                <a:latin typeface="Roboto"/>
                <a:ea typeface="Roboto"/>
                <a:cs typeface="Roboto"/>
                <a:sym typeface="Roboto"/>
              </a:rPr>
              <a:t>ounder and primary operator.</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000"/>
              <a:buFont typeface="Arial"/>
              <a:buNone/>
            </a:pPr>
            <a:r>
              <a:t/>
            </a:r>
            <a:endParaRPr b="0" i="0" sz="700" u="none" cap="none" strike="noStrike">
              <a:solidFill>
                <a:srgbClr val="000000"/>
              </a:solidFill>
              <a:latin typeface="Arial"/>
              <a:ea typeface="Arial"/>
              <a:cs typeface="Arial"/>
              <a:sym typeface="Arial"/>
            </a:endParaRPr>
          </a:p>
        </p:txBody>
      </p:sp>
      <p:pic>
        <p:nvPicPr>
          <p:cNvPr descr="User with solid fill" id="105" name="Google Shape;105;p16"/>
          <p:cNvPicPr preferRelativeResize="0"/>
          <p:nvPr/>
        </p:nvPicPr>
        <p:blipFill rotWithShape="1">
          <a:blip r:embed="rId7">
            <a:alphaModFix/>
          </a:blip>
          <a:srcRect b="0" l="0" r="0" t="0"/>
          <a:stretch/>
        </p:blipFill>
        <p:spPr>
          <a:xfrm>
            <a:off x="4885958" y="2080474"/>
            <a:ext cx="284339" cy="284339"/>
          </a:xfrm>
          <a:prstGeom prst="rect">
            <a:avLst/>
          </a:prstGeom>
          <a:noFill/>
          <a:ln>
            <a:noFill/>
          </a:ln>
        </p:spPr>
      </p:pic>
      <p:pic>
        <p:nvPicPr>
          <p:cNvPr descr="User with solid fill" id="106" name="Google Shape;106;p16"/>
          <p:cNvPicPr preferRelativeResize="0"/>
          <p:nvPr/>
        </p:nvPicPr>
        <p:blipFill rotWithShape="1">
          <a:blip r:embed="rId7">
            <a:alphaModFix/>
          </a:blip>
          <a:srcRect b="0" l="0" r="0" t="0"/>
          <a:stretch/>
        </p:blipFill>
        <p:spPr>
          <a:xfrm>
            <a:off x="4885958" y="2851720"/>
            <a:ext cx="284339" cy="284339"/>
          </a:xfrm>
          <a:prstGeom prst="rect">
            <a:avLst/>
          </a:prstGeom>
          <a:noFill/>
          <a:ln>
            <a:noFill/>
          </a:ln>
        </p:spPr>
      </p:pic>
      <p:cxnSp>
        <p:nvCxnSpPr>
          <p:cNvPr id="107" name="Google Shape;107;p16"/>
          <p:cNvCxnSpPr/>
          <p:nvPr/>
        </p:nvCxnSpPr>
        <p:spPr>
          <a:xfrm>
            <a:off x="4805531" y="1728790"/>
            <a:ext cx="0" cy="2168100"/>
          </a:xfrm>
          <a:prstGeom prst="straightConnector1">
            <a:avLst/>
          </a:prstGeom>
          <a:noFill/>
          <a:ln cap="flat" cmpd="sng" w="76200">
            <a:solidFill>
              <a:srgbClr val="4A7DBA"/>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111" name="Shape 111"/>
        <p:cNvGrpSpPr/>
        <p:nvPr/>
      </p:nvGrpSpPr>
      <p:grpSpPr>
        <a:xfrm>
          <a:off x="0" y="0"/>
          <a:ext cx="0" cy="0"/>
          <a:chOff x="0" y="0"/>
          <a:chExt cx="0" cy="0"/>
        </a:xfrm>
      </p:grpSpPr>
      <p:sp>
        <p:nvSpPr>
          <p:cNvPr id="112" name="Google Shape;112;p17"/>
          <p:cNvSpPr/>
          <p:nvPr/>
        </p:nvSpPr>
        <p:spPr>
          <a:xfrm>
            <a:off x="712146"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13" name="Google Shape;113;p17"/>
          <p:cNvSpPr txBox="1"/>
          <p:nvPr/>
        </p:nvSpPr>
        <p:spPr>
          <a:xfrm>
            <a:off x="7976863" y="4655175"/>
            <a:ext cx="9453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114" name="Google Shape;114;p17"/>
          <p:cNvSpPr txBox="1"/>
          <p:nvPr/>
        </p:nvSpPr>
        <p:spPr>
          <a:xfrm>
            <a:off x="514350" y="1131988"/>
            <a:ext cx="4382400" cy="29631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1100"/>
              <a:buFont typeface="Arial"/>
              <a:buNone/>
            </a:pPr>
            <a:r>
              <a:rPr b="0" i="0" lang="es" sz="1100" u="none" cap="none" strike="noStrike">
                <a:solidFill>
                  <a:schemeClr val="dk1"/>
                </a:solidFill>
                <a:latin typeface="Roboto"/>
                <a:ea typeface="Roboto"/>
                <a:cs typeface="Roboto"/>
                <a:sym typeface="Roboto"/>
              </a:rPr>
              <a:t>The visitors take the fictional role of Sabina</a:t>
            </a:r>
            <a:r>
              <a:rPr lang="es" sz="1100">
                <a:solidFill>
                  <a:schemeClr val="dk1"/>
                </a:solidFill>
                <a:latin typeface="Roboto"/>
                <a:ea typeface="Roboto"/>
                <a:cs typeface="Roboto"/>
                <a:sym typeface="Roboto"/>
              </a:rPr>
              <a:t>’s Buey heir</a:t>
            </a:r>
            <a:r>
              <a:rPr b="0" i="0" lang="es" sz="1100" u="none" cap="none" strike="noStrike">
                <a:solidFill>
                  <a:schemeClr val="dk1"/>
                </a:solidFill>
                <a:latin typeface="Roboto"/>
                <a:ea typeface="Roboto"/>
                <a:cs typeface="Roboto"/>
                <a:sym typeface="Roboto"/>
              </a:rPr>
              <a:t> and have to solve puzzles and enigmas on </a:t>
            </a:r>
            <a:r>
              <a:rPr lang="es" sz="1100">
                <a:solidFill>
                  <a:schemeClr val="dk1"/>
                </a:solidFill>
                <a:latin typeface="Roboto"/>
                <a:ea typeface="Roboto"/>
                <a:cs typeface="Roboto"/>
                <a:sym typeface="Roboto"/>
              </a:rPr>
              <a:t>a mobile phone</a:t>
            </a:r>
            <a:r>
              <a:rPr b="0" i="0" lang="es" sz="1100" u="none" cap="none" strike="noStrike">
                <a:solidFill>
                  <a:schemeClr val="dk1"/>
                </a:solidFill>
                <a:latin typeface="Roboto"/>
                <a:ea typeface="Roboto"/>
                <a:cs typeface="Roboto"/>
                <a:sym typeface="Roboto"/>
              </a:rPr>
              <a:t> app that takes them to different towns in the region of Vale</a:t>
            </a:r>
            <a:r>
              <a:rPr lang="es" sz="1100">
                <a:solidFill>
                  <a:schemeClr val="dk1"/>
                </a:solidFill>
                <a:latin typeface="Roboto"/>
                <a:ea typeface="Roboto"/>
                <a:cs typeface="Roboto"/>
                <a:sym typeface="Roboto"/>
              </a:rPr>
              <a:t>ncia searching for a treasure: the Saint Grail. Focusing on </a:t>
            </a:r>
            <a:r>
              <a:rPr b="0" i="0" lang="es" sz="1100" u="none" cap="none" strike="noStrike">
                <a:solidFill>
                  <a:schemeClr val="dk1"/>
                </a:solidFill>
                <a:latin typeface="Roboto"/>
                <a:ea typeface="Roboto"/>
                <a:cs typeface="Roboto"/>
                <a:sym typeface="Roboto"/>
              </a:rPr>
              <a:t>the city of Valenc</a:t>
            </a:r>
            <a:r>
              <a:rPr lang="es" sz="1100">
                <a:solidFill>
                  <a:schemeClr val="dk1"/>
                </a:solidFill>
                <a:latin typeface="Roboto"/>
                <a:ea typeface="Roboto"/>
                <a:cs typeface="Roboto"/>
                <a:sym typeface="Roboto"/>
              </a:rPr>
              <a:t>ia, the route includes Valencia’s most important cultural heritage assets:</a:t>
            </a:r>
            <a:r>
              <a:rPr b="0" i="0" lang="es" sz="1100" u="none" cap="none" strike="noStrike">
                <a:solidFill>
                  <a:schemeClr val="dk1"/>
                </a:solidFill>
                <a:latin typeface="Roboto"/>
                <a:ea typeface="Roboto"/>
                <a:cs typeface="Roboto"/>
                <a:sym typeface="Roboto"/>
              </a:rPr>
              <a:t> </a:t>
            </a:r>
            <a:r>
              <a:rPr lang="es" sz="1100">
                <a:solidFill>
                  <a:schemeClr val="dk1"/>
                </a:solidFill>
                <a:latin typeface="Roboto"/>
                <a:ea typeface="Roboto"/>
                <a:cs typeface="Roboto"/>
                <a:sym typeface="Roboto"/>
              </a:rPr>
              <a:t>f</a:t>
            </a:r>
            <a:r>
              <a:rPr b="0" i="0" lang="es" sz="1100" u="none" cap="none" strike="noStrike">
                <a:solidFill>
                  <a:schemeClr val="dk1"/>
                </a:solidFill>
                <a:latin typeface="Roboto"/>
                <a:ea typeface="Roboto"/>
                <a:cs typeface="Roboto"/>
                <a:sym typeface="Roboto"/>
              </a:rPr>
              <a:t>rom the Patriarch's Museum to the Royal Gardens, passing through the Church and Palace of the Temple, the Museum of Fine Arts, the Church of San Martín Obispo and San Antonio Abad, to the Valencia Silk Exchange and the Cathedral of Valencia itself</a:t>
            </a:r>
            <a:r>
              <a:rPr lang="es" sz="1100">
                <a:solidFill>
                  <a:schemeClr val="dk1"/>
                </a:solidFill>
                <a:latin typeface="Roboto"/>
                <a:ea typeface="Roboto"/>
                <a:cs typeface="Roboto"/>
                <a:sym typeface="Roboto"/>
              </a:rPr>
              <a:t>, where the Grail is kept. </a:t>
            </a:r>
            <a:endParaRPr b="0" i="0" sz="800" u="none" cap="none" strike="noStrike">
              <a:solidFill>
                <a:schemeClr val="dk1"/>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100"/>
              <a:buFont typeface="Arial"/>
              <a:buNone/>
            </a:pPr>
            <a:r>
              <a:rPr b="0" i="0" lang="es" sz="1100" u="none" cap="none" strike="noStrike">
                <a:solidFill>
                  <a:schemeClr val="dk1"/>
                </a:solidFill>
                <a:latin typeface="Roboto"/>
                <a:ea typeface="Roboto"/>
                <a:cs typeface="Roboto"/>
                <a:sym typeface="Roboto"/>
              </a:rPr>
              <a:t>Once the experience is complete and all puzzles and enigmas have been solved, users obtain aa code that can be exchanged for a set of official items from the experience at the Valencia Tourist Office</a:t>
            </a:r>
            <a:endParaRPr b="0" i="0" sz="1100" u="none" cap="none" strike="noStrike">
              <a:solidFill>
                <a:schemeClr val="dk1"/>
              </a:solidFill>
              <a:latin typeface="Roboto"/>
              <a:ea typeface="Roboto"/>
              <a:cs typeface="Roboto"/>
              <a:sym typeface="Roboto"/>
            </a:endParaRPr>
          </a:p>
        </p:txBody>
      </p:sp>
      <p:sp>
        <p:nvSpPr>
          <p:cNvPr id="115" name="Google Shape;115;p17"/>
          <p:cNvSpPr txBox="1"/>
          <p:nvPr/>
        </p:nvSpPr>
        <p:spPr>
          <a:xfrm>
            <a:off x="514350" y="438150"/>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The Practice</a:t>
            </a:r>
            <a:endParaRPr b="0" i="0" sz="700" u="none" cap="none" strike="noStrike">
              <a:solidFill>
                <a:srgbClr val="000000"/>
              </a:solidFill>
              <a:latin typeface="Arial"/>
              <a:ea typeface="Arial"/>
              <a:cs typeface="Arial"/>
              <a:sym typeface="Arial"/>
            </a:endParaRPr>
          </a:p>
        </p:txBody>
      </p:sp>
      <p:sp>
        <p:nvSpPr>
          <p:cNvPr id="116" name="Google Shape;116;p17"/>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17" name="Google Shape;117;p17"/>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18" name="Google Shape;118;p17"/>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119" name="Google Shape;119;p17"/>
          <p:cNvSpPr txBox="1"/>
          <p:nvPr/>
        </p:nvSpPr>
        <p:spPr>
          <a:xfrm>
            <a:off x="5674438" y="3633238"/>
            <a:ext cx="1759500" cy="461700"/>
          </a:xfrm>
          <a:prstGeom prst="rect">
            <a:avLst/>
          </a:prstGeom>
          <a:noFill/>
          <a:ln>
            <a:noFill/>
          </a:ln>
        </p:spPr>
        <p:txBody>
          <a:bodyPr anchorCtr="0" anchor="t" bIns="45725" lIns="45725" spcFirstLastPara="1" rIns="45725" wrap="square" tIns="45725">
            <a:spAutoFit/>
          </a:bodyPr>
          <a:lstStyle/>
          <a:p>
            <a:pPr indent="0" lvl="0" marL="0" rtl="0" algn="ctr">
              <a:lnSpc>
                <a:spcPct val="140017"/>
              </a:lnSpc>
              <a:spcBef>
                <a:spcPts val="0"/>
              </a:spcBef>
              <a:spcAft>
                <a:spcPts val="0"/>
              </a:spcAft>
              <a:buNone/>
            </a:pPr>
            <a:r>
              <a:rPr lang="es" sz="1000">
                <a:solidFill>
                  <a:schemeClr val="dk1"/>
                </a:solidFill>
                <a:latin typeface="Roboto"/>
                <a:ea typeface="Roboto"/>
                <a:cs typeface="Roboto"/>
                <a:sym typeface="Roboto"/>
              </a:rPr>
              <a:t>The Cathedral of Valencia and the Saint Grail  </a:t>
            </a:r>
            <a:endParaRPr sz="700"/>
          </a:p>
        </p:txBody>
      </p:sp>
      <p:pic>
        <p:nvPicPr>
          <p:cNvPr id="120" name="Google Shape;120;p17"/>
          <p:cNvPicPr preferRelativeResize="0"/>
          <p:nvPr/>
        </p:nvPicPr>
        <p:blipFill>
          <a:blip r:embed="rId6">
            <a:alphaModFix/>
          </a:blip>
          <a:stretch>
            <a:fillRect/>
          </a:stretch>
        </p:blipFill>
        <p:spPr>
          <a:xfrm>
            <a:off x="5190000" y="538688"/>
            <a:ext cx="3292335" cy="2963102"/>
          </a:xfrm>
          <a:prstGeom prst="rect">
            <a:avLst/>
          </a:prstGeom>
          <a:noFill/>
          <a:ln>
            <a:noFill/>
          </a:ln>
        </p:spPr>
      </p:pic>
      <p:pic>
        <p:nvPicPr>
          <p:cNvPr id="121" name="Google Shape;121;p17"/>
          <p:cNvPicPr preferRelativeResize="0"/>
          <p:nvPr/>
        </p:nvPicPr>
        <p:blipFill>
          <a:blip r:embed="rId7">
            <a:alphaModFix/>
          </a:blip>
          <a:stretch>
            <a:fillRect/>
          </a:stretch>
        </p:blipFill>
        <p:spPr>
          <a:xfrm>
            <a:off x="7512650" y="2381199"/>
            <a:ext cx="1167138" cy="15614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BADE"/>
        </a:solidFill>
      </p:bgPr>
    </p:bg>
    <p:spTree>
      <p:nvGrpSpPr>
        <p:cNvPr id="125" name="Shape 125"/>
        <p:cNvGrpSpPr/>
        <p:nvPr/>
      </p:nvGrpSpPr>
      <p:grpSpPr>
        <a:xfrm>
          <a:off x="0" y="0"/>
          <a:ext cx="0" cy="0"/>
          <a:chOff x="0" y="0"/>
          <a:chExt cx="0" cy="0"/>
        </a:xfrm>
      </p:grpSpPr>
      <p:sp>
        <p:nvSpPr>
          <p:cNvPr id="126" name="Google Shape;126;p18"/>
          <p:cNvSpPr/>
          <p:nvPr/>
        </p:nvSpPr>
        <p:spPr>
          <a:xfrm>
            <a:off x="1062120"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27" name="Google Shape;127;p18"/>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28" name="Google Shape;128;p18"/>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29" name="Google Shape;129;p18"/>
          <p:cNvSpPr txBox="1"/>
          <p:nvPr/>
        </p:nvSpPr>
        <p:spPr>
          <a:xfrm>
            <a:off x="514350" y="438150"/>
            <a:ext cx="8115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Local Benefits and Impact</a:t>
            </a:r>
            <a:endParaRPr b="0" i="0" sz="700" u="none" cap="none" strike="noStrike">
              <a:solidFill>
                <a:srgbClr val="000000"/>
              </a:solidFill>
              <a:latin typeface="Arial"/>
              <a:ea typeface="Arial"/>
              <a:cs typeface="Arial"/>
              <a:sym typeface="Arial"/>
            </a:endParaRPr>
          </a:p>
        </p:txBody>
      </p:sp>
      <p:sp>
        <p:nvSpPr>
          <p:cNvPr id="130" name="Google Shape;130;p18"/>
          <p:cNvSpPr txBox="1"/>
          <p:nvPr/>
        </p:nvSpPr>
        <p:spPr>
          <a:xfrm>
            <a:off x="7976862" y="4708525"/>
            <a:ext cx="9453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131" name="Google Shape;131;p18"/>
          <p:cNvSpPr txBox="1"/>
          <p:nvPr/>
        </p:nvSpPr>
        <p:spPr>
          <a:xfrm>
            <a:off x="4016388" y="4240957"/>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132" name="Google Shape;132;p18"/>
          <p:cNvSpPr txBox="1"/>
          <p:nvPr/>
        </p:nvSpPr>
        <p:spPr>
          <a:xfrm>
            <a:off x="514350" y="1304111"/>
            <a:ext cx="8115300" cy="169200"/>
          </a:xfrm>
          <a:prstGeom prst="rect">
            <a:avLst/>
          </a:prstGeom>
          <a:noFill/>
          <a:ln>
            <a:noFill/>
          </a:ln>
        </p:spPr>
        <p:txBody>
          <a:bodyPr anchorCtr="0" anchor="t" bIns="0" lIns="0" spcFirstLastPara="1" rIns="0" wrap="square" tIns="0">
            <a:spAutoFit/>
          </a:bodyPr>
          <a:lstStyle/>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sp>
        <p:nvSpPr>
          <p:cNvPr id="133" name="Google Shape;133;p18"/>
          <p:cNvSpPr txBox="1"/>
          <p:nvPr/>
        </p:nvSpPr>
        <p:spPr>
          <a:xfrm>
            <a:off x="514350" y="438150"/>
            <a:ext cx="8115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Local Benefits and Impact</a:t>
            </a:r>
            <a:endParaRPr b="0" i="0" sz="700" u="none" cap="none" strike="noStrike">
              <a:solidFill>
                <a:srgbClr val="000000"/>
              </a:solidFill>
              <a:latin typeface="Arial"/>
              <a:ea typeface="Arial"/>
              <a:cs typeface="Arial"/>
              <a:sym typeface="Arial"/>
            </a:endParaRPr>
          </a:p>
        </p:txBody>
      </p:sp>
      <p:grpSp>
        <p:nvGrpSpPr>
          <p:cNvPr id="134" name="Google Shape;134;p18"/>
          <p:cNvGrpSpPr/>
          <p:nvPr/>
        </p:nvGrpSpPr>
        <p:grpSpPr>
          <a:xfrm>
            <a:off x="0" y="1136713"/>
            <a:ext cx="4571863" cy="2970634"/>
            <a:chOff x="-1011353" y="82626"/>
            <a:chExt cx="8736600" cy="6462115"/>
          </a:xfrm>
        </p:grpSpPr>
        <p:sp>
          <p:nvSpPr>
            <p:cNvPr id="135" name="Google Shape;135;p18"/>
            <p:cNvSpPr/>
            <p:nvPr/>
          </p:nvSpPr>
          <p:spPr>
            <a:xfrm>
              <a:off x="-105801" y="655741"/>
              <a:ext cx="7350300" cy="5889000"/>
            </a:xfrm>
            <a:prstGeom prst="rect">
              <a:avLst/>
            </a:prstGeom>
            <a:solidFill>
              <a:srgbClr val="FFFFFF">
                <a:alpha val="89410"/>
              </a:srgbClr>
            </a:solidFill>
            <a:ln cap="flat" cmpd="sng" w="25400">
              <a:solidFill>
                <a:srgbClr val="00507A"/>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36" name="Google Shape;136;p18"/>
            <p:cNvSpPr txBox="1"/>
            <p:nvPr/>
          </p:nvSpPr>
          <p:spPr>
            <a:xfrm>
              <a:off x="-1011353" y="82626"/>
              <a:ext cx="8736600" cy="5889000"/>
            </a:xfrm>
            <a:prstGeom prst="rect">
              <a:avLst/>
            </a:prstGeom>
            <a:noFill/>
            <a:ln>
              <a:noFill/>
            </a:ln>
          </p:spPr>
          <p:txBody>
            <a:bodyPr anchorCtr="0" anchor="t" bIns="74675" lIns="621825" spcFirstLastPara="1" rIns="621825" wrap="square" tIns="218700">
              <a:noAutofit/>
            </a:bodyPr>
            <a:lstStyle/>
            <a:p>
              <a:pPr indent="-114300" lvl="1" marL="114300" marR="0" rtl="0" algn="just">
                <a:lnSpc>
                  <a:spcPct val="150000"/>
                </a:lnSpc>
                <a:spcBef>
                  <a:spcPts val="20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200"/>
                </a:spcBef>
                <a:spcAft>
                  <a:spcPts val="0"/>
                </a:spcAft>
                <a:buClr>
                  <a:schemeClr val="dk1"/>
                </a:buClr>
                <a:buSzPts val="1100"/>
                <a:buFont typeface="Roboto"/>
                <a:buChar char="●"/>
              </a:pPr>
              <a:r>
                <a:rPr b="1" i="0" lang="es" sz="1100" u="sng" cap="none" strike="noStrike">
                  <a:solidFill>
                    <a:schemeClr val="dk1"/>
                  </a:solidFill>
                  <a:latin typeface="Roboto"/>
                  <a:ea typeface="Roboto"/>
                  <a:cs typeface="Roboto"/>
                  <a:sym typeface="Roboto"/>
                </a:rPr>
                <a:t>Increased Sales &amp; Exposure for Local actors</a:t>
              </a:r>
              <a:r>
                <a:rPr b="0" i="0" lang="es" sz="1100" u="sng" cap="none" strike="noStrike">
                  <a:solidFill>
                    <a:schemeClr val="dk1"/>
                  </a:solidFill>
                  <a:latin typeface="Roboto"/>
                  <a:ea typeface="Roboto"/>
                  <a:cs typeface="Roboto"/>
                  <a:sym typeface="Roboto"/>
                </a:rPr>
                <a:t>:</a:t>
              </a:r>
              <a:r>
                <a:rPr b="0" i="0" lang="es" sz="1100" u="none" cap="none" strike="noStrike">
                  <a:solidFill>
                    <a:schemeClr val="dk1"/>
                  </a:solidFill>
                  <a:latin typeface="Roboto"/>
                  <a:ea typeface="Roboto"/>
                  <a:cs typeface="Roboto"/>
                  <a:sym typeface="Roboto"/>
                </a:rPr>
                <a:t> Cultural sites and businesses that are in the trail’s area will have increased visibility</a:t>
              </a:r>
              <a:r>
                <a:rPr b="1" i="0" lang="es" sz="1100" u="none" cap="none" strike="noStrike">
                  <a:solidFill>
                    <a:schemeClr val="dk1"/>
                  </a:solidFill>
                  <a:latin typeface="Roboto"/>
                  <a:ea typeface="Roboto"/>
                  <a:cs typeface="Roboto"/>
                  <a:sym typeface="Roboto"/>
                </a:rPr>
                <a:t>, </a:t>
              </a:r>
              <a:r>
                <a:rPr b="0" i="0" lang="es" sz="1100" u="none" cap="none" strike="noStrike">
                  <a:solidFill>
                    <a:schemeClr val="dk1"/>
                  </a:solidFill>
                  <a:latin typeface="Roboto"/>
                  <a:ea typeface="Roboto"/>
                  <a:cs typeface="Roboto"/>
                  <a:sym typeface="Roboto"/>
                </a:rPr>
                <a:t>expanding their </a:t>
              </a:r>
              <a:r>
                <a:rPr b="1" i="0" lang="es" sz="1100" u="none" cap="none" strike="noStrike">
                  <a:solidFill>
                    <a:schemeClr val="dk1"/>
                  </a:solidFill>
                  <a:latin typeface="Roboto"/>
                  <a:ea typeface="Roboto"/>
                  <a:cs typeface="Roboto"/>
                  <a:sym typeface="Roboto"/>
                </a:rPr>
                <a:t>market reach and business opportunities</a:t>
              </a:r>
              <a:r>
                <a:rPr b="0" i="0" lang="es" sz="1100" u="none" cap="none" strike="noStrike">
                  <a:solidFill>
                    <a:schemeClr val="dk1"/>
                  </a:solidFill>
                  <a:latin typeface="Roboto"/>
                  <a:ea typeface="Roboto"/>
                  <a:cs typeface="Roboto"/>
                  <a:sym typeface="Roboto"/>
                </a:rPr>
                <a:t>.</a:t>
              </a:r>
              <a:endParaRPr b="0" i="0" sz="1100" u="none" cap="none" strike="noStrike">
                <a:solidFill>
                  <a:schemeClr val="dk1"/>
                </a:solidFill>
                <a:latin typeface="Roboto"/>
                <a:ea typeface="Roboto"/>
                <a:cs typeface="Roboto"/>
                <a:sym typeface="Roboto"/>
              </a:endParaRPr>
            </a:p>
            <a:p>
              <a:pPr indent="-184150" lvl="0" marL="228600" marR="0" rtl="0" algn="just">
                <a:lnSpc>
                  <a:spcPct val="150000"/>
                </a:lnSpc>
                <a:spcBef>
                  <a:spcPts val="200"/>
                </a:spcBef>
                <a:spcAft>
                  <a:spcPts val="0"/>
                </a:spcAft>
                <a:buClr>
                  <a:schemeClr val="dk1"/>
                </a:buClr>
                <a:buSzPts val="1100"/>
                <a:buFont typeface="Roboto"/>
                <a:buChar char="●"/>
              </a:pPr>
              <a:r>
                <a:rPr b="1" i="0" lang="es" sz="1100" u="sng" cap="none" strike="noStrike">
                  <a:solidFill>
                    <a:schemeClr val="dk1"/>
                  </a:solidFill>
                  <a:latin typeface="Roboto"/>
                  <a:ea typeface="Roboto"/>
                  <a:cs typeface="Roboto"/>
                  <a:sym typeface="Roboto"/>
                </a:rPr>
                <a:t>Encouraged Sustainable Tourism Growth:</a:t>
              </a:r>
              <a:r>
                <a:rPr b="1" i="0" lang="es" sz="1100" u="none" cap="none" strike="noStrike">
                  <a:solidFill>
                    <a:schemeClr val="dk1"/>
                  </a:solidFill>
                  <a:latin typeface="Roboto"/>
                  <a:ea typeface="Roboto"/>
                  <a:cs typeface="Roboto"/>
                  <a:sym typeface="Roboto"/>
                </a:rPr>
                <a:t> </a:t>
              </a:r>
              <a:r>
                <a:rPr b="0" i="0" lang="es" sz="1100" u="none" cap="none" strike="noStrike">
                  <a:solidFill>
                    <a:schemeClr val="dk1"/>
                  </a:solidFill>
                  <a:latin typeface="Roboto"/>
                  <a:ea typeface="Roboto"/>
                  <a:cs typeface="Roboto"/>
                  <a:sym typeface="Roboto"/>
                </a:rPr>
                <a:t>By promoting </a:t>
              </a:r>
              <a:r>
                <a:rPr b="1" i="0" lang="es" sz="1100" u="none" cap="none" strike="noStrike">
                  <a:solidFill>
                    <a:schemeClr val="dk1"/>
                  </a:solidFill>
                  <a:latin typeface="Roboto"/>
                  <a:ea typeface="Roboto"/>
                  <a:cs typeface="Roboto"/>
                  <a:sym typeface="Roboto"/>
                </a:rPr>
                <a:t>eco-friendly tourism,</a:t>
              </a:r>
              <a:r>
                <a:rPr b="0" i="0" lang="es" sz="1100" u="none" cap="none" strike="noStrike">
                  <a:solidFill>
                    <a:schemeClr val="dk1"/>
                  </a:solidFill>
                  <a:latin typeface="Roboto"/>
                  <a:ea typeface="Roboto"/>
                  <a:cs typeface="Roboto"/>
                  <a:sym typeface="Roboto"/>
                </a:rPr>
                <a:t> the project </a:t>
              </a:r>
              <a:r>
                <a:rPr b="1" i="0" lang="es" sz="1100" u="none" cap="none" strike="noStrike">
                  <a:solidFill>
                    <a:schemeClr val="dk1"/>
                  </a:solidFill>
                  <a:latin typeface="Roboto"/>
                  <a:ea typeface="Roboto"/>
                  <a:cs typeface="Roboto"/>
                  <a:sym typeface="Roboto"/>
                </a:rPr>
                <a:t>adopts a sustainability-focused strategy</a:t>
              </a:r>
              <a:r>
                <a:rPr b="0" i="0" lang="es" sz="1100" u="none" cap="none" strike="noStrike">
                  <a:solidFill>
                    <a:schemeClr val="dk1"/>
                  </a:solidFill>
                  <a:latin typeface="Roboto"/>
                  <a:ea typeface="Roboto"/>
                  <a:cs typeface="Roboto"/>
                  <a:sym typeface="Roboto"/>
                </a:rPr>
                <a:t> that support </a:t>
              </a:r>
              <a:r>
                <a:rPr b="1" i="0" lang="es" sz="1100" u="none" cap="none" strike="noStrike">
                  <a:solidFill>
                    <a:schemeClr val="dk1"/>
                  </a:solidFill>
                  <a:latin typeface="Roboto"/>
                  <a:ea typeface="Roboto"/>
                  <a:cs typeface="Roboto"/>
                  <a:sym typeface="Roboto"/>
                </a:rPr>
                <a:t>long-term economic resilience</a:t>
              </a:r>
              <a:r>
                <a:rPr b="0" i="0" lang="es" sz="1100" u="none" cap="none" strike="noStrike">
                  <a:solidFill>
                    <a:schemeClr val="dk1"/>
                  </a:solidFill>
                  <a:latin typeface="Roboto"/>
                  <a:ea typeface="Roboto"/>
                  <a:cs typeface="Roboto"/>
                  <a:sym typeface="Roboto"/>
                </a:rPr>
                <a:t>.</a:t>
              </a:r>
              <a:endParaRPr b="0" i="0" sz="1100" u="none" cap="none" strike="noStrike">
                <a:solidFill>
                  <a:schemeClr val="dk1"/>
                </a:solidFill>
                <a:latin typeface="Roboto"/>
                <a:ea typeface="Roboto"/>
                <a:cs typeface="Roboto"/>
                <a:sym typeface="Roboto"/>
              </a:endParaRPr>
            </a:p>
            <a:p>
              <a:pPr indent="0" lvl="0" marL="228600" marR="0" rtl="0" algn="just">
                <a:lnSpc>
                  <a:spcPct val="90000"/>
                </a:lnSpc>
                <a:spcBef>
                  <a:spcPts val="200"/>
                </a:spcBef>
                <a:spcAft>
                  <a:spcPts val="0"/>
                </a:spcAft>
                <a:buClr>
                  <a:srgbClr val="000000"/>
                </a:buClr>
                <a:buSzPts val="700"/>
                <a:buFont typeface="Arial"/>
                <a:buNone/>
              </a:pPr>
              <a:r>
                <a:t/>
              </a:r>
              <a:endParaRPr b="0" i="0" sz="700" u="none" cap="none" strike="noStrike">
                <a:solidFill>
                  <a:schemeClr val="dk1"/>
                </a:solidFill>
                <a:latin typeface="Arial"/>
                <a:ea typeface="Arial"/>
                <a:cs typeface="Arial"/>
                <a:sym typeface="Arial"/>
              </a:endParaRPr>
            </a:p>
            <a:p>
              <a:pPr indent="0" lvl="0" marL="457200" marR="0" rtl="0" algn="just">
                <a:lnSpc>
                  <a:spcPct val="90000"/>
                </a:lnSpc>
                <a:spcBef>
                  <a:spcPts val="200"/>
                </a:spcBef>
                <a:spcAft>
                  <a:spcPts val="0"/>
                </a:spcAft>
                <a:buClr>
                  <a:srgbClr val="000000"/>
                </a:buClr>
                <a:buSzPts val="1300"/>
                <a:buFont typeface="Arial"/>
                <a:buNone/>
              </a:pPr>
              <a:r>
                <a:t/>
              </a:r>
              <a:endParaRPr b="0" i="0" sz="1300" u="none" cap="none" strike="noStrike">
                <a:solidFill>
                  <a:srgbClr val="000000"/>
                </a:solidFill>
                <a:latin typeface="Roboto"/>
                <a:ea typeface="Roboto"/>
                <a:cs typeface="Roboto"/>
                <a:sym typeface="Roboto"/>
              </a:endParaRPr>
            </a:p>
          </p:txBody>
        </p:sp>
        <p:sp>
          <p:nvSpPr>
            <p:cNvPr id="137" name="Google Shape;137;p18"/>
            <p:cNvSpPr/>
            <p:nvPr/>
          </p:nvSpPr>
          <p:spPr>
            <a:xfrm>
              <a:off x="801216" y="95589"/>
              <a:ext cx="3007500" cy="708600"/>
            </a:xfrm>
            <a:prstGeom prst="roundRect">
              <a:avLst>
                <a:gd fmla="val 16667" name="adj"/>
              </a:avLst>
            </a:prstGeom>
            <a:solidFill>
              <a:srgbClr val="00507A"/>
            </a:solidFill>
            <a:ln cap="flat" cmpd="sng" w="25400">
              <a:solidFill>
                <a:srgbClr val="FFFFFF"/>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38" name="Google Shape;138;p18"/>
            <p:cNvSpPr txBox="1"/>
            <p:nvPr/>
          </p:nvSpPr>
          <p:spPr>
            <a:xfrm>
              <a:off x="835799" y="130189"/>
              <a:ext cx="3091500" cy="639300"/>
            </a:xfrm>
            <a:prstGeom prst="rect">
              <a:avLst/>
            </a:prstGeom>
            <a:noFill/>
            <a:ln>
              <a:noFill/>
            </a:ln>
          </p:spPr>
          <p:txBody>
            <a:bodyPr anchorCtr="0" anchor="ctr" bIns="0" lIns="212000" spcFirstLastPara="1" rIns="212000" wrap="square" tIns="0">
              <a:noAutofit/>
            </a:bodyPr>
            <a:lstStyle/>
            <a:p>
              <a:pPr indent="0" lvl="0" marL="0" marR="0" rtl="0" algn="l">
                <a:lnSpc>
                  <a:spcPct val="90000"/>
                </a:lnSpc>
                <a:spcBef>
                  <a:spcPts val="0"/>
                </a:spcBef>
                <a:spcAft>
                  <a:spcPts val="0"/>
                </a:spcAft>
                <a:buClr>
                  <a:srgbClr val="000000"/>
                </a:buClr>
                <a:buSzPts val="1100"/>
                <a:buFont typeface="Arial"/>
                <a:buNone/>
              </a:pPr>
              <a:r>
                <a:rPr b="1" i="0" lang="es" sz="1100" cap="none" strike="noStrike">
                  <a:solidFill>
                    <a:srgbClr val="FFFFFF"/>
                  </a:solidFill>
                  <a:latin typeface="Roboto"/>
                  <a:ea typeface="Roboto"/>
                  <a:cs typeface="Roboto"/>
                  <a:sym typeface="Roboto"/>
                </a:rPr>
                <a:t>Economic </a:t>
              </a:r>
              <a:r>
                <a:rPr b="1" i="0" lang="es" sz="1100" cap="none" strike="noStrike">
                  <a:solidFill>
                    <a:srgbClr val="FFFFFF"/>
                  </a:solidFill>
                  <a:latin typeface="Roboto"/>
                  <a:ea typeface="Roboto"/>
                  <a:cs typeface="Roboto"/>
                  <a:sym typeface="Roboto"/>
                </a:rPr>
                <a:t>Impact</a:t>
              </a:r>
              <a:endParaRPr b="0" i="0" sz="1100" cap="none" strike="noStrike">
                <a:solidFill>
                  <a:srgbClr val="FFFFFF"/>
                </a:solidFill>
                <a:latin typeface="Roboto"/>
                <a:ea typeface="Roboto"/>
                <a:cs typeface="Roboto"/>
                <a:sym typeface="Roboto"/>
              </a:endParaRPr>
            </a:p>
          </p:txBody>
        </p:sp>
      </p:grpSp>
      <p:grpSp>
        <p:nvGrpSpPr>
          <p:cNvPr id="139" name="Google Shape;139;p18"/>
          <p:cNvGrpSpPr/>
          <p:nvPr/>
        </p:nvGrpSpPr>
        <p:grpSpPr>
          <a:xfrm>
            <a:off x="4228913" y="1110613"/>
            <a:ext cx="4458837" cy="2996688"/>
            <a:chOff x="-1350133" y="17100"/>
            <a:chExt cx="18066600" cy="5993375"/>
          </a:xfrm>
        </p:grpSpPr>
        <p:sp>
          <p:nvSpPr>
            <p:cNvPr id="140" name="Google Shape;140;p18"/>
            <p:cNvSpPr/>
            <p:nvPr/>
          </p:nvSpPr>
          <p:spPr>
            <a:xfrm>
              <a:off x="-1" y="588575"/>
              <a:ext cx="16716300" cy="5421900"/>
            </a:xfrm>
            <a:prstGeom prst="rect">
              <a:avLst/>
            </a:prstGeom>
            <a:solidFill>
              <a:schemeClr val="lt1">
                <a:alpha val="89410"/>
              </a:schemeClr>
            </a:solidFill>
            <a:ln cap="flat" cmpd="sng" w="25400">
              <a:solidFill>
                <a:srgbClr val="89BE93"/>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41" name="Google Shape;141;p18"/>
            <p:cNvSpPr txBox="1"/>
            <p:nvPr/>
          </p:nvSpPr>
          <p:spPr>
            <a:xfrm>
              <a:off x="-1350133" y="198875"/>
              <a:ext cx="18066600" cy="5202900"/>
            </a:xfrm>
            <a:prstGeom prst="rect">
              <a:avLst/>
            </a:prstGeom>
            <a:noFill/>
            <a:ln>
              <a:noFill/>
            </a:ln>
          </p:spPr>
          <p:txBody>
            <a:bodyPr anchorCtr="0" anchor="t" bIns="71125" lIns="621825" spcFirstLastPara="1" rIns="621825" wrap="square" tIns="76725">
              <a:noAutofit/>
            </a:bodyPr>
            <a:lstStyle/>
            <a:p>
              <a:pPr indent="0" lvl="0" marL="0" marR="0" rtl="0" algn="just">
                <a:lnSpc>
                  <a:spcPct val="90000"/>
                </a:lnSpc>
                <a:spcBef>
                  <a:spcPts val="20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50000"/>
                </a:lnSpc>
                <a:spcBef>
                  <a:spcPts val="20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a:p>
              <a:pPr indent="-107950" lvl="1" marL="114300" marR="0" rtl="0" algn="just">
                <a:lnSpc>
                  <a:spcPct val="150000"/>
                </a:lnSpc>
                <a:spcBef>
                  <a:spcPts val="200"/>
                </a:spcBef>
                <a:spcAft>
                  <a:spcPts val="0"/>
                </a:spcAft>
                <a:buClr>
                  <a:srgbClr val="89BE93"/>
                </a:buClr>
                <a:buSzPts val="1100"/>
                <a:buFont typeface="Arial"/>
                <a:buChar char="•"/>
              </a:pPr>
              <a:r>
                <a:rPr b="1" i="0" lang="es" sz="1100" u="sng" cap="none" strike="noStrike">
                  <a:solidFill>
                    <a:srgbClr val="000000"/>
                  </a:solidFill>
                  <a:latin typeface="Roboto"/>
                  <a:ea typeface="Roboto"/>
                  <a:cs typeface="Roboto"/>
                  <a:sym typeface="Roboto"/>
                </a:rPr>
                <a:t>Waste Reduction &amp; Sustainable Packaging</a:t>
              </a:r>
              <a:r>
                <a:rPr b="0" i="0" lang="es" sz="1100" u="none" cap="none" strike="noStrike">
                  <a:solidFill>
                    <a:srgbClr val="000000"/>
                  </a:solidFill>
                  <a:latin typeface="Roboto"/>
                  <a:ea typeface="Roboto"/>
                  <a:cs typeface="Roboto"/>
                  <a:sym typeface="Roboto"/>
                </a:rPr>
                <a:t>: The trail only needs an app that can be downloaded, avoiding any material support. </a:t>
              </a:r>
              <a:endParaRPr b="0" i="0" sz="1100" u="none" cap="none" strike="noStrike">
                <a:solidFill>
                  <a:srgbClr val="000000"/>
                </a:solidFill>
                <a:latin typeface="Roboto"/>
                <a:ea typeface="Roboto"/>
                <a:cs typeface="Roboto"/>
                <a:sym typeface="Roboto"/>
              </a:endParaRPr>
            </a:p>
            <a:p>
              <a:pPr indent="-107950" lvl="1" marL="114300" marR="0" rtl="0" algn="just">
                <a:lnSpc>
                  <a:spcPct val="150000"/>
                </a:lnSpc>
                <a:spcBef>
                  <a:spcPts val="200"/>
                </a:spcBef>
                <a:spcAft>
                  <a:spcPts val="0"/>
                </a:spcAft>
                <a:buClr>
                  <a:srgbClr val="89BE93"/>
                </a:buClr>
                <a:buSzPts val="1100"/>
                <a:buFont typeface="Arial"/>
                <a:buChar char="•"/>
              </a:pPr>
              <a:r>
                <a:rPr b="1" i="0" lang="es" sz="1100" u="sng" cap="none" strike="noStrike">
                  <a:solidFill>
                    <a:srgbClr val="000000"/>
                  </a:solidFill>
                  <a:latin typeface="Roboto"/>
                  <a:ea typeface="Roboto"/>
                  <a:cs typeface="Roboto"/>
                  <a:sym typeface="Roboto"/>
                </a:rPr>
                <a:t>Eco-Friendly Tourism Practices</a:t>
              </a:r>
              <a:r>
                <a:rPr b="0" i="0" lang="es" sz="1100" u="none" cap="none" strike="noStrike">
                  <a:solidFill>
                    <a:srgbClr val="000000"/>
                  </a:solidFill>
                  <a:latin typeface="Roboto"/>
                  <a:ea typeface="Roboto"/>
                  <a:cs typeface="Roboto"/>
                  <a:sym typeface="Roboto"/>
                </a:rPr>
                <a:t>: By allowing the trail to be only walkable or bikeable, the initiative is promoting eco friendly tourism practices that can last a long time.</a:t>
              </a:r>
              <a:br>
                <a:rPr b="0" i="0" lang="es" sz="1100" u="none" cap="none" strike="noStrike">
                  <a:solidFill>
                    <a:srgbClr val="000000"/>
                  </a:solidFill>
                  <a:latin typeface="Roboto"/>
                  <a:ea typeface="Roboto"/>
                  <a:cs typeface="Roboto"/>
                  <a:sym typeface="Roboto"/>
                </a:rPr>
              </a:br>
              <a:endParaRPr b="0" i="0" sz="1100" u="none" cap="none" strike="noStrike">
                <a:solidFill>
                  <a:srgbClr val="000000"/>
                </a:solidFill>
                <a:latin typeface="Arial"/>
                <a:ea typeface="Arial"/>
                <a:cs typeface="Arial"/>
                <a:sym typeface="Arial"/>
              </a:endParaRPr>
            </a:p>
            <a:p>
              <a:pPr indent="0" lvl="0" marL="0" marR="0" rtl="0" algn="just">
                <a:lnSpc>
                  <a:spcPct val="90000"/>
                </a:lnSpc>
                <a:spcBef>
                  <a:spcPts val="20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42" name="Google Shape;142;p18"/>
            <p:cNvSpPr/>
            <p:nvPr/>
          </p:nvSpPr>
          <p:spPr>
            <a:xfrm>
              <a:off x="812296" y="72600"/>
              <a:ext cx="7543500" cy="738900"/>
            </a:xfrm>
            <a:prstGeom prst="roundRect">
              <a:avLst>
                <a:gd fmla="val 16667" name="adj"/>
              </a:avLst>
            </a:prstGeom>
            <a:solidFill>
              <a:srgbClr val="89BE93"/>
            </a:solidFill>
            <a:ln cap="flat" cmpd="sng" w="25400">
              <a:solidFill>
                <a:schemeClr val="lt1"/>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43" name="Google Shape;143;p18"/>
            <p:cNvSpPr txBox="1"/>
            <p:nvPr/>
          </p:nvSpPr>
          <p:spPr>
            <a:xfrm>
              <a:off x="812296" y="17100"/>
              <a:ext cx="7332000" cy="849900"/>
            </a:xfrm>
            <a:prstGeom prst="rect">
              <a:avLst/>
            </a:prstGeom>
            <a:noFill/>
            <a:ln>
              <a:noFill/>
            </a:ln>
          </p:spPr>
          <p:txBody>
            <a:bodyPr anchorCtr="0" anchor="ctr" bIns="0" lIns="212000" spcFirstLastPara="1" rIns="212000" wrap="square" tIns="0">
              <a:noAutofit/>
            </a:bodyPr>
            <a:lstStyle/>
            <a:p>
              <a:pPr indent="0" lvl="0" marL="0" marR="0" rtl="0" algn="l">
                <a:lnSpc>
                  <a:spcPct val="90000"/>
                </a:lnSpc>
                <a:spcBef>
                  <a:spcPts val="0"/>
                </a:spcBef>
                <a:spcAft>
                  <a:spcPts val="0"/>
                </a:spcAft>
                <a:buClr>
                  <a:srgbClr val="000000"/>
                </a:buClr>
                <a:buSzPts val="1000"/>
                <a:buFont typeface="Arial"/>
                <a:buNone/>
              </a:pPr>
              <a:r>
                <a:rPr b="1" i="0" lang="es" sz="1100" cap="none" strike="noStrike">
                  <a:solidFill>
                    <a:srgbClr val="FFFFFF"/>
                  </a:solidFill>
                  <a:latin typeface="Roboto"/>
                  <a:ea typeface="Roboto"/>
                  <a:cs typeface="Roboto"/>
                  <a:sym typeface="Roboto"/>
                </a:rPr>
                <a:t>Environmental Impact</a:t>
              </a:r>
              <a:endParaRPr b="1" i="0" sz="1100" cap="none" strike="noStrike">
                <a:solidFill>
                  <a:srgbClr val="FFFFFF"/>
                </a:solidFill>
                <a:latin typeface="Roboto"/>
                <a:ea typeface="Roboto"/>
                <a:cs typeface="Roboto"/>
                <a:sym typeface="Roboto"/>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BADE"/>
        </a:solidFill>
      </p:bgPr>
    </p:bg>
    <p:spTree>
      <p:nvGrpSpPr>
        <p:cNvPr id="147" name="Shape 147"/>
        <p:cNvGrpSpPr/>
        <p:nvPr/>
      </p:nvGrpSpPr>
      <p:grpSpPr>
        <a:xfrm>
          <a:off x="0" y="0"/>
          <a:ext cx="0" cy="0"/>
          <a:chOff x="0" y="0"/>
          <a:chExt cx="0" cy="0"/>
        </a:xfrm>
      </p:grpSpPr>
      <p:sp>
        <p:nvSpPr>
          <p:cNvPr id="148" name="Google Shape;148;p19"/>
          <p:cNvSpPr/>
          <p:nvPr/>
        </p:nvSpPr>
        <p:spPr>
          <a:xfrm>
            <a:off x="1062120" y="-484789"/>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49" name="Google Shape;149;p19"/>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50" name="Google Shape;150;p19"/>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51" name="Google Shape;151;p19"/>
          <p:cNvSpPr txBox="1"/>
          <p:nvPr/>
        </p:nvSpPr>
        <p:spPr>
          <a:xfrm>
            <a:off x="514350" y="438150"/>
            <a:ext cx="8115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Local Benefits and Impact</a:t>
            </a:r>
            <a:endParaRPr b="0" i="0" sz="700" u="none" cap="none" strike="noStrike">
              <a:solidFill>
                <a:srgbClr val="000000"/>
              </a:solidFill>
              <a:latin typeface="Arial"/>
              <a:ea typeface="Arial"/>
              <a:cs typeface="Arial"/>
              <a:sym typeface="Arial"/>
            </a:endParaRPr>
          </a:p>
        </p:txBody>
      </p:sp>
      <p:sp>
        <p:nvSpPr>
          <p:cNvPr id="152" name="Google Shape;152;p19"/>
          <p:cNvSpPr txBox="1"/>
          <p:nvPr/>
        </p:nvSpPr>
        <p:spPr>
          <a:xfrm>
            <a:off x="7917638" y="4708525"/>
            <a:ext cx="10044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153" name="Google Shape;153;p19"/>
          <p:cNvSpPr txBox="1"/>
          <p:nvPr/>
        </p:nvSpPr>
        <p:spPr>
          <a:xfrm>
            <a:off x="4016388" y="4240957"/>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154" name="Google Shape;154;p19"/>
          <p:cNvSpPr txBox="1"/>
          <p:nvPr/>
        </p:nvSpPr>
        <p:spPr>
          <a:xfrm>
            <a:off x="514350" y="1304111"/>
            <a:ext cx="8115300" cy="169200"/>
          </a:xfrm>
          <a:prstGeom prst="rect">
            <a:avLst/>
          </a:prstGeom>
          <a:noFill/>
          <a:ln>
            <a:noFill/>
          </a:ln>
        </p:spPr>
        <p:txBody>
          <a:bodyPr anchorCtr="0" anchor="t" bIns="0" lIns="0" spcFirstLastPara="1" rIns="0" wrap="square" tIns="0">
            <a:spAutoFit/>
          </a:bodyPr>
          <a:lstStyle/>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grpSp>
        <p:nvGrpSpPr>
          <p:cNvPr id="155" name="Google Shape;155;p19"/>
          <p:cNvGrpSpPr/>
          <p:nvPr/>
        </p:nvGrpSpPr>
        <p:grpSpPr>
          <a:xfrm>
            <a:off x="514350" y="1101913"/>
            <a:ext cx="8012100" cy="3089164"/>
            <a:chOff x="0" y="13038"/>
            <a:chExt cx="16024200" cy="6178329"/>
          </a:xfrm>
        </p:grpSpPr>
        <p:sp>
          <p:nvSpPr>
            <p:cNvPr id="156" name="Google Shape;156;p19"/>
            <p:cNvSpPr/>
            <p:nvPr/>
          </p:nvSpPr>
          <p:spPr>
            <a:xfrm>
              <a:off x="0" y="542667"/>
              <a:ext cx="16024200" cy="5648700"/>
            </a:xfrm>
            <a:prstGeom prst="rect">
              <a:avLst/>
            </a:prstGeom>
            <a:solidFill>
              <a:schemeClr val="lt1">
                <a:alpha val="89410"/>
              </a:schemeClr>
            </a:solidFill>
            <a:ln cap="flat" cmpd="sng" w="25400">
              <a:solidFill>
                <a:srgbClr val="8A3219"/>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57" name="Google Shape;157;p19"/>
            <p:cNvSpPr txBox="1"/>
            <p:nvPr/>
          </p:nvSpPr>
          <p:spPr>
            <a:xfrm>
              <a:off x="0" y="542667"/>
              <a:ext cx="16024200" cy="5648700"/>
            </a:xfrm>
            <a:prstGeom prst="rect">
              <a:avLst/>
            </a:prstGeom>
            <a:noFill/>
            <a:ln>
              <a:noFill/>
            </a:ln>
          </p:spPr>
          <p:txBody>
            <a:bodyPr anchorCtr="0" anchor="t" bIns="85350" lIns="621825" spcFirstLastPara="1" rIns="621825" wrap="square" tIns="364500">
              <a:noAutofit/>
            </a:bodyPr>
            <a:lstStyle/>
            <a:p>
              <a:pPr indent="0" lvl="1" marL="0" marR="0" rtl="0" algn="just">
                <a:lnSpc>
                  <a:spcPct val="90000"/>
                </a:lnSpc>
                <a:spcBef>
                  <a:spcPts val="0"/>
                </a:spcBef>
                <a:spcAft>
                  <a:spcPts val="0"/>
                </a:spcAft>
                <a:buClr>
                  <a:srgbClr val="8A3219"/>
                </a:buClr>
                <a:buSzPts val="1200"/>
                <a:buFont typeface="Arial"/>
                <a:buNone/>
              </a:pPr>
              <a:r>
                <a:t/>
              </a:r>
              <a:endParaRPr b="0" i="0" sz="100" u="none" cap="none" strike="noStrike">
                <a:solidFill>
                  <a:srgbClr val="000000"/>
                </a:solidFill>
                <a:latin typeface="Arial"/>
                <a:ea typeface="Arial"/>
                <a:cs typeface="Arial"/>
                <a:sym typeface="Arial"/>
              </a:endParaRPr>
            </a:p>
            <a:p>
              <a:pPr indent="-107950" lvl="1" marL="114300" marR="0" rtl="0" algn="just">
                <a:lnSpc>
                  <a:spcPct val="150000"/>
                </a:lnSpc>
                <a:spcBef>
                  <a:spcPts val="200"/>
                </a:spcBef>
                <a:spcAft>
                  <a:spcPts val="0"/>
                </a:spcAft>
                <a:buClr>
                  <a:srgbClr val="8A3219"/>
                </a:buClr>
                <a:buSzPts val="1100"/>
                <a:buFont typeface="Arial"/>
                <a:buChar char="•"/>
              </a:pPr>
              <a:r>
                <a:rPr b="1" i="0" lang="es" sz="1100" u="sng" cap="none" strike="noStrike">
                  <a:solidFill>
                    <a:srgbClr val="000000"/>
                  </a:solidFill>
                  <a:latin typeface="Roboto"/>
                  <a:ea typeface="Roboto"/>
                  <a:cs typeface="Roboto"/>
                  <a:sym typeface="Roboto"/>
                </a:rPr>
                <a:t>Preserving the immaterial cultural heritage of Valencia:</a:t>
              </a:r>
              <a:r>
                <a:rPr b="0" i="0" lang="es" sz="1100" u="none" cap="none" strike="noStrike">
                  <a:solidFill>
                    <a:srgbClr val="000000"/>
                  </a:solidFill>
                  <a:latin typeface="Roboto"/>
                  <a:ea typeface="Roboto"/>
                  <a:cs typeface="Roboto"/>
                  <a:sym typeface="Roboto"/>
                </a:rPr>
                <a:t> By gamifying the history of the Holy grail, visitors are more likely to remember the knowledge and more prone to dig deeper into history.</a:t>
              </a:r>
              <a:endParaRPr b="0" i="0" sz="1100" u="none" cap="none" strike="noStrike">
                <a:solidFill>
                  <a:srgbClr val="000000"/>
                </a:solidFill>
                <a:latin typeface="Roboto"/>
                <a:ea typeface="Roboto"/>
                <a:cs typeface="Roboto"/>
                <a:sym typeface="Roboto"/>
              </a:endParaRPr>
            </a:p>
            <a:p>
              <a:pPr indent="-107950" lvl="1" marL="114300" marR="0" rtl="0" algn="just">
                <a:lnSpc>
                  <a:spcPct val="150000"/>
                </a:lnSpc>
                <a:spcBef>
                  <a:spcPts val="200"/>
                </a:spcBef>
                <a:spcAft>
                  <a:spcPts val="0"/>
                </a:spcAft>
                <a:buClr>
                  <a:srgbClr val="8A3219"/>
                </a:buClr>
                <a:buSzPts val="1100"/>
                <a:buFont typeface="Arial"/>
                <a:buChar char="•"/>
              </a:pPr>
              <a:r>
                <a:rPr b="1" i="0" lang="es" sz="1100" u="sng" cap="none" strike="noStrike">
                  <a:solidFill>
                    <a:srgbClr val="000000"/>
                  </a:solidFill>
                  <a:latin typeface="Roboto"/>
                  <a:ea typeface="Roboto"/>
                  <a:cs typeface="Roboto"/>
                  <a:sym typeface="Roboto"/>
                </a:rPr>
                <a:t>Educating Future Generations</a:t>
              </a:r>
              <a:r>
                <a:rPr b="0" i="0" lang="es" sz="1100" u="none" cap="none" strike="noStrike">
                  <a:solidFill>
                    <a:srgbClr val="000000"/>
                  </a:solidFill>
                  <a:latin typeface="Roboto"/>
                  <a:ea typeface="Roboto"/>
                  <a:cs typeface="Roboto"/>
                  <a:sym typeface="Roboto"/>
                </a:rPr>
                <a:t>: The trail has been designed for all ages and especially for families, fostering the education of the youngest.</a:t>
              </a:r>
              <a:endParaRPr b="0" i="0" sz="1100" u="none" cap="none" strike="noStrike">
                <a:solidFill>
                  <a:srgbClr val="000000"/>
                </a:solidFill>
                <a:latin typeface="Roboto"/>
                <a:ea typeface="Roboto"/>
                <a:cs typeface="Roboto"/>
                <a:sym typeface="Roboto"/>
              </a:endParaRPr>
            </a:p>
            <a:p>
              <a:pPr indent="-107950" lvl="1" marL="114300" marR="0" rtl="0" algn="just">
                <a:lnSpc>
                  <a:spcPct val="150000"/>
                </a:lnSpc>
                <a:spcBef>
                  <a:spcPts val="200"/>
                </a:spcBef>
                <a:spcAft>
                  <a:spcPts val="0"/>
                </a:spcAft>
                <a:buClr>
                  <a:srgbClr val="8A3219"/>
                </a:buClr>
                <a:buSzPts val="1100"/>
                <a:buFont typeface="Arial"/>
                <a:buChar char="•"/>
              </a:pPr>
              <a:r>
                <a:rPr b="1" i="0" lang="es" sz="1100" u="sng" cap="none" strike="noStrike">
                  <a:solidFill>
                    <a:srgbClr val="000000"/>
                  </a:solidFill>
                  <a:latin typeface="Roboto"/>
                  <a:ea typeface="Roboto"/>
                  <a:cs typeface="Roboto"/>
                  <a:sym typeface="Roboto"/>
                </a:rPr>
                <a:t>Promoting Cultural Narratives</a:t>
              </a:r>
              <a:r>
                <a:rPr b="0" i="0" lang="es" sz="1100" u="none" cap="none" strike="noStrike">
                  <a:solidFill>
                    <a:srgbClr val="000000"/>
                  </a:solidFill>
                  <a:latin typeface="Roboto"/>
                  <a:ea typeface="Roboto"/>
                  <a:cs typeface="Roboto"/>
                  <a:sym typeface="Roboto"/>
                </a:rPr>
                <a:t>: The purpose of this initiative is to preserve the immaterial heritage of the Holy Grail’s story and its link with Valencia’s city. </a:t>
              </a:r>
              <a:endParaRPr b="0" i="0" sz="1100" u="none" cap="none" strike="noStrike">
                <a:solidFill>
                  <a:srgbClr val="000000"/>
                </a:solidFill>
                <a:latin typeface="Roboto"/>
                <a:ea typeface="Roboto"/>
                <a:cs typeface="Roboto"/>
                <a:sym typeface="Roboto"/>
              </a:endParaRPr>
            </a:p>
            <a:p>
              <a:pPr indent="-107950" lvl="1" marL="114300" marR="0" rtl="0" algn="just">
                <a:lnSpc>
                  <a:spcPct val="150000"/>
                </a:lnSpc>
                <a:spcBef>
                  <a:spcPts val="200"/>
                </a:spcBef>
                <a:spcAft>
                  <a:spcPts val="0"/>
                </a:spcAft>
                <a:buClr>
                  <a:srgbClr val="8A3219"/>
                </a:buClr>
                <a:buSzPts val="1100"/>
                <a:buFont typeface="Arial"/>
                <a:buChar char="•"/>
              </a:pPr>
              <a:r>
                <a:rPr b="1" i="0" lang="es" sz="1100" u="sng" cap="none" strike="noStrike">
                  <a:solidFill>
                    <a:srgbClr val="000000"/>
                  </a:solidFill>
                  <a:latin typeface="Roboto"/>
                  <a:ea typeface="Roboto"/>
                  <a:cs typeface="Roboto"/>
                  <a:sym typeface="Roboto"/>
                </a:rPr>
                <a:t>Recognition as a Active Tourism product </a:t>
              </a:r>
              <a:r>
                <a:rPr b="0" i="0" lang="es" sz="1100" u="none" cap="none" strike="noStrike">
                  <a:solidFill>
                    <a:srgbClr val="000000"/>
                  </a:solidFill>
                  <a:latin typeface="Roboto"/>
                  <a:ea typeface="Roboto"/>
                  <a:cs typeface="Roboto"/>
                  <a:sym typeface="Roboto"/>
                </a:rPr>
                <a:t>:  The application and initiative were awarded the prize of best Active tourism product on the 26th edition of the FITUR Active Tourism Competition.</a:t>
              </a:r>
              <a:endParaRPr b="0" i="0" sz="1100" u="none" cap="none" strike="noStrike">
                <a:solidFill>
                  <a:srgbClr val="000000"/>
                </a:solidFill>
                <a:latin typeface="Arial"/>
                <a:ea typeface="Arial"/>
                <a:cs typeface="Arial"/>
                <a:sym typeface="Arial"/>
              </a:endParaRPr>
            </a:p>
          </p:txBody>
        </p:sp>
        <p:sp>
          <p:nvSpPr>
            <p:cNvPr id="158" name="Google Shape;158;p19"/>
            <p:cNvSpPr/>
            <p:nvPr/>
          </p:nvSpPr>
          <p:spPr>
            <a:xfrm>
              <a:off x="801216" y="13038"/>
              <a:ext cx="2898000" cy="1033200"/>
            </a:xfrm>
            <a:prstGeom prst="roundRect">
              <a:avLst>
                <a:gd fmla="val 16667" name="adj"/>
              </a:avLst>
            </a:prstGeom>
            <a:solidFill>
              <a:srgbClr val="8A3219"/>
            </a:solidFill>
            <a:ln cap="flat" cmpd="sng" w="25400">
              <a:solidFill>
                <a:schemeClr val="lt1"/>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59" name="Google Shape;159;p19"/>
            <p:cNvSpPr txBox="1"/>
            <p:nvPr/>
          </p:nvSpPr>
          <p:spPr>
            <a:xfrm>
              <a:off x="851650" y="63463"/>
              <a:ext cx="2898000" cy="932400"/>
            </a:xfrm>
            <a:prstGeom prst="rect">
              <a:avLst/>
            </a:prstGeom>
            <a:noFill/>
            <a:ln>
              <a:noFill/>
            </a:ln>
          </p:spPr>
          <p:txBody>
            <a:bodyPr anchorCtr="0" anchor="ctr" bIns="0" lIns="212000" spcFirstLastPara="1" rIns="212000" wrap="square" tIns="0">
              <a:noAutofit/>
            </a:bodyPr>
            <a:lstStyle/>
            <a:p>
              <a:pPr indent="0" lvl="0" marL="0" marR="0" rtl="0" algn="l">
                <a:lnSpc>
                  <a:spcPct val="90000"/>
                </a:lnSpc>
                <a:spcBef>
                  <a:spcPts val="0"/>
                </a:spcBef>
                <a:spcAft>
                  <a:spcPts val="0"/>
                </a:spcAft>
                <a:buClr>
                  <a:srgbClr val="000000"/>
                </a:buClr>
                <a:buSzPts val="1000"/>
                <a:buFont typeface="Arial"/>
                <a:buNone/>
              </a:pPr>
              <a:r>
                <a:rPr b="1" lang="es" sz="1100" cap="none" strike="noStrike">
                  <a:solidFill>
                    <a:schemeClr val="lt1"/>
                  </a:solidFill>
                  <a:latin typeface="Roboto"/>
                  <a:ea typeface="Roboto"/>
                  <a:cs typeface="Roboto"/>
                  <a:sym typeface="Roboto"/>
                </a:rPr>
                <a:t>Cultural Impact</a:t>
              </a:r>
              <a:endParaRPr b="0" sz="1100" cap="none" strike="noStrike">
                <a:solidFill>
                  <a:schemeClr val="lt1"/>
                </a:solidFill>
                <a:latin typeface="Roboto"/>
                <a:ea typeface="Roboto"/>
                <a:cs typeface="Roboto"/>
                <a:sym typeface="Roboto"/>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BADE"/>
        </a:solidFill>
      </p:bgPr>
    </p:bg>
    <p:spTree>
      <p:nvGrpSpPr>
        <p:cNvPr id="163" name="Shape 163"/>
        <p:cNvGrpSpPr/>
        <p:nvPr/>
      </p:nvGrpSpPr>
      <p:grpSpPr>
        <a:xfrm>
          <a:off x="0" y="0"/>
          <a:ext cx="0" cy="0"/>
          <a:chOff x="0" y="0"/>
          <a:chExt cx="0" cy="0"/>
        </a:xfrm>
      </p:grpSpPr>
      <p:sp>
        <p:nvSpPr>
          <p:cNvPr id="164" name="Google Shape;164;p20"/>
          <p:cNvSpPr/>
          <p:nvPr/>
        </p:nvSpPr>
        <p:spPr>
          <a:xfrm>
            <a:off x="1062120" y="-484789"/>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65" name="Google Shape;165;p20"/>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66" name="Google Shape;166;p20"/>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67" name="Google Shape;167;p20"/>
          <p:cNvSpPr txBox="1"/>
          <p:nvPr/>
        </p:nvSpPr>
        <p:spPr>
          <a:xfrm>
            <a:off x="514350" y="438150"/>
            <a:ext cx="8115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Local Benefits and Impact</a:t>
            </a:r>
            <a:endParaRPr b="0" i="0" sz="700" u="none" cap="none" strike="noStrike">
              <a:solidFill>
                <a:srgbClr val="000000"/>
              </a:solidFill>
              <a:latin typeface="Arial"/>
              <a:ea typeface="Arial"/>
              <a:cs typeface="Arial"/>
              <a:sym typeface="Arial"/>
            </a:endParaRPr>
          </a:p>
        </p:txBody>
      </p:sp>
      <p:sp>
        <p:nvSpPr>
          <p:cNvPr id="168" name="Google Shape;168;p20"/>
          <p:cNvSpPr txBox="1"/>
          <p:nvPr/>
        </p:nvSpPr>
        <p:spPr>
          <a:xfrm>
            <a:off x="7947250" y="4708525"/>
            <a:ext cx="9750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169" name="Google Shape;169;p20"/>
          <p:cNvSpPr txBox="1"/>
          <p:nvPr/>
        </p:nvSpPr>
        <p:spPr>
          <a:xfrm>
            <a:off x="4016388" y="4240957"/>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170" name="Google Shape;170;p20"/>
          <p:cNvSpPr txBox="1"/>
          <p:nvPr/>
        </p:nvSpPr>
        <p:spPr>
          <a:xfrm>
            <a:off x="514350" y="1304111"/>
            <a:ext cx="8115300" cy="169200"/>
          </a:xfrm>
          <a:prstGeom prst="rect">
            <a:avLst/>
          </a:prstGeom>
          <a:noFill/>
          <a:ln>
            <a:noFill/>
          </a:ln>
        </p:spPr>
        <p:txBody>
          <a:bodyPr anchorCtr="0" anchor="t" bIns="0" lIns="0" spcFirstLastPara="1" rIns="0" wrap="square" tIns="0">
            <a:spAutoFit/>
          </a:bodyPr>
          <a:lstStyle/>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grpSp>
        <p:nvGrpSpPr>
          <p:cNvPr id="171" name="Google Shape;171;p20"/>
          <p:cNvGrpSpPr/>
          <p:nvPr/>
        </p:nvGrpSpPr>
        <p:grpSpPr>
          <a:xfrm>
            <a:off x="514350" y="1146000"/>
            <a:ext cx="8012100" cy="2994513"/>
            <a:chOff x="0" y="101213"/>
            <a:chExt cx="16024200" cy="5989026"/>
          </a:xfrm>
        </p:grpSpPr>
        <p:sp>
          <p:nvSpPr>
            <p:cNvPr id="172" name="Google Shape;172;p20"/>
            <p:cNvSpPr/>
            <p:nvPr/>
          </p:nvSpPr>
          <p:spPr>
            <a:xfrm>
              <a:off x="0" y="573539"/>
              <a:ext cx="16024200" cy="5516700"/>
            </a:xfrm>
            <a:prstGeom prst="rect">
              <a:avLst/>
            </a:prstGeom>
            <a:solidFill>
              <a:schemeClr val="lt1">
                <a:alpha val="89410"/>
              </a:schemeClr>
            </a:solidFill>
            <a:ln cap="flat" cmpd="sng" w="25400">
              <a:solidFill>
                <a:srgbClr val="6550A3"/>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73" name="Google Shape;173;p20"/>
            <p:cNvSpPr txBox="1"/>
            <p:nvPr/>
          </p:nvSpPr>
          <p:spPr>
            <a:xfrm>
              <a:off x="0" y="268776"/>
              <a:ext cx="15450900" cy="5516700"/>
            </a:xfrm>
            <a:prstGeom prst="rect">
              <a:avLst/>
            </a:prstGeom>
            <a:noFill/>
            <a:ln>
              <a:noFill/>
            </a:ln>
          </p:spPr>
          <p:txBody>
            <a:bodyPr anchorCtr="0" anchor="t" bIns="96000" lIns="621825" spcFirstLastPara="1" rIns="621825" wrap="square" tIns="281175">
              <a:noAutofit/>
            </a:bodyPr>
            <a:lstStyle/>
            <a:p>
              <a:pPr indent="0" lvl="0" marL="228600" marR="0" rtl="0" algn="just">
                <a:lnSpc>
                  <a:spcPct val="90000"/>
                </a:lnSpc>
                <a:spcBef>
                  <a:spcPts val="0"/>
                </a:spcBef>
                <a:spcAft>
                  <a:spcPts val="0"/>
                </a:spcAft>
                <a:buClr>
                  <a:srgbClr val="000000"/>
                </a:buClr>
                <a:buSzPts val="1400"/>
                <a:buFont typeface="Arial"/>
                <a:buNone/>
              </a:pPr>
              <a:r>
                <a:t/>
              </a:r>
              <a:endParaRPr b="1" i="0" sz="1400" u="sng"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400"/>
                <a:buFont typeface="Arial"/>
                <a:buNone/>
              </a:pPr>
              <a:r>
                <a:t/>
              </a:r>
              <a:endParaRPr b="0"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chemeClr val="accent4"/>
                </a:buClr>
                <a:buSzPts val="1100"/>
                <a:buFont typeface="Roboto"/>
                <a:buChar char="●"/>
              </a:pPr>
              <a:r>
                <a:rPr b="1" i="0" lang="es" sz="1100" u="sng" cap="none" strike="noStrike">
                  <a:solidFill>
                    <a:srgbClr val="000000"/>
                  </a:solidFill>
                  <a:latin typeface="Roboto"/>
                  <a:ea typeface="Roboto"/>
                  <a:cs typeface="Roboto"/>
                  <a:sym typeface="Roboto"/>
                </a:rPr>
                <a:t>Inclusive Learning Experiences:</a:t>
              </a:r>
              <a:r>
                <a:rPr b="0" i="0" lang="es" sz="1100" u="none" cap="none" strike="noStrike">
                  <a:solidFill>
                    <a:srgbClr val="000000"/>
                  </a:solidFill>
                  <a:latin typeface="Roboto"/>
                  <a:ea typeface="Roboto"/>
                  <a:cs typeface="Roboto"/>
                  <a:sym typeface="Roboto"/>
                </a:rPr>
                <a:t> The trail cater to students, adults and visitors of all ages, ensuring widespread cultural engagement.</a:t>
              </a:r>
              <a:endParaRPr b="0"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chemeClr val="accent4"/>
                </a:buClr>
                <a:buSzPts val="1100"/>
                <a:buFont typeface="Roboto"/>
                <a:buChar char="●"/>
              </a:pPr>
              <a:r>
                <a:rPr b="1" i="0" lang="es" sz="1100" u="sng" cap="none" strike="noStrike">
                  <a:solidFill>
                    <a:srgbClr val="000000"/>
                  </a:solidFill>
                  <a:latin typeface="Roboto"/>
                  <a:ea typeface="Roboto"/>
                  <a:cs typeface="Roboto"/>
                  <a:sym typeface="Roboto"/>
                </a:rPr>
                <a:t>Stronger Community Ties:</a:t>
              </a:r>
              <a:r>
                <a:rPr b="0" i="0" lang="es" sz="1100" u="none" cap="none" strike="noStrike">
                  <a:solidFill>
                    <a:srgbClr val="000000"/>
                  </a:solidFill>
                  <a:latin typeface="Roboto"/>
                  <a:ea typeface="Roboto"/>
                  <a:cs typeface="Roboto"/>
                  <a:sym typeface="Roboto"/>
                </a:rPr>
                <a:t> By gamifying and creating a strong storytelling components, the app strengthens local identity and pride.</a:t>
              </a:r>
              <a:endParaRPr b="0"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chemeClr val="accent4"/>
                </a:buClr>
                <a:buSzPts val="1100"/>
                <a:buFont typeface="Roboto"/>
                <a:buChar char="●"/>
              </a:pPr>
              <a:r>
                <a:rPr b="1" i="0" lang="es" sz="1100" u="sng" cap="none" strike="noStrike">
                  <a:solidFill>
                    <a:srgbClr val="000000"/>
                  </a:solidFill>
                  <a:latin typeface="Roboto"/>
                  <a:ea typeface="Roboto"/>
                  <a:cs typeface="Roboto"/>
                  <a:sym typeface="Roboto"/>
                </a:rPr>
                <a:t>Tourism Accessibility &amp; Inclusivity:</a:t>
              </a:r>
              <a:r>
                <a:rPr b="0" i="0" lang="es" sz="1100" u="none" cap="none" strike="noStrike">
                  <a:solidFill>
                    <a:srgbClr val="000000"/>
                  </a:solidFill>
                  <a:latin typeface="Roboto"/>
                  <a:ea typeface="Roboto"/>
                  <a:cs typeface="Roboto"/>
                  <a:sym typeface="Roboto"/>
                </a:rPr>
                <a:t> The app can be downloaded on any phone and is adapted to people with disabilities.</a:t>
              </a:r>
              <a:endParaRPr b="0" i="0" sz="1100" u="none" cap="none" strike="noStrike">
                <a:solidFill>
                  <a:srgbClr val="000000"/>
                </a:solidFill>
                <a:latin typeface="Arial"/>
                <a:ea typeface="Arial"/>
                <a:cs typeface="Arial"/>
                <a:sym typeface="Arial"/>
              </a:endParaRPr>
            </a:p>
          </p:txBody>
        </p:sp>
        <p:sp>
          <p:nvSpPr>
            <p:cNvPr id="174" name="Google Shape;174;p20"/>
            <p:cNvSpPr/>
            <p:nvPr/>
          </p:nvSpPr>
          <p:spPr>
            <a:xfrm>
              <a:off x="801216" y="101213"/>
              <a:ext cx="2742000" cy="944700"/>
            </a:xfrm>
            <a:prstGeom prst="roundRect">
              <a:avLst>
                <a:gd fmla="val 16667" name="adj"/>
              </a:avLst>
            </a:prstGeom>
            <a:solidFill>
              <a:srgbClr val="6550A3"/>
            </a:solidFill>
            <a:ln cap="flat" cmpd="sng" w="25400">
              <a:solidFill>
                <a:schemeClr val="lt1"/>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75" name="Google Shape;175;p20"/>
            <p:cNvSpPr txBox="1"/>
            <p:nvPr/>
          </p:nvSpPr>
          <p:spPr>
            <a:xfrm>
              <a:off x="847326" y="147338"/>
              <a:ext cx="3159000" cy="852300"/>
            </a:xfrm>
            <a:prstGeom prst="rect">
              <a:avLst/>
            </a:prstGeom>
            <a:noFill/>
            <a:ln>
              <a:noFill/>
            </a:ln>
          </p:spPr>
          <p:txBody>
            <a:bodyPr anchorCtr="0" anchor="ctr" bIns="0" lIns="212000" spcFirstLastPara="1" rIns="212000" wrap="square" tIns="0">
              <a:noAutofit/>
            </a:bodyPr>
            <a:lstStyle/>
            <a:p>
              <a:pPr indent="0" lvl="0" marL="0" marR="0" rtl="0" algn="l">
                <a:lnSpc>
                  <a:spcPct val="90000"/>
                </a:lnSpc>
                <a:spcBef>
                  <a:spcPts val="0"/>
                </a:spcBef>
                <a:spcAft>
                  <a:spcPts val="0"/>
                </a:spcAft>
                <a:buClr>
                  <a:srgbClr val="000000"/>
                </a:buClr>
                <a:buSzPts val="1100"/>
                <a:buFont typeface="Arial"/>
                <a:buNone/>
              </a:pPr>
              <a:r>
                <a:rPr b="1" i="0" lang="es" sz="1100" cap="none" strike="noStrike">
                  <a:solidFill>
                    <a:schemeClr val="lt1"/>
                  </a:solidFill>
                  <a:latin typeface="Roboto"/>
                  <a:ea typeface="Roboto"/>
                  <a:cs typeface="Roboto"/>
                  <a:sym typeface="Roboto"/>
                </a:rPr>
                <a:t>Social Impact</a:t>
              </a:r>
              <a:endParaRPr b="0" i="0" sz="1100" cap="none" strike="noStrike">
                <a:solidFill>
                  <a:schemeClr val="lt1"/>
                </a:solidFill>
                <a:latin typeface="Roboto"/>
                <a:ea typeface="Roboto"/>
                <a:cs typeface="Roboto"/>
                <a:sym typeface="Roboto"/>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179" name="Shape 179"/>
        <p:cNvGrpSpPr/>
        <p:nvPr/>
      </p:nvGrpSpPr>
      <p:grpSpPr>
        <a:xfrm>
          <a:off x="0" y="0"/>
          <a:ext cx="0" cy="0"/>
          <a:chOff x="0" y="0"/>
          <a:chExt cx="0" cy="0"/>
        </a:xfrm>
      </p:grpSpPr>
      <p:sp>
        <p:nvSpPr>
          <p:cNvPr id="180" name="Google Shape;180;p21"/>
          <p:cNvSpPr/>
          <p:nvPr/>
        </p:nvSpPr>
        <p:spPr>
          <a:xfrm>
            <a:off x="712146"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81" name="Google Shape;181;p21"/>
          <p:cNvSpPr txBox="1"/>
          <p:nvPr/>
        </p:nvSpPr>
        <p:spPr>
          <a:xfrm>
            <a:off x="7957124" y="4655175"/>
            <a:ext cx="9651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182" name="Google Shape;182;p21"/>
          <p:cNvSpPr txBox="1"/>
          <p:nvPr/>
        </p:nvSpPr>
        <p:spPr>
          <a:xfrm>
            <a:off x="514350" y="438150"/>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Visitors Benefits and Impact</a:t>
            </a:r>
            <a:endParaRPr b="0" i="0" sz="3600" u="none" cap="none" strike="noStrike">
              <a:solidFill>
                <a:srgbClr val="000000"/>
              </a:solidFill>
              <a:latin typeface="Arial"/>
              <a:ea typeface="Arial"/>
              <a:cs typeface="Arial"/>
              <a:sym typeface="Arial"/>
            </a:endParaRPr>
          </a:p>
        </p:txBody>
      </p:sp>
      <p:sp>
        <p:nvSpPr>
          <p:cNvPr id="183" name="Google Shape;183;p21"/>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84" name="Google Shape;184;p21"/>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85" name="Google Shape;185;p21"/>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grpSp>
        <p:nvGrpSpPr>
          <p:cNvPr id="186" name="Google Shape;186;p21"/>
          <p:cNvGrpSpPr/>
          <p:nvPr/>
        </p:nvGrpSpPr>
        <p:grpSpPr>
          <a:xfrm>
            <a:off x="64200" y="910050"/>
            <a:ext cx="9144000" cy="3230600"/>
            <a:chOff x="-900300" y="-385521"/>
            <a:chExt cx="18288000" cy="6461200"/>
          </a:xfrm>
        </p:grpSpPr>
        <p:sp>
          <p:nvSpPr>
            <p:cNvPr id="187" name="Google Shape;187;p21"/>
            <p:cNvSpPr/>
            <p:nvPr/>
          </p:nvSpPr>
          <p:spPr>
            <a:xfrm>
              <a:off x="0" y="330829"/>
              <a:ext cx="16487400" cy="1335900"/>
            </a:xfrm>
            <a:prstGeom prst="rect">
              <a:avLst/>
            </a:prstGeom>
            <a:solidFill>
              <a:srgbClr val="FFFFFF">
                <a:alpha val="89410"/>
              </a:srgbClr>
            </a:solidFill>
            <a:ln cap="flat" cmpd="sng" w="25400">
              <a:solidFill>
                <a:srgbClr val="4F81BD"/>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88" name="Google Shape;188;p21"/>
            <p:cNvSpPr txBox="1"/>
            <p:nvPr/>
          </p:nvSpPr>
          <p:spPr>
            <a:xfrm>
              <a:off x="-851100" y="-385521"/>
              <a:ext cx="17666700" cy="1608900"/>
            </a:xfrm>
            <a:prstGeom prst="rect">
              <a:avLst/>
            </a:prstGeom>
            <a:noFill/>
            <a:ln>
              <a:noFill/>
            </a:ln>
          </p:spPr>
          <p:txBody>
            <a:bodyPr anchorCtr="0" anchor="t" bIns="71125" lIns="639800" spcFirstLastPara="1" rIns="639800" wrap="square" tIns="208275">
              <a:noAutofit/>
            </a:bodyPr>
            <a:lstStyle/>
            <a:p>
              <a:pPr indent="0" lvl="0" marL="457200" marR="0" rtl="0" algn="l">
                <a:lnSpc>
                  <a:spcPct val="90000"/>
                </a:lnSpc>
                <a:spcBef>
                  <a:spcPts val="0"/>
                </a:spcBef>
                <a:spcAft>
                  <a:spcPts val="0"/>
                </a:spcAft>
                <a:buClr>
                  <a:srgbClr val="000000"/>
                </a:buClr>
                <a:buSzPts val="1000"/>
                <a:buFont typeface="Arial"/>
                <a:buNone/>
              </a:pPr>
              <a:r>
                <a:t/>
              </a:r>
              <a:endParaRPr b="1" i="0" sz="1000" u="none" cap="none" strike="noStrike">
                <a:solidFill>
                  <a:srgbClr val="000000"/>
                </a:solidFill>
                <a:latin typeface="Arial"/>
                <a:ea typeface="Arial"/>
                <a:cs typeface="Arial"/>
                <a:sym typeface="Arial"/>
              </a:endParaRPr>
            </a:p>
            <a:p>
              <a:pPr indent="0" lvl="0" marL="457200" marR="0" rtl="0" algn="l">
                <a:lnSpc>
                  <a:spcPct val="150000"/>
                </a:lnSpc>
                <a:spcBef>
                  <a:spcPts val="0"/>
                </a:spcBef>
                <a:spcAft>
                  <a:spcPts val="0"/>
                </a:spcAft>
                <a:buClr>
                  <a:srgbClr val="000000"/>
                </a:buClr>
                <a:buSzPts val="1000"/>
                <a:buFont typeface="Arial"/>
                <a:buNone/>
              </a:pPr>
              <a:r>
                <a:t/>
              </a:r>
              <a:endParaRPr b="1" i="0" sz="1000" u="none" cap="none" strike="noStrike">
                <a:solidFill>
                  <a:srgbClr val="000000"/>
                </a:solidFill>
                <a:latin typeface="Arial"/>
                <a:ea typeface="Arial"/>
                <a:cs typeface="Arial"/>
                <a:sym typeface="Arial"/>
              </a:endParaRPr>
            </a:p>
            <a:p>
              <a:pPr indent="-114300" lvl="1" marL="114300" marR="0" rtl="0" algn="l">
                <a:lnSpc>
                  <a:spcPct val="150000"/>
                </a:lnSpc>
                <a:spcBef>
                  <a:spcPts val="0"/>
                </a:spcBef>
                <a:spcAft>
                  <a:spcPts val="0"/>
                </a:spcAft>
                <a:buClr>
                  <a:srgbClr val="000000"/>
                </a:buClr>
                <a:buSzPts val="1000"/>
                <a:buFont typeface="Arial"/>
                <a:buChar char="•"/>
              </a:pPr>
              <a:r>
                <a:rPr b="1" i="0" lang="es" sz="1000" u="none" cap="none" strike="noStrike">
                  <a:solidFill>
                    <a:srgbClr val="000000"/>
                  </a:solidFill>
                  <a:latin typeface="Arial"/>
                  <a:ea typeface="Arial"/>
                  <a:cs typeface="Arial"/>
                  <a:sym typeface="Arial"/>
                </a:rPr>
                <a:t>G</a:t>
              </a:r>
              <a:r>
                <a:rPr b="1" i="0" lang="es" sz="1100" u="none" cap="none" strike="noStrike">
                  <a:solidFill>
                    <a:srgbClr val="000000"/>
                  </a:solidFill>
                  <a:latin typeface="Roboto"/>
                  <a:ea typeface="Roboto"/>
                  <a:cs typeface="Roboto"/>
                  <a:sym typeface="Roboto"/>
                </a:rPr>
                <a:t>amification </a:t>
              </a:r>
              <a:r>
                <a:rPr i="0" lang="es" sz="1100" u="none" cap="none" strike="noStrike">
                  <a:solidFill>
                    <a:srgbClr val="000000"/>
                  </a:solidFill>
                  <a:latin typeface="Roboto"/>
                  <a:ea typeface="Roboto"/>
                  <a:cs typeface="Roboto"/>
                  <a:sym typeface="Roboto"/>
                </a:rPr>
                <a:t>: This is the main way visitors get to learn about the history of the holy grail and Valencia’s historic sites</a:t>
              </a:r>
              <a:r>
                <a:rPr lang="es" sz="1100">
                  <a:latin typeface="Roboto"/>
                  <a:ea typeface="Roboto"/>
                  <a:cs typeface="Roboto"/>
                  <a:sym typeface="Roboto"/>
                </a:rPr>
                <a:t> </a:t>
              </a:r>
              <a:r>
                <a:rPr i="0" lang="es" sz="1100" u="none" cap="none" strike="noStrike">
                  <a:solidFill>
                    <a:srgbClr val="000000"/>
                  </a:solidFill>
                  <a:latin typeface="Roboto"/>
                  <a:ea typeface="Roboto"/>
                  <a:cs typeface="Roboto"/>
                  <a:sym typeface="Roboto"/>
                </a:rPr>
                <a:t>and heritage.</a:t>
              </a:r>
              <a:endParaRPr i="0" sz="1100" u="none" cap="none" strike="noStrike">
                <a:solidFill>
                  <a:srgbClr val="000000"/>
                </a:solidFill>
                <a:latin typeface="Roboto"/>
                <a:ea typeface="Roboto"/>
                <a:cs typeface="Roboto"/>
                <a:sym typeface="Roboto"/>
              </a:endParaRPr>
            </a:p>
            <a:p>
              <a:pPr indent="0" lvl="0" marL="0" marR="0" rtl="0" algn="l">
                <a:lnSpc>
                  <a:spcPct val="90000"/>
                </a:lnSpc>
                <a:spcBef>
                  <a:spcPts val="0"/>
                </a:spcBef>
                <a:spcAft>
                  <a:spcPts val="0"/>
                </a:spcAft>
                <a:buClr>
                  <a:srgbClr val="000000"/>
                </a:buClr>
                <a:buSzPts val="1000"/>
                <a:buFont typeface="Arial"/>
                <a:buNone/>
              </a:pPr>
              <a:r>
                <a:rPr i="0" lang="es" sz="1100" u="none" cap="none" strike="noStrike">
                  <a:solidFill>
                    <a:srgbClr val="000000"/>
                  </a:solidFill>
                  <a:latin typeface="Roboto"/>
                  <a:ea typeface="Roboto"/>
                  <a:cs typeface="Roboto"/>
                  <a:sym typeface="Roboto"/>
                </a:rPr>
                <a:t> </a:t>
              </a:r>
              <a:endParaRPr i="0" sz="1100" u="none" cap="none" strike="noStrike">
                <a:solidFill>
                  <a:srgbClr val="000000"/>
                </a:solidFill>
                <a:latin typeface="Roboto"/>
                <a:ea typeface="Roboto"/>
                <a:cs typeface="Roboto"/>
                <a:sym typeface="Roboto"/>
              </a:endParaRPr>
            </a:p>
          </p:txBody>
        </p:sp>
        <p:sp>
          <p:nvSpPr>
            <p:cNvPr id="189" name="Google Shape;189;p21"/>
            <p:cNvSpPr/>
            <p:nvPr/>
          </p:nvSpPr>
          <p:spPr>
            <a:xfrm>
              <a:off x="666597" y="35629"/>
              <a:ext cx="5393100" cy="590400"/>
            </a:xfrm>
            <a:prstGeom prst="roundRect">
              <a:avLst>
                <a:gd fmla="val 16667" name="adj"/>
              </a:avLst>
            </a:prstGeom>
            <a:solidFill>
              <a:srgbClr val="00507A"/>
            </a:solidFill>
            <a:ln cap="flat" cmpd="sng" w="25400">
              <a:solidFill>
                <a:srgbClr val="00507A"/>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90" name="Google Shape;190;p21"/>
            <p:cNvSpPr txBox="1"/>
            <p:nvPr/>
          </p:nvSpPr>
          <p:spPr>
            <a:xfrm>
              <a:off x="666595" y="64429"/>
              <a:ext cx="5206500" cy="532800"/>
            </a:xfrm>
            <a:prstGeom prst="rect">
              <a:avLst/>
            </a:prstGeom>
            <a:noFill/>
            <a:ln>
              <a:noFill/>
            </a:ln>
          </p:spPr>
          <p:txBody>
            <a:bodyPr anchorCtr="0" anchor="ctr" bIns="0" lIns="218125" spcFirstLastPara="1" rIns="218125" wrap="square" tIns="0">
              <a:noAutofit/>
            </a:bodyPr>
            <a:lstStyle/>
            <a:p>
              <a:pPr indent="0" lvl="0" marL="0" marR="0" rtl="0" algn="l">
                <a:lnSpc>
                  <a:spcPct val="90000"/>
                </a:lnSpc>
                <a:spcBef>
                  <a:spcPts val="0"/>
                </a:spcBef>
                <a:spcAft>
                  <a:spcPts val="0"/>
                </a:spcAft>
                <a:buClr>
                  <a:srgbClr val="000000"/>
                </a:buClr>
                <a:buSzPts val="1000"/>
                <a:buFont typeface="Arial"/>
                <a:buNone/>
              </a:pPr>
              <a:r>
                <a:rPr b="1" i="0" lang="es" sz="1100" u="none" cap="none" strike="noStrike">
                  <a:solidFill>
                    <a:srgbClr val="FFFFFF"/>
                  </a:solidFill>
                  <a:latin typeface="Roboto"/>
                  <a:ea typeface="Roboto"/>
                  <a:cs typeface="Roboto"/>
                  <a:sym typeface="Roboto"/>
                </a:rPr>
                <a:t>Cultural Engagement &amp; Education</a:t>
              </a:r>
              <a:endParaRPr i="0" sz="800" u="none" cap="none" strike="noStrike">
                <a:solidFill>
                  <a:srgbClr val="000000"/>
                </a:solidFill>
                <a:latin typeface="Roboto"/>
                <a:ea typeface="Roboto"/>
                <a:cs typeface="Roboto"/>
                <a:sym typeface="Roboto"/>
              </a:endParaRPr>
            </a:p>
          </p:txBody>
        </p:sp>
        <p:sp>
          <p:nvSpPr>
            <p:cNvPr id="191" name="Google Shape;191;p21"/>
            <p:cNvSpPr/>
            <p:nvPr/>
          </p:nvSpPr>
          <p:spPr>
            <a:xfrm>
              <a:off x="0" y="2136379"/>
              <a:ext cx="16487400" cy="1996200"/>
            </a:xfrm>
            <a:prstGeom prst="rect">
              <a:avLst/>
            </a:prstGeom>
            <a:solidFill>
              <a:srgbClr val="FFFFFF">
                <a:alpha val="89410"/>
              </a:srgbClr>
            </a:solidFill>
            <a:ln cap="flat" cmpd="sng" w="25400">
              <a:solidFill>
                <a:srgbClr val="4F81BD"/>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92" name="Google Shape;192;p21"/>
            <p:cNvSpPr txBox="1"/>
            <p:nvPr/>
          </p:nvSpPr>
          <p:spPr>
            <a:xfrm>
              <a:off x="-859975" y="1917754"/>
              <a:ext cx="17950500" cy="1701000"/>
            </a:xfrm>
            <a:prstGeom prst="rect">
              <a:avLst/>
            </a:prstGeom>
            <a:noFill/>
            <a:ln>
              <a:noFill/>
            </a:ln>
          </p:spPr>
          <p:txBody>
            <a:bodyPr anchorCtr="0" anchor="t" bIns="71125" lIns="639800" spcFirstLastPara="1" rIns="639800" wrap="square" tIns="208275">
              <a:noAutofit/>
            </a:bodyPr>
            <a:lstStyle/>
            <a:p>
              <a:pPr indent="-120650" lvl="1" marL="114300" marR="0" rtl="0" algn="l">
                <a:lnSpc>
                  <a:spcPct val="115000"/>
                </a:lnSpc>
                <a:spcBef>
                  <a:spcPts val="0"/>
                </a:spcBef>
                <a:spcAft>
                  <a:spcPts val="0"/>
                </a:spcAft>
                <a:buClr>
                  <a:srgbClr val="000000"/>
                </a:buClr>
                <a:buSzPts val="1100"/>
                <a:buFont typeface="Arial"/>
                <a:buChar char="•"/>
              </a:pPr>
              <a:r>
                <a:rPr b="1" i="0" lang="es" sz="1100" u="none" cap="none" strike="noStrike">
                  <a:solidFill>
                    <a:srgbClr val="000000"/>
                  </a:solidFill>
                  <a:latin typeface="Roboto"/>
                  <a:ea typeface="Roboto"/>
                  <a:cs typeface="Roboto"/>
                  <a:sym typeface="Roboto"/>
                </a:rPr>
                <a:t>Respect for traditions</a:t>
              </a:r>
              <a:r>
                <a:rPr i="0" lang="es" sz="1100" u="none" cap="none" strike="noStrike">
                  <a:solidFill>
                    <a:srgbClr val="000000"/>
                  </a:solidFill>
                  <a:latin typeface="Roboto"/>
                  <a:ea typeface="Roboto"/>
                  <a:cs typeface="Roboto"/>
                  <a:sym typeface="Roboto"/>
                </a:rPr>
                <a:t>: Increased respect for cultural sites on the trail and the history of the city in general. </a:t>
              </a:r>
              <a:endParaRPr i="0" sz="1100" u="none" cap="none" strike="noStrike">
                <a:solidFill>
                  <a:srgbClr val="000000"/>
                </a:solidFill>
                <a:latin typeface="Roboto"/>
                <a:ea typeface="Roboto"/>
                <a:cs typeface="Roboto"/>
                <a:sym typeface="Roboto"/>
              </a:endParaRPr>
            </a:p>
            <a:p>
              <a:pPr indent="-120650" lvl="1" marL="114300" marR="0" rtl="0" algn="l">
                <a:lnSpc>
                  <a:spcPct val="115000"/>
                </a:lnSpc>
                <a:spcBef>
                  <a:spcPts val="200"/>
                </a:spcBef>
                <a:spcAft>
                  <a:spcPts val="0"/>
                </a:spcAft>
                <a:buClr>
                  <a:srgbClr val="000000"/>
                </a:buClr>
                <a:buSzPts val="1100"/>
                <a:buFont typeface="Arial"/>
                <a:buChar char="•"/>
              </a:pPr>
              <a:r>
                <a:rPr b="1" i="0" lang="es" sz="1100" u="none" cap="none" strike="noStrike">
                  <a:solidFill>
                    <a:srgbClr val="000000"/>
                  </a:solidFill>
                  <a:latin typeface="Roboto"/>
                  <a:ea typeface="Roboto"/>
                  <a:cs typeface="Roboto"/>
                  <a:sym typeface="Roboto"/>
                </a:rPr>
                <a:t>Fostering sustainable travel habits : </a:t>
              </a:r>
              <a:r>
                <a:rPr i="0" lang="es" sz="1100" u="none" cap="none" strike="noStrike">
                  <a:solidFill>
                    <a:srgbClr val="000000"/>
                  </a:solidFill>
                  <a:latin typeface="Roboto"/>
                  <a:ea typeface="Roboto"/>
                  <a:cs typeface="Roboto"/>
                  <a:sym typeface="Roboto"/>
                </a:rPr>
                <a:t>Walking or biking through the city and between historical sites encourages people to discover the city in an eco-responsible way. </a:t>
              </a:r>
              <a:endParaRPr i="0" sz="1100" u="none" cap="none" strike="noStrike">
                <a:solidFill>
                  <a:srgbClr val="000000"/>
                </a:solidFill>
                <a:latin typeface="Roboto"/>
                <a:ea typeface="Roboto"/>
                <a:cs typeface="Roboto"/>
                <a:sym typeface="Roboto"/>
              </a:endParaRPr>
            </a:p>
            <a:p>
              <a:pPr indent="-120650" lvl="1" marL="114300" marR="0" rtl="0" algn="l">
                <a:lnSpc>
                  <a:spcPct val="115000"/>
                </a:lnSpc>
                <a:spcBef>
                  <a:spcPts val="200"/>
                </a:spcBef>
                <a:spcAft>
                  <a:spcPts val="0"/>
                </a:spcAft>
                <a:buClr>
                  <a:srgbClr val="000000"/>
                </a:buClr>
                <a:buSzPts val="1100"/>
                <a:buFont typeface="Roboto"/>
                <a:buChar char="•"/>
              </a:pPr>
              <a:r>
                <a:rPr b="1" i="0" lang="es" sz="1100" u="none" cap="none" strike="noStrike">
                  <a:solidFill>
                    <a:schemeClr val="dk1"/>
                  </a:solidFill>
                  <a:latin typeface="Roboto"/>
                  <a:ea typeface="Roboto"/>
                  <a:cs typeface="Roboto"/>
                  <a:sym typeface="Roboto"/>
                </a:rPr>
                <a:t>Shift Toward Slow and Experiential Tourism: </a:t>
              </a:r>
              <a:r>
                <a:rPr i="0" lang="es" sz="1100" u="none" cap="none" strike="noStrike">
                  <a:solidFill>
                    <a:schemeClr val="dk1"/>
                  </a:solidFill>
                  <a:latin typeface="Roboto"/>
                  <a:ea typeface="Roboto"/>
                  <a:cs typeface="Roboto"/>
                  <a:sym typeface="Roboto"/>
                </a:rPr>
                <a:t> The trail avoids large crowds therefore fostering slow tourism.</a:t>
              </a:r>
              <a:endParaRPr i="0" sz="1100" u="none" cap="none" strike="noStrike">
                <a:solidFill>
                  <a:srgbClr val="000000"/>
                </a:solidFill>
                <a:latin typeface="Roboto"/>
                <a:ea typeface="Roboto"/>
                <a:cs typeface="Roboto"/>
                <a:sym typeface="Roboto"/>
              </a:endParaRPr>
            </a:p>
          </p:txBody>
        </p:sp>
        <p:sp>
          <p:nvSpPr>
            <p:cNvPr id="193" name="Google Shape;193;p21"/>
            <p:cNvSpPr/>
            <p:nvPr/>
          </p:nvSpPr>
          <p:spPr>
            <a:xfrm>
              <a:off x="666600" y="1735504"/>
              <a:ext cx="4890600" cy="590400"/>
            </a:xfrm>
            <a:prstGeom prst="roundRect">
              <a:avLst>
                <a:gd fmla="val 16667" name="adj"/>
              </a:avLst>
            </a:prstGeom>
            <a:solidFill>
              <a:srgbClr val="8A3219"/>
            </a:solidFill>
            <a:ln cap="flat" cmpd="sng" w="25400">
              <a:solidFill>
                <a:srgbClr val="FFFFFF"/>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94" name="Google Shape;194;p21"/>
            <p:cNvSpPr txBox="1"/>
            <p:nvPr/>
          </p:nvSpPr>
          <p:spPr>
            <a:xfrm>
              <a:off x="666595" y="1764304"/>
              <a:ext cx="4890600" cy="532800"/>
            </a:xfrm>
            <a:prstGeom prst="rect">
              <a:avLst/>
            </a:prstGeom>
            <a:noFill/>
            <a:ln>
              <a:noFill/>
            </a:ln>
          </p:spPr>
          <p:txBody>
            <a:bodyPr anchorCtr="0" anchor="ctr" bIns="0" lIns="218125" spcFirstLastPara="1" rIns="218125" wrap="square" tIns="0">
              <a:noAutofit/>
            </a:bodyPr>
            <a:lstStyle/>
            <a:p>
              <a:pPr indent="0" lvl="0" marL="0" marR="0" rtl="0" algn="l">
                <a:lnSpc>
                  <a:spcPct val="90000"/>
                </a:lnSpc>
                <a:spcBef>
                  <a:spcPts val="0"/>
                </a:spcBef>
                <a:spcAft>
                  <a:spcPts val="0"/>
                </a:spcAft>
                <a:buClr>
                  <a:srgbClr val="000000"/>
                </a:buClr>
                <a:buSzPts val="1000"/>
                <a:buFont typeface="Arial"/>
                <a:buNone/>
              </a:pPr>
              <a:r>
                <a:rPr b="1" i="0" lang="es" sz="1100" u="none" cap="none" strike="noStrike">
                  <a:solidFill>
                    <a:srgbClr val="FFFFFF"/>
                  </a:solidFill>
                  <a:latin typeface="Roboto"/>
                  <a:ea typeface="Roboto"/>
                  <a:cs typeface="Roboto"/>
                  <a:sym typeface="Roboto"/>
                </a:rPr>
                <a:t>Behavioral Impact on Visitors</a:t>
              </a:r>
              <a:endParaRPr i="0" sz="1100" u="none" cap="none" strike="noStrike">
                <a:solidFill>
                  <a:srgbClr val="000000"/>
                </a:solidFill>
                <a:latin typeface="Roboto"/>
                <a:ea typeface="Roboto"/>
                <a:cs typeface="Roboto"/>
                <a:sym typeface="Roboto"/>
              </a:endParaRPr>
            </a:p>
          </p:txBody>
        </p:sp>
        <p:sp>
          <p:nvSpPr>
            <p:cNvPr id="195" name="Google Shape;195;p21"/>
            <p:cNvSpPr/>
            <p:nvPr/>
          </p:nvSpPr>
          <p:spPr>
            <a:xfrm>
              <a:off x="0" y="4602222"/>
              <a:ext cx="16487400" cy="1449000"/>
            </a:xfrm>
            <a:prstGeom prst="rect">
              <a:avLst/>
            </a:prstGeom>
            <a:solidFill>
              <a:srgbClr val="FFFFFF">
                <a:alpha val="89410"/>
              </a:srgbClr>
            </a:solidFill>
            <a:ln cap="flat" cmpd="sng" w="25400">
              <a:solidFill>
                <a:srgbClr val="4F81BD"/>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96" name="Google Shape;196;p21"/>
            <p:cNvSpPr txBox="1"/>
            <p:nvPr/>
          </p:nvSpPr>
          <p:spPr>
            <a:xfrm>
              <a:off x="-900300" y="4626679"/>
              <a:ext cx="18288000" cy="1449000"/>
            </a:xfrm>
            <a:prstGeom prst="rect">
              <a:avLst/>
            </a:prstGeom>
            <a:noFill/>
            <a:ln>
              <a:noFill/>
            </a:ln>
          </p:spPr>
          <p:txBody>
            <a:bodyPr anchorCtr="0" anchor="t" bIns="71125" lIns="639800" spcFirstLastPara="1" rIns="639800" wrap="square" tIns="208275">
              <a:noAutofit/>
            </a:bodyPr>
            <a:lstStyle/>
            <a:p>
              <a:pPr indent="-120650" lvl="1" marL="114300" marR="0" rtl="0" algn="l">
                <a:lnSpc>
                  <a:spcPct val="150000"/>
                </a:lnSpc>
                <a:spcBef>
                  <a:spcPts val="200"/>
                </a:spcBef>
                <a:spcAft>
                  <a:spcPts val="0"/>
                </a:spcAft>
                <a:buClr>
                  <a:srgbClr val="000000"/>
                </a:buClr>
                <a:buSzPts val="1100"/>
                <a:buFont typeface="Arial"/>
                <a:buChar char="•"/>
              </a:pPr>
              <a:r>
                <a:rPr b="1" i="0" lang="es" sz="1100" u="none" cap="none" strike="noStrike">
                  <a:solidFill>
                    <a:srgbClr val="000000"/>
                  </a:solidFill>
                  <a:latin typeface="Roboto"/>
                  <a:ea typeface="Roboto"/>
                  <a:cs typeface="Roboto"/>
                  <a:sym typeface="Roboto"/>
                </a:rPr>
                <a:t>Gamification : </a:t>
              </a:r>
              <a:r>
                <a:rPr i="0" lang="es" sz="1100" u="none" cap="none" strike="noStrike">
                  <a:solidFill>
                    <a:srgbClr val="000000"/>
                  </a:solidFill>
                  <a:latin typeface="Roboto"/>
                  <a:ea typeface="Roboto"/>
                  <a:cs typeface="Roboto"/>
                  <a:sym typeface="Roboto"/>
                </a:rPr>
                <a:t>The unique experience offered by the game makes it memorable</a:t>
              </a:r>
              <a:endParaRPr i="0" sz="1100" u="none" cap="none" strike="noStrike">
                <a:solidFill>
                  <a:srgbClr val="000000"/>
                </a:solidFill>
                <a:latin typeface="Roboto"/>
                <a:ea typeface="Roboto"/>
                <a:cs typeface="Roboto"/>
                <a:sym typeface="Roboto"/>
              </a:endParaRPr>
            </a:p>
            <a:p>
              <a:pPr indent="-120650" lvl="1" marL="114300" marR="0" rtl="0" algn="l">
                <a:lnSpc>
                  <a:spcPct val="150000"/>
                </a:lnSpc>
                <a:spcBef>
                  <a:spcPts val="200"/>
                </a:spcBef>
                <a:spcAft>
                  <a:spcPts val="0"/>
                </a:spcAft>
                <a:buClr>
                  <a:srgbClr val="000000"/>
                </a:buClr>
                <a:buSzPts val="1100"/>
                <a:buFont typeface="Arial"/>
                <a:buChar char="•"/>
              </a:pPr>
              <a:r>
                <a:rPr b="1" i="0" lang="es" sz="1100" u="none" cap="none" strike="noStrike">
                  <a:solidFill>
                    <a:schemeClr val="dk1"/>
                  </a:solidFill>
                  <a:latin typeface="Roboto"/>
                  <a:ea typeface="Roboto"/>
                  <a:cs typeface="Roboto"/>
                  <a:sym typeface="Roboto"/>
                </a:rPr>
                <a:t>A True Sense of Place:</a:t>
              </a:r>
              <a:r>
                <a:rPr i="0" lang="es" sz="1100" u="none" cap="none" strike="noStrike">
                  <a:solidFill>
                    <a:schemeClr val="dk1"/>
                  </a:solidFill>
                  <a:latin typeface="Roboto"/>
                  <a:ea typeface="Roboto"/>
                  <a:cs typeface="Roboto"/>
                  <a:sym typeface="Roboto"/>
                </a:rPr>
                <a:t> Visitors develop a personal connection to Valencia, returning or sharing their experiences with others.</a:t>
              </a:r>
              <a:endParaRPr i="0" sz="1100" u="none" cap="none" strike="noStrike">
                <a:solidFill>
                  <a:schemeClr val="dk1"/>
                </a:solidFill>
                <a:latin typeface="Roboto"/>
                <a:ea typeface="Roboto"/>
                <a:cs typeface="Roboto"/>
                <a:sym typeface="Roboto"/>
              </a:endParaRPr>
            </a:p>
            <a:p>
              <a:pPr indent="0" lvl="0" marL="0" marR="0" rtl="0" algn="l">
                <a:lnSpc>
                  <a:spcPct val="90000"/>
                </a:lnSpc>
                <a:spcBef>
                  <a:spcPts val="20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197" name="Google Shape;197;p21"/>
            <p:cNvSpPr/>
            <p:nvPr/>
          </p:nvSpPr>
          <p:spPr>
            <a:xfrm>
              <a:off x="666600" y="4379692"/>
              <a:ext cx="7290900" cy="590400"/>
            </a:xfrm>
            <a:prstGeom prst="roundRect">
              <a:avLst>
                <a:gd fmla="val 16667" name="adj"/>
              </a:avLst>
            </a:prstGeom>
            <a:solidFill>
              <a:srgbClr val="6550A3"/>
            </a:solidFill>
            <a:ln cap="flat" cmpd="sng" w="25400">
              <a:solidFill>
                <a:srgbClr val="FFFFFF"/>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98" name="Google Shape;198;p21"/>
            <p:cNvSpPr txBox="1"/>
            <p:nvPr/>
          </p:nvSpPr>
          <p:spPr>
            <a:xfrm>
              <a:off x="548125" y="4422892"/>
              <a:ext cx="7110900" cy="532800"/>
            </a:xfrm>
            <a:prstGeom prst="rect">
              <a:avLst/>
            </a:prstGeom>
            <a:noFill/>
            <a:ln>
              <a:noFill/>
            </a:ln>
          </p:spPr>
          <p:txBody>
            <a:bodyPr anchorCtr="0" anchor="ctr" bIns="0" lIns="218125" spcFirstLastPara="1" rIns="218125" wrap="square" tIns="0">
              <a:noAutofit/>
            </a:bodyPr>
            <a:lstStyle/>
            <a:p>
              <a:pPr indent="0" lvl="0" marL="0" marR="0" rtl="0" algn="l">
                <a:lnSpc>
                  <a:spcPct val="90000"/>
                </a:lnSpc>
                <a:spcBef>
                  <a:spcPts val="0"/>
                </a:spcBef>
                <a:spcAft>
                  <a:spcPts val="0"/>
                </a:spcAft>
                <a:buClr>
                  <a:srgbClr val="000000"/>
                </a:buClr>
                <a:buSzPts val="1000"/>
                <a:buFont typeface="Arial"/>
                <a:buNone/>
              </a:pPr>
              <a:r>
                <a:rPr b="1" i="0" lang="es" sz="1100" u="none" cap="none" strike="noStrike">
                  <a:solidFill>
                    <a:srgbClr val="FFFFFF"/>
                  </a:solidFill>
                  <a:latin typeface="Roboto"/>
                  <a:ea typeface="Roboto"/>
                  <a:cs typeface="Roboto"/>
                  <a:sym typeface="Roboto"/>
                </a:rPr>
                <a:t>Immersive Experience &amp; Community Contribution</a:t>
              </a:r>
              <a:endParaRPr i="0" sz="1100" u="none" cap="none" strike="noStrike">
                <a:solidFill>
                  <a:srgbClr val="000000"/>
                </a:solidFill>
                <a:latin typeface="Roboto"/>
                <a:ea typeface="Roboto"/>
                <a:cs typeface="Roboto"/>
                <a:sym typeface="Roboto"/>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C52252B014674CB5B8BBCA345FDDE6" ma:contentTypeVersion="19" ma:contentTypeDescription="Create a new document." ma:contentTypeScope="" ma:versionID="cba0a1668edfb090653f5ea4f63b0d13">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b772bd1e787a512b9af9b567986633f"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944d2af-eeed-4acc-b052-3107ab9b10d9" xsi:nil="true"/>
    <lcf76f155ced4ddcb4097134ff3c332f xmlns="c09b88ca-66eb-4a97-99d4-e4839274e1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879EF6D-3333-4E9F-A5D5-9FD2D6F8445D}"/>
</file>

<file path=customXml/itemProps2.xml><?xml version="1.0" encoding="utf-8"?>
<ds:datastoreItem xmlns:ds="http://schemas.openxmlformats.org/officeDocument/2006/customXml" ds:itemID="{3076C387-108C-48A9-9F36-19D6207DBE9E}"/>
</file>

<file path=customXml/itemProps3.xml><?xml version="1.0" encoding="utf-8"?>
<ds:datastoreItem xmlns:ds="http://schemas.openxmlformats.org/officeDocument/2006/customXml" ds:itemID="{0FA49EFF-D666-40BF-B45D-B05C566BB202}"/>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0x010100B1C52252B014674CB5B8BBCA345FDDE6</vt:lpwstr>
  </property>
</Properties>
</file>