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oboto-boldItalic.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font" Target="fonts/Roboto-italic.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29" Type="http://schemas.openxmlformats.org/officeDocument/2006/relationships/customXml" Target="../customXml/item3.xml"/><Relationship Id="rId24" Type="http://schemas.openxmlformats.org/officeDocument/2006/relationships/font" Target="fonts/Roboto-bold.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23" Type="http://schemas.openxmlformats.org/officeDocument/2006/relationships/font" Target="fonts/Roboto-regular.fntdata"/><Relationship Id="rId5" Type="http://schemas.openxmlformats.org/officeDocument/2006/relationships/notesMaster" Target="notesMasters/notesMaster1.xml"/><Relationship Id="rId15" Type="http://schemas.openxmlformats.org/officeDocument/2006/relationships/slide" Target="slides/slide10.xml"/><Relationship Id="rId28"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b1ef7d93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 name="Google Shape;52;g34b1ef7d93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4b1ef7d930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34b1ef7d930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4b1ef7d930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g34b1ef7d930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4b1ef7d930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g34b1ef7d930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4b1ef7d930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g34b1ef7d930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4b1ef7d930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g34b1ef7d930_0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4b1ef7d930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g34b1ef7d930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b1ef7d930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34b1ef7d930_0_2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4b1ef7d930_0_2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g34b1ef7d930_0_2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4b1ef7d930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g34b1ef7d930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4b1ef7d930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g34b1ef7d930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4b1ef7d930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g34b1ef7d930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4b1ef7d930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 name="Google Shape;115;g34b1ef7d930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4b1ef7d930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g34b1ef7d930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4b1ef7d930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g34b1ef7d930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4b1ef7d930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g34b1ef7d930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4b1ef7d930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g34b1ef7d930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 Id="rId10" Type="http://schemas.openxmlformats.org/officeDocument/2006/relationships/image" Target="../media/image8.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hyperlink" Target="https://turismo.caceres.es" TargetMode="External"/><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hyperlink" Target="https://gestor-eventos.caceres.es/agend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hyperlink" Target="https://comercio.caceres.es/caceres-car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4E7"/>
        </a:solidFill>
      </p:bgPr>
    </p:bg>
    <p:spTree>
      <p:nvGrpSpPr>
        <p:cNvPr id="53" name="Shape 53"/>
        <p:cNvGrpSpPr/>
        <p:nvPr/>
      </p:nvGrpSpPr>
      <p:grpSpPr>
        <a:xfrm>
          <a:off x="0" y="0"/>
          <a:ext cx="0" cy="0"/>
          <a:chOff x="0" y="0"/>
          <a:chExt cx="0" cy="0"/>
        </a:xfrm>
      </p:grpSpPr>
      <p:sp>
        <p:nvSpPr>
          <p:cNvPr id="54" name="Google Shape;54;p13"/>
          <p:cNvSpPr/>
          <p:nvPr/>
        </p:nvSpPr>
        <p:spPr>
          <a:xfrm>
            <a:off x="1062120" y="258337"/>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5" name="Google Shape;55;p13"/>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 name="Google Shape;56;p13"/>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 name="Google Shape;57;p13"/>
          <p:cNvSpPr/>
          <p:nvPr/>
        </p:nvSpPr>
        <p:spPr>
          <a:xfrm>
            <a:off x="5581035" y="140066"/>
            <a:ext cx="3487166" cy="560098"/>
          </a:xfrm>
          <a:custGeom>
            <a:rect b="b" l="l" r="r" t="t"/>
            <a:pathLst>
              <a:path extrusionOk="0" h="1120196" w="6974331">
                <a:moveTo>
                  <a:pt x="0" y="0"/>
                </a:moveTo>
                <a:lnTo>
                  <a:pt x="6974331" y="0"/>
                </a:lnTo>
                <a:lnTo>
                  <a:pt x="6974331" y="1120195"/>
                </a:lnTo>
                <a:lnTo>
                  <a:pt x="0" y="1120195"/>
                </a:lnTo>
                <a:lnTo>
                  <a:pt x="0" y="0"/>
                </a:lnTo>
                <a:close/>
              </a:path>
            </a:pathLst>
          </a:custGeom>
          <a:blipFill rotWithShape="1">
            <a:blip r:embed="rId6">
              <a:alphaModFix/>
            </a:blip>
            <a:stretch>
              <a:fillRect b="-5759" l="0" r="0" t="-57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8" name="Google Shape;58;p13"/>
          <p:cNvSpPr txBox="1"/>
          <p:nvPr/>
        </p:nvSpPr>
        <p:spPr>
          <a:xfrm>
            <a:off x="7878150" y="4708525"/>
            <a:ext cx="9777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59" name="Google Shape;59;p13"/>
          <p:cNvSpPr txBox="1"/>
          <p:nvPr/>
        </p:nvSpPr>
        <p:spPr>
          <a:xfrm>
            <a:off x="2762438" y="913824"/>
            <a:ext cx="3443100" cy="2154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1400"/>
              <a:buFont typeface="Arial"/>
              <a:buNone/>
            </a:pPr>
            <a:r>
              <a:rPr b="1" i="0" lang="es" sz="1400" u="none" cap="none" strike="noStrike">
                <a:solidFill>
                  <a:srgbClr val="000000"/>
                </a:solidFill>
                <a:latin typeface="Roboto"/>
                <a:ea typeface="Roboto"/>
                <a:cs typeface="Roboto"/>
                <a:sym typeface="Roboto"/>
              </a:rPr>
              <a:t>C</a:t>
            </a:r>
            <a:r>
              <a:rPr b="1" lang="es" sz="1400">
                <a:latin typeface="Roboto"/>
                <a:ea typeface="Roboto"/>
                <a:cs typeface="Roboto"/>
                <a:sym typeface="Roboto"/>
              </a:rPr>
              <a:t>á</a:t>
            </a:r>
            <a:r>
              <a:rPr b="1" i="0" lang="es" sz="1400" u="none" cap="none" strike="noStrike">
                <a:solidFill>
                  <a:srgbClr val="000000"/>
                </a:solidFill>
                <a:latin typeface="Roboto"/>
                <a:ea typeface="Roboto"/>
                <a:cs typeface="Roboto"/>
                <a:sym typeface="Roboto"/>
              </a:rPr>
              <a:t>ceres </a:t>
            </a:r>
            <a:r>
              <a:rPr b="1" lang="es" sz="1400">
                <a:latin typeface="Roboto"/>
                <a:ea typeface="Roboto"/>
                <a:cs typeface="Roboto"/>
                <a:sym typeface="Roboto"/>
              </a:rPr>
              <a:t>Smart Heritage</a:t>
            </a:r>
            <a:endParaRPr b="0" i="0" sz="700" u="none" cap="none" strike="noStrike">
              <a:solidFill>
                <a:srgbClr val="000000"/>
              </a:solidFill>
              <a:latin typeface="Arial"/>
              <a:ea typeface="Arial"/>
              <a:cs typeface="Arial"/>
              <a:sym typeface="Arial"/>
            </a:endParaRPr>
          </a:p>
        </p:txBody>
      </p:sp>
      <p:pic>
        <p:nvPicPr>
          <p:cNvPr id="60" name="Google Shape;60;p13"/>
          <p:cNvPicPr preferRelativeResize="0"/>
          <p:nvPr/>
        </p:nvPicPr>
        <p:blipFill>
          <a:blip r:embed="rId7">
            <a:alphaModFix/>
          </a:blip>
          <a:stretch>
            <a:fillRect/>
          </a:stretch>
        </p:blipFill>
        <p:spPr>
          <a:xfrm>
            <a:off x="1748271" y="1269756"/>
            <a:ext cx="5344143" cy="3073932"/>
          </a:xfrm>
          <a:prstGeom prst="rect">
            <a:avLst/>
          </a:prstGeom>
          <a:noFill/>
          <a:ln>
            <a:noFill/>
          </a:ln>
        </p:spPr>
      </p:pic>
      <p:pic>
        <p:nvPicPr>
          <p:cNvPr id="61" name="Google Shape;61;p13"/>
          <p:cNvPicPr preferRelativeResize="0"/>
          <p:nvPr/>
        </p:nvPicPr>
        <p:blipFill rotWithShape="1">
          <a:blip r:embed="rId8">
            <a:alphaModFix/>
          </a:blip>
          <a:srcRect b="0" l="0" r="0" t="0"/>
          <a:stretch/>
        </p:blipFill>
        <p:spPr>
          <a:xfrm>
            <a:off x="6089244" y="3267550"/>
            <a:ext cx="2470753" cy="10761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96" name="Shape 196"/>
        <p:cNvGrpSpPr/>
        <p:nvPr/>
      </p:nvGrpSpPr>
      <p:grpSpPr>
        <a:xfrm>
          <a:off x="0" y="0"/>
          <a:ext cx="0" cy="0"/>
          <a:chOff x="0" y="0"/>
          <a:chExt cx="0" cy="0"/>
        </a:xfrm>
      </p:grpSpPr>
      <p:sp>
        <p:nvSpPr>
          <p:cNvPr id="197" name="Google Shape;197;p22"/>
          <p:cNvSpPr/>
          <p:nvPr/>
        </p:nvSpPr>
        <p:spPr>
          <a:xfrm>
            <a:off x="6184313" y="1231513"/>
            <a:ext cx="2461800" cy="2821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98" name="Google Shape;198;p22"/>
          <p:cNvSpPr txBox="1"/>
          <p:nvPr/>
        </p:nvSpPr>
        <p:spPr>
          <a:xfrm>
            <a:off x="7967000" y="4655175"/>
            <a:ext cx="9552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99" name="Google Shape;199;p22"/>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0" name="Google Shape;200;p22"/>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Visitors Benefits and Impact</a:t>
            </a:r>
            <a:endParaRPr b="0" i="0" sz="3600" u="none" cap="none" strike="noStrike">
              <a:solidFill>
                <a:srgbClr val="000000"/>
              </a:solidFill>
              <a:latin typeface="Arial"/>
              <a:ea typeface="Arial"/>
              <a:cs typeface="Arial"/>
              <a:sym typeface="Arial"/>
            </a:endParaRPr>
          </a:p>
        </p:txBody>
      </p:sp>
      <p:sp>
        <p:nvSpPr>
          <p:cNvPr id="201" name="Google Shape;201;p22"/>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2" name="Google Shape;202;p22"/>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3" name="Google Shape;203;p22"/>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04" name="Google Shape;204;p22"/>
          <p:cNvSpPr/>
          <p:nvPr/>
        </p:nvSpPr>
        <p:spPr>
          <a:xfrm>
            <a:off x="424938" y="1231513"/>
            <a:ext cx="2337600" cy="2718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05" name="Google Shape;205;p22"/>
          <p:cNvSpPr/>
          <p:nvPr/>
        </p:nvSpPr>
        <p:spPr>
          <a:xfrm>
            <a:off x="2892600" y="1202369"/>
            <a:ext cx="2337600" cy="2718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06" name="Google Shape;206;p22"/>
          <p:cNvSpPr txBox="1"/>
          <p:nvPr/>
        </p:nvSpPr>
        <p:spPr>
          <a:xfrm>
            <a:off x="467175" y="2019525"/>
            <a:ext cx="2165100" cy="2234100"/>
          </a:xfrm>
          <a:prstGeom prst="rect">
            <a:avLst/>
          </a:prstGeom>
          <a:noFill/>
          <a:ln>
            <a:noFill/>
          </a:ln>
        </p:spPr>
        <p:txBody>
          <a:bodyPr anchorCtr="0" anchor="t" bIns="45725" lIns="45725" spcFirstLastPara="1" rIns="45725" wrap="square" tIns="45725">
            <a:spAutoFit/>
          </a:bodyPr>
          <a:lstStyle/>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chemeClr val="dk1"/>
                </a:solidFill>
                <a:latin typeface="Roboto"/>
                <a:ea typeface="Roboto"/>
                <a:cs typeface="Roboto"/>
                <a:sym typeface="Roboto"/>
              </a:rPr>
              <a:t>Interactive experience</a:t>
            </a:r>
            <a:r>
              <a:rPr i="0" lang="es" sz="1100" u="none" cap="none" strike="noStrike">
                <a:solidFill>
                  <a:schemeClr val="dk1"/>
                </a:solidFill>
                <a:latin typeface="Roboto"/>
                <a:ea typeface="Roboto"/>
                <a:cs typeface="Roboto"/>
                <a:sym typeface="Roboto"/>
              </a:rPr>
              <a:t>: </a:t>
            </a:r>
            <a:r>
              <a:rPr lang="es" sz="1100">
                <a:solidFill>
                  <a:schemeClr val="dk1"/>
                </a:solidFill>
                <a:latin typeface="Roboto"/>
                <a:ea typeface="Roboto"/>
                <a:cs typeface="Roboto"/>
                <a:sym typeface="Roboto"/>
              </a:rPr>
              <a:t>The d</a:t>
            </a:r>
            <a:r>
              <a:rPr i="0" lang="es" sz="1100" u="none" cap="none" strike="noStrike">
                <a:solidFill>
                  <a:schemeClr val="dk1"/>
                </a:solidFill>
                <a:latin typeface="Roboto"/>
                <a:ea typeface="Roboto"/>
                <a:cs typeface="Roboto"/>
                <a:sym typeface="Roboto"/>
              </a:rPr>
              <a:t>igital kiosks and </a:t>
            </a:r>
            <a:r>
              <a:rPr lang="es" sz="1100">
                <a:solidFill>
                  <a:schemeClr val="dk1"/>
                </a:solidFill>
                <a:latin typeface="Roboto"/>
                <a:ea typeface="Roboto"/>
                <a:cs typeface="Roboto"/>
                <a:sym typeface="Roboto"/>
              </a:rPr>
              <a:t>the website</a:t>
            </a:r>
            <a:r>
              <a:rPr i="0" lang="es" sz="1100" u="none" cap="none" strike="noStrike">
                <a:solidFill>
                  <a:schemeClr val="dk1"/>
                </a:solidFill>
                <a:latin typeface="Roboto"/>
                <a:ea typeface="Roboto"/>
                <a:cs typeface="Roboto"/>
                <a:sym typeface="Roboto"/>
              </a:rPr>
              <a:t> allow visitors to explore the city easily and in a more dynamic way</a:t>
            </a:r>
            <a:r>
              <a:rPr lang="es" sz="1100">
                <a:solidFill>
                  <a:schemeClr val="dk1"/>
                </a:solidFill>
                <a:latin typeface="Roboto"/>
                <a:ea typeface="Roboto"/>
                <a:cs typeface="Roboto"/>
                <a:sym typeface="Roboto"/>
              </a:rPr>
              <a:t>, as well as learning more about its heritage. </a:t>
            </a:r>
            <a:endParaRPr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1"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i="0" sz="1100" u="none" cap="none" strike="noStrike">
              <a:solidFill>
                <a:srgbClr val="000000"/>
              </a:solidFill>
              <a:latin typeface="Roboto"/>
              <a:ea typeface="Roboto"/>
              <a:cs typeface="Roboto"/>
              <a:sym typeface="Roboto"/>
            </a:endParaRPr>
          </a:p>
        </p:txBody>
      </p:sp>
      <p:sp>
        <p:nvSpPr>
          <p:cNvPr id="207" name="Google Shape;207;p22"/>
          <p:cNvSpPr/>
          <p:nvPr/>
        </p:nvSpPr>
        <p:spPr>
          <a:xfrm>
            <a:off x="6294563" y="1050600"/>
            <a:ext cx="2117100" cy="1095600"/>
          </a:xfrm>
          <a:prstGeom prst="ellipse">
            <a:avLst/>
          </a:prstGeom>
          <a:solidFill>
            <a:srgbClr val="D1BADE"/>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08" name="Google Shape;208;p22"/>
          <p:cNvSpPr txBox="1"/>
          <p:nvPr/>
        </p:nvSpPr>
        <p:spPr>
          <a:xfrm>
            <a:off x="6774950" y="1280025"/>
            <a:ext cx="1464600" cy="876600"/>
          </a:xfrm>
          <a:prstGeom prst="rect">
            <a:avLst/>
          </a:prstGeom>
          <a:noFill/>
          <a:ln>
            <a:noFill/>
          </a:ln>
        </p:spPr>
        <p:txBody>
          <a:bodyPr anchorCtr="0" anchor="t" bIns="45725" lIns="45725" spcFirstLastPara="1" rIns="45725" wrap="square" tIns="45725">
            <a:spAutoFit/>
          </a:bodyPr>
          <a:lstStyle/>
          <a:p>
            <a:pPr indent="0" lvl="0" marL="228600" marR="0" rtl="0" algn="l">
              <a:lnSpc>
                <a:spcPct val="115000"/>
              </a:lnSpc>
              <a:spcBef>
                <a:spcPts val="0"/>
              </a:spcBef>
              <a:spcAft>
                <a:spcPts val="0"/>
              </a:spcAft>
              <a:buClr>
                <a:srgbClr val="000000"/>
              </a:buClr>
              <a:buSzPts val="1300"/>
              <a:buFont typeface="Arial"/>
              <a:buNone/>
            </a:pPr>
            <a:r>
              <a:rPr b="1" i="0" lang="es" sz="1100" u="none" cap="none" strike="noStrike">
                <a:solidFill>
                  <a:schemeClr val="dk1"/>
                </a:solidFill>
                <a:latin typeface="Roboto"/>
                <a:ea typeface="Roboto"/>
                <a:cs typeface="Roboto"/>
                <a:sym typeface="Roboto"/>
              </a:rPr>
              <a:t>OPTIMIZED </a:t>
            </a:r>
            <a:endParaRPr b="1"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rPr b="1" i="0" lang="es" sz="1100" u="none" cap="none" strike="noStrike">
                <a:solidFill>
                  <a:schemeClr val="dk1"/>
                </a:solidFill>
                <a:latin typeface="Roboto"/>
                <a:ea typeface="Roboto"/>
                <a:cs typeface="Roboto"/>
                <a:sym typeface="Roboto"/>
              </a:rPr>
              <a:t>OVERALL EXPERIENCE</a:t>
            </a:r>
            <a:endParaRPr b="1"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09" name="Google Shape;209;p22"/>
          <p:cNvSpPr/>
          <p:nvPr/>
        </p:nvSpPr>
        <p:spPr>
          <a:xfrm>
            <a:off x="5360275" y="2189063"/>
            <a:ext cx="910800" cy="538800"/>
          </a:xfrm>
          <a:prstGeom prst="rightArrow">
            <a:avLst>
              <a:gd fmla="val 50000" name="adj1"/>
              <a:gd fmla="val 50000" name="adj2"/>
            </a:avLst>
          </a:prstGeom>
          <a:solidFill>
            <a:srgbClr val="A4C2F4"/>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10" name="Google Shape;210;p22"/>
          <p:cNvSpPr/>
          <p:nvPr/>
        </p:nvSpPr>
        <p:spPr>
          <a:xfrm>
            <a:off x="597450" y="1329000"/>
            <a:ext cx="1904400" cy="538800"/>
          </a:xfrm>
          <a:prstGeom prst="roundRect">
            <a:avLst>
              <a:gd fmla="val 16667" name="adj"/>
            </a:avLst>
          </a:prstGeom>
          <a:solidFill>
            <a:srgbClr val="D1BADE"/>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11" name="Google Shape;211;p22"/>
          <p:cNvSpPr txBox="1"/>
          <p:nvPr/>
        </p:nvSpPr>
        <p:spPr>
          <a:xfrm>
            <a:off x="-258912" y="1339619"/>
            <a:ext cx="3705300" cy="681900"/>
          </a:xfrm>
          <a:prstGeom prst="rect">
            <a:avLst/>
          </a:prstGeom>
          <a:noFill/>
          <a:ln>
            <a:noFill/>
          </a:ln>
        </p:spPr>
        <p:txBody>
          <a:bodyPr anchorCtr="0" anchor="t" bIns="45725" lIns="45725" spcFirstLastPara="1" rIns="45725" wrap="square" tIns="45725">
            <a:spAutoFit/>
          </a:bodyPr>
          <a:lstStyle/>
          <a:p>
            <a:pPr indent="0" lvl="0" marL="0" marR="0" rtl="0" algn="ctr">
              <a:lnSpc>
                <a:spcPct val="115000"/>
              </a:lnSpc>
              <a:spcBef>
                <a:spcPts val="0"/>
              </a:spcBef>
              <a:spcAft>
                <a:spcPts val="0"/>
              </a:spcAft>
              <a:buClr>
                <a:srgbClr val="000000"/>
              </a:buClr>
              <a:buSzPts val="1300"/>
              <a:buFont typeface="Arial"/>
              <a:buNone/>
            </a:pPr>
            <a:r>
              <a:rPr b="1" i="0" lang="es" sz="1100" u="none" cap="none" strike="noStrike">
                <a:solidFill>
                  <a:schemeClr val="dk1"/>
                </a:solidFill>
                <a:latin typeface="Roboto"/>
                <a:ea typeface="Roboto"/>
                <a:cs typeface="Roboto"/>
                <a:sym typeface="Roboto"/>
              </a:rPr>
              <a:t>CULTURAL</a:t>
            </a:r>
            <a:endParaRPr b="1" i="0" sz="1100" u="none" cap="none" strike="noStrike">
              <a:solidFill>
                <a:schemeClr val="dk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300"/>
              <a:buFont typeface="Arial"/>
              <a:buNone/>
            </a:pPr>
            <a:r>
              <a:rPr b="1" i="0" lang="es" sz="1100" u="none" cap="none" strike="noStrike">
                <a:solidFill>
                  <a:schemeClr val="dk1"/>
                </a:solidFill>
                <a:latin typeface="Roboto"/>
                <a:ea typeface="Roboto"/>
                <a:cs typeface="Roboto"/>
                <a:sym typeface="Roboto"/>
              </a:rPr>
              <a:t> EXPERIENCE</a:t>
            </a:r>
            <a:endParaRPr b="1" i="0" sz="1100" u="none" cap="none" strike="noStrike">
              <a:solidFill>
                <a:schemeClr val="dk1"/>
              </a:solidFill>
              <a:latin typeface="Roboto"/>
              <a:ea typeface="Roboto"/>
              <a:cs typeface="Roboto"/>
              <a:sym typeface="Roboto"/>
            </a:endParaRPr>
          </a:p>
          <a:p>
            <a:pPr indent="0" lvl="0" marL="228600" marR="0" rtl="0" algn="ctr">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12" name="Google Shape;212;p22"/>
          <p:cNvSpPr/>
          <p:nvPr/>
        </p:nvSpPr>
        <p:spPr>
          <a:xfrm>
            <a:off x="3061738" y="1328994"/>
            <a:ext cx="1904400" cy="538800"/>
          </a:xfrm>
          <a:prstGeom prst="roundRect">
            <a:avLst>
              <a:gd fmla="val 16667" name="adj"/>
            </a:avLst>
          </a:prstGeom>
          <a:solidFill>
            <a:srgbClr val="D1BADE"/>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13" name="Google Shape;213;p22"/>
          <p:cNvSpPr txBox="1"/>
          <p:nvPr/>
        </p:nvSpPr>
        <p:spPr>
          <a:xfrm>
            <a:off x="3608707" y="1474794"/>
            <a:ext cx="3705300" cy="487200"/>
          </a:xfrm>
          <a:prstGeom prst="rect">
            <a:avLst/>
          </a:prstGeom>
          <a:noFill/>
          <a:ln>
            <a:noFill/>
          </a:ln>
        </p:spPr>
        <p:txBody>
          <a:bodyPr anchorCtr="0" anchor="t" bIns="45725" lIns="45725" spcFirstLastPara="1" rIns="45725" wrap="square" tIns="45725">
            <a:spAutoFit/>
          </a:bodyPr>
          <a:lstStyle/>
          <a:p>
            <a:pPr indent="0" lvl="0" marL="0" marR="0" rtl="0" algn="l">
              <a:lnSpc>
                <a:spcPct val="115000"/>
              </a:lnSpc>
              <a:spcBef>
                <a:spcPts val="0"/>
              </a:spcBef>
              <a:spcAft>
                <a:spcPts val="0"/>
              </a:spcAft>
              <a:buClr>
                <a:srgbClr val="000000"/>
              </a:buClr>
              <a:buSzPts val="1300"/>
              <a:buFont typeface="Arial"/>
              <a:buNone/>
            </a:pPr>
            <a:r>
              <a:rPr b="1" i="0" lang="es" sz="1100" u="none" cap="none" strike="noStrike">
                <a:solidFill>
                  <a:schemeClr val="dk1"/>
                </a:solidFill>
                <a:latin typeface="Roboto"/>
                <a:ea typeface="Roboto"/>
                <a:cs typeface="Roboto"/>
                <a:sym typeface="Roboto"/>
              </a:rPr>
              <a:t>EDUCATION</a:t>
            </a:r>
            <a:endParaRPr b="1"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14" name="Google Shape;214;p22"/>
          <p:cNvSpPr txBox="1"/>
          <p:nvPr/>
        </p:nvSpPr>
        <p:spPr>
          <a:xfrm>
            <a:off x="3048263" y="2018906"/>
            <a:ext cx="1809600" cy="2046300"/>
          </a:xfrm>
          <a:prstGeom prst="rect">
            <a:avLst/>
          </a:prstGeom>
          <a:noFill/>
          <a:ln>
            <a:noFill/>
          </a:ln>
        </p:spPr>
        <p:txBody>
          <a:bodyPr anchorCtr="0" anchor="t" bIns="45725" lIns="45725" spcFirstLastPara="1" rIns="45725" wrap="square" tIns="45725">
            <a:spAutoFit/>
          </a:bodyPr>
          <a:lstStyle/>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chemeClr val="dk1"/>
                </a:solidFill>
                <a:latin typeface="Roboto"/>
                <a:ea typeface="Roboto"/>
                <a:cs typeface="Roboto"/>
                <a:sym typeface="Roboto"/>
              </a:rPr>
              <a:t>Real-time information</a:t>
            </a:r>
            <a:r>
              <a:rPr i="0" lang="es" sz="1100" u="none" cap="none" strike="noStrike">
                <a:solidFill>
                  <a:schemeClr val="dk1"/>
                </a:solidFill>
                <a:latin typeface="Roboto"/>
                <a:ea typeface="Roboto"/>
                <a:cs typeface="Roboto"/>
                <a:sym typeface="Roboto"/>
              </a:rPr>
              <a:t>: The visitors have instant access to historical details, fun facts and stories of the city.</a:t>
            </a:r>
            <a:endParaRPr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1" i="0" sz="1300" u="none" cap="none" strike="noStrike">
              <a:solidFill>
                <a:schemeClr val="dk1"/>
              </a:solidFill>
              <a:latin typeface="Arial"/>
              <a:ea typeface="Arial"/>
              <a:cs typeface="Arial"/>
              <a:sym typeface="Arial"/>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15" name="Google Shape;215;p22"/>
          <p:cNvSpPr txBox="1"/>
          <p:nvPr/>
        </p:nvSpPr>
        <p:spPr>
          <a:xfrm>
            <a:off x="6401450" y="2219850"/>
            <a:ext cx="2211600" cy="1816200"/>
          </a:xfrm>
          <a:prstGeom prst="rect">
            <a:avLst/>
          </a:prstGeom>
          <a:noFill/>
          <a:ln>
            <a:noFill/>
          </a:ln>
        </p:spPr>
        <p:txBody>
          <a:bodyPr anchorCtr="0" anchor="t" bIns="45725" lIns="45725" spcFirstLastPara="1" rIns="45725" wrap="square" tIns="45725">
            <a:spAutoFit/>
          </a:bodyPr>
          <a:lstStyle/>
          <a:p>
            <a:pPr indent="0" lvl="0" marL="0" marR="0" rtl="0" algn="l">
              <a:lnSpc>
                <a:spcPct val="150000"/>
              </a:lnSpc>
              <a:spcBef>
                <a:spcPts val="0"/>
              </a:spcBef>
              <a:spcAft>
                <a:spcPts val="0"/>
              </a:spcAft>
              <a:buClr>
                <a:srgbClr val="000000"/>
              </a:buClr>
              <a:buSzPts val="1300"/>
              <a:buFont typeface="Arial"/>
              <a:buNone/>
            </a:pPr>
            <a:r>
              <a:rPr i="0" lang="es" sz="1100" u="none" cap="none" strike="noStrike">
                <a:solidFill>
                  <a:schemeClr val="dk1"/>
                </a:solidFill>
                <a:latin typeface="Roboto"/>
                <a:ea typeface="Roboto"/>
                <a:cs typeface="Roboto"/>
                <a:sym typeface="Roboto"/>
              </a:rPr>
              <a:t>Tourist can fully appreciate the richness of the city thanks to the brochures, maps and tools they have access to, as well as avoiding long lines and planning their visit in a more efficient way.</a:t>
            </a:r>
            <a:endParaRPr i="0" sz="1100" u="none" cap="none" strike="noStrike">
              <a:solidFill>
                <a:schemeClr val="dk1"/>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19" name="Shape 219"/>
        <p:cNvGrpSpPr/>
        <p:nvPr/>
      </p:nvGrpSpPr>
      <p:grpSpPr>
        <a:xfrm>
          <a:off x="0" y="0"/>
          <a:ext cx="0" cy="0"/>
          <a:chOff x="0" y="0"/>
          <a:chExt cx="0" cy="0"/>
        </a:xfrm>
      </p:grpSpPr>
      <p:sp>
        <p:nvSpPr>
          <p:cNvPr id="220" name="Google Shape;220;p23"/>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1" name="Google Shape;221;p23"/>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2" name="Google Shape;222;p23"/>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3" name="Google Shape;223;p23"/>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Sustainability Measures </a:t>
            </a:r>
            <a:endParaRPr b="0" i="0" sz="700" u="none" cap="none" strike="noStrike">
              <a:solidFill>
                <a:srgbClr val="000000"/>
              </a:solidFill>
              <a:latin typeface="Arial"/>
              <a:ea typeface="Arial"/>
              <a:cs typeface="Arial"/>
              <a:sym typeface="Arial"/>
            </a:endParaRPr>
          </a:p>
        </p:txBody>
      </p:sp>
      <p:sp>
        <p:nvSpPr>
          <p:cNvPr id="224" name="Google Shape;224;p23"/>
          <p:cNvSpPr txBox="1"/>
          <p:nvPr/>
        </p:nvSpPr>
        <p:spPr>
          <a:xfrm>
            <a:off x="7986737" y="470852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25" name="Google Shape;225;p23"/>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26" name="Google Shape;226;p23"/>
          <p:cNvSpPr/>
          <p:nvPr/>
        </p:nvSpPr>
        <p:spPr>
          <a:xfrm>
            <a:off x="424938" y="1140519"/>
            <a:ext cx="8115300" cy="1415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27" name="Google Shape;227;p23"/>
          <p:cNvSpPr txBox="1"/>
          <p:nvPr/>
        </p:nvSpPr>
        <p:spPr>
          <a:xfrm>
            <a:off x="605688" y="1301244"/>
            <a:ext cx="7669500" cy="2235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Cultural Preservation:</a:t>
            </a:r>
            <a:endParaRPr b="0"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Roboto"/>
                <a:ea typeface="Roboto"/>
                <a:cs typeface="Roboto"/>
                <a:sym typeface="Roboto"/>
              </a:rPr>
              <a:t>The different environmental and structural sensors track factors like temperature, humidity, and vibrations, helping detect early signs of deterioration. The visitors’ flow tracking helps avoiding congestion points in vulnerable landmarks, and the use of digital contents also reduce physical wear caused by large crowds.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p:txBody>
      </p:sp>
      <p:sp>
        <p:nvSpPr>
          <p:cNvPr id="228" name="Google Shape;228;p23"/>
          <p:cNvSpPr/>
          <p:nvPr/>
        </p:nvSpPr>
        <p:spPr>
          <a:xfrm>
            <a:off x="424938" y="2712475"/>
            <a:ext cx="8115300" cy="1415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229" name="Google Shape;229;p23"/>
          <p:cNvSpPr txBox="1"/>
          <p:nvPr/>
        </p:nvSpPr>
        <p:spPr>
          <a:xfrm>
            <a:off x="605688" y="2828875"/>
            <a:ext cx="7753800" cy="21504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Economic sustainability and resource preservation</a:t>
            </a:r>
            <a:endParaRPr b="0"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Roboto"/>
                <a:ea typeface="Roboto"/>
                <a:cs typeface="Roboto"/>
                <a:sym typeface="Roboto"/>
              </a:rPr>
              <a:t>The use of ICTs allows for better management of city services and infrastructure, reducing operational costs, including the costs related to heritage preservation activities. In addition the new technological touristic services attract a broader audience and foster economic growth within the community, as local enterprises benefit directly from increased tourism activities.</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9C86"/>
        </a:solidFill>
      </p:bgPr>
    </p:bg>
    <p:spTree>
      <p:nvGrpSpPr>
        <p:cNvPr id="233" name="Shape 233"/>
        <p:cNvGrpSpPr/>
        <p:nvPr/>
      </p:nvGrpSpPr>
      <p:grpSpPr>
        <a:xfrm>
          <a:off x="0" y="0"/>
          <a:ext cx="0" cy="0"/>
          <a:chOff x="0" y="0"/>
          <a:chExt cx="0" cy="0"/>
        </a:xfrm>
      </p:grpSpPr>
      <p:sp>
        <p:nvSpPr>
          <p:cNvPr id="234" name="Google Shape;234;p24"/>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5" name="Google Shape;235;p24"/>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6" name="Google Shape;236;p24"/>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7" name="Google Shape;237;p24"/>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Community Involvement</a:t>
            </a:r>
            <a:endParaRPr b="0" i="0" sz="700" u="none" cap="none" strike="noStrike">
              <a:solidFill>
                <a:srgbClr val="000000"/>
              </a:solidFill>
              <a:latin typeface="Arial"/>
              <a:ea typeface="Arial"/>
              <a:cs typeface="Arial"/>
              <a:sym typeface="Arial"/>
            </a:endParaRPr>
          </a:p>
        </p:txBody>
      </p:sp>
      <p:sp>
        <p:nvSpPr>
          <p:cNvPr id="238" name="Google Shape;238;p24"/>
          <p:cNvSpPr txBox="1"/>
          <p:nvPr/>
        </p:nvSpPr>
        <p:spPr>
          <a:xfrm>
            <a:off x="7976862" y="470852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39" name="Google Shape;239;p24"/>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40" name="Google Shape;240;p24"/>
          <p:cNvSpPr txBox="1"/>
          <p:nvPr/>
        </p:nvSpPr>
        <p:spPr>
          <a:xfrm>
            <a:off x="514350" y="1192413"/>
            <a:ext cx="7876500" cy="32049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Role of Local Community</a:t>
            </a:r>
            <a:endParaRPr b="0" i="0" sz="1100" u="sng"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Active participation of residents, local business and cultural organizations to enhance the city’s cultural heritage.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Local business and especially those involved in the tourism sector, such as hotels and restaurants,  have a direct role  on the touristic services that contribute to enrich the visitors’ experience in  the city.  In addition, they can access the online marketplace to promote their businesses and catch the attention of tourists easily.</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b="0"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Ownership and Management: City Council’s Role </a:t>
            </a:r>
            <a:endParaRPr b="0" i="0" sz="1100" u="sng"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Aligning the project with broader urban development goals.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lang="es" sz="1100">
                <a:latin typeface="Roboto"/>
                <a:ea typeface="Roboto"/>
                <a:cs typeface="Roboto"/>
                <a:sym typeface="Roboto"/>
              </a:rPr>
              <a:t>Ensuring</a:t>
            </a:r>
            <a:r>
              <a:rPr b="0" i="0" lang="es" sz="1100" u="none" cap="none" strike="noStrike">
                <a:solidFill>
                  <a:srgbClr val="000000"/>
                </a:solidFill>
                <a:latin typeface="Roboto"/>
                <a:ea typeface="Roboto"/>
                <a:cs typeface="Roboto"/>
                <a:sym typeface="Roboto"/>
              </a:rPr>
              <a:t> the project’s financial viability and funding by a good management of the budget and benefits.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Facilitating the collaboration among other stakeholders, including technology providers and cultural institutions.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2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44" name="Shape 244"/>
        <p:cNvGrpSpPr/>
        <p:nvPr/>
      </p:nvGrpSpPr>
      <p:grpSpPr>
        <a:xfrm>
          <a:off x="0" y="0"/>
          <a:ext cx="0" cy="0"/>
          <a:chOff x="0" y="0"/>
          <a:chExt cx="0" cy="0"/>
        </a:xfrm>
      </p:grpSpPr>
      <p:sp>
        <p:nvSpPr>
          <p:cNvPr id="245" name="Google Shape;245;p25"/>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6" name="Google Shape;246;p25"/>
          <p:cNvSpPr txBox="1"/>
          <p:nvPr/>
        </p:nvSpPr>
        <p:spPr>
          <a:xfrm>
            <a:off x="7907761" y="4655175"/>
            <a:ext cx="10146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47" name="Google Shape;247;p25"/>
          <p:cNvSpPr txBox="1"/>
          <p:nvPr/>
        </p:nvSpPr>
        <p:spPr>
          <a:xfrm>
            <a:off x="415839" y="1024393"/>
            <a:ext cx="8115300" cy="29937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Evaluation Metrics, Feedback Mechanisms and  Continuous Improvement </a:t>
            </a:r>
            <a:endParaRPr b="0" i="0" sz="1100" u="sng"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Online surveys and comments in social networks and websites: The official touristic  app and website and social networks are potential sources of information  to get feedback and collect visitors’ opinions  after their experience in the city. They allow to identify services  that can be improved, to detect technical problems with the systems installed in the different landmarks  and even to get ideas that could be implemented for a more attractive experience and a continuous improvement of the project. </a:t>
            </a:r>
            <a:endParaRPr b="0" i="0" sz="1100" u="none" cap="none" strike="noStrike">
              <a:solidFill>
                <a:srgbClr val="000000"/>
              </a:solidFill>
              <a:latin typeface="Roboto"/>
              <a:ea typeface="Roboto"/>
              <a:cs typeface="Roboto"/>
              <a:sym typeface="Roboto"/>
            </a:endParaRPr>
          </a:p>
          <a:p>
            <a:pPr indent="0" lvl="0" marL="228600" marR="0" rtl="0" algn="just">
              <a:lnSpc>
                <a:spcPct val="150000"/>
              </a:lnSpc>
              <a:spcBef>
                <a:spcPts val="0"/>
              </a:spcBef>
              <a:spcAft>
                <a:spcPts val="0"/>
              </a:spcAft>
              <a:buClr>
                <a:srgbClr val="000000"/>
              </a:buClr>
              <a:buSzPts val="12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200"/>
              <a:buFont typeface="Arial"/>
              <a:buNone/>
            </a:pPr>
            <a:r>
              <a:rPr b="0" i="0" lang="es" sz="1100" u="sng" cap="none" strike="noStrike">
                <a:solidFill>
                  <a:schemeClr val="dk1"/>
                </a:solidFill>
                <a:latin typeface="Roboto"/>
                <a:ea typeface="Roboto"/>
                <a:cs typeface="Roboto"/>
                <a:sym typeface="Roboto"/>
              </a:rPr>
              <a:t>Funding Sources and budget information</a:t>
            </a:r>
            <a:r>
              <a:rPr b="0" i="0" lang="es" sz="1100" u="none" cap="none" strike="noStrike">
                <a:solidFill>
                  <a:schemeClr val="dk1"/>
                </a:solidFill>
                <a:latin typeface="Roboto"/>
                <a:ea typeface="Roboto"/>
                <a:cs typeface="Roboto"/>
                <a:sym typeface="Roboto"/>
              </a:rPr>
              <a:t>: Total Budget: 3.782.805,29€</a:t>
            </a:r>
            <a:endParaRPr b="0" i="0" sz="1100" u="none" cap="none" strike="noStrike">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200"/>
              <a:buFont typeface="Arial"/>
              <a:buNone/>
            </a:pPr>
            <a:r>
              <a:rPr b="0" i="0" lang="es" sz="1100" u="none" cap="none" strike="noStrike">
                <a:solidFill>
                  <a:schemeClr val="dk1"/>
                </a:solidFill>
                <a:latin typeface="Roboto"/>
                <a:ea typeface="Roboto"/>
                <a:cs typeface="Roboto"/>
                <a:sym typeface="Roboto"/>
              </a:rPr>
              <a:t>Co-funded by: </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Cáceres City Council</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Ministry of Energy, Tourism and Digital Agenda</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FEDER (European Funds for Regional Development)</a:t>
            </a:r>
            <a:endParaRPr b="0" i="0" sz="11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Roboto"/>
              <a:ea typeface="Roboto"/>
              <a:cs typeface="Roboto"/>
              <a:sym typeface="Roboto"/>
            </a:endParaRPr>
          </a:p>
        </p:txBody>
      </p:sp>
      <p:sp>
        <p:nvSpPr>
          <p:cNvPr id="248" name="Google Shape;248;p25"/>
          <p:cNvSpPr txBox="1"/>
          <p:nvPr/>
        </p:nvSpPr>
        <p:spPr>
          <a:xfrm>
            <a:off x="515143" y="257122"/>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Monitoring, Evaluation and Financing</a:t>
            </a:r>
            <a:endParaRPr b="0" i="0" sz="3600" u="none" cap="none" strike="noStrike">
              <a:solidFill>
                <a:srgbClr val="000000"/>
              </a:solidFill>
              <a:latin typeface="Arial"/>
              <a:ea typeface="Arial"/>
              <a:cs typeface="Arial"/>
              <a:sym typeface="Arial"/>
            </a:endParaRPr>
          </a:p>
        </p:txBody>
      </p:sp>
      <p:sp>
        <p:nvSpPr>
          <p:cNvPr id="249" name="Google Shape;249;p25"/>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0" name="Google Shape;250;p25"/>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1" name="Google Shape;251;p25"/>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255" name="Shape 255"/>
        <p:cNvGrpSpPr/>
        <p:nvPr/>
      </p:nvGrpSpPr>
      <p:grpSpPr>
        <a:xfrm>
          <a:off x="0" y="0"/>
          <a:ext cx="0" cy="0"/>
          <a:chOff x="0" y="0"/>
          <a:chExt cx="0" cy="0"/>
        </a:xfrm>
      </p:grpSpPr>
      <p:sp>
        <p:nvSpPr>
          <p:cNvPr id="256" name="Google Shape;256;p26"/>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7" name="Google Shape;257;p26"/>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8" name="Google Shape;258;p26"/>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9" name="Google Shape;259;p26"/>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Replicability and Scalability</a:t>
            </a:r>
            <a:endParaRPr b="0" i="0" sz="700" u="none" cap="none" strike="noStrike">
              <a:solidFill>
                <a:srgbClr val="000000"/>
              </a:solidFill>
              <a:latin typeface="Arial"/>
              <a:ea typeface="Arial"/>
              <a:cs typeface="Arial"/>
              <a:sym typeface="Arial"/>
            </a:endParaRPr>
          </a:p>
        </p:txBody>
      </p:sp>
      <p:sp>
        <p:nvSpPr>
          <p:cNvPr id="260" name="Google Shape;260;p26"/>
          <p:cNvSpPr txBox="1"/>
          <p:nvPr/>
        </p:nvSpPr>
        <p:spPr>
          <a:xfrm>
            <a:off x="7957124" y="4708525"/>
            <a:ext cx="9651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61" name="Google Shape;261;p26"/>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262" name="Google Shape;262;p26"/>
          <p:cNvSpPr txBox="1"/>
          <p:nvPr/>
        </p:nvSpPr>
        <p:spPr>
          <a:xfrm>
            <a:off x="514350" y="1304111"/>
            <a:ext cx="8115300" cy="27090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chemeClr val="dk1"/>
              </a:buClr>
              <a:buSzPts val="1100"/>
              <a:buFont typeface="Arial"/>
              <a:buNone/>
            </a:pPr>
            <a:r>
              <a:rPr b="0" i="0" lang="es" sz="1100" u="sng" cap="none" strike="noStrike">
                <a:solidFill>
                  <a:schemeClr val="dk1"/>
                </a:solidFill>
                <a:latin typeface="Roboto"/>
                <a:ea typeface="Roboto"/>
                <a:cs typeface="Roboto"/>
                <a:sym typeface="Roboto"/>
              </a:rPr>
              <a:t>Challenges faced  </a:t>
            </a:r>
            <a:endParaRPr b="0" i="0" sz="1100" u="sng"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To install the tracking systems in different monuments and spaces  to create a unified tourist experience. </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To collect and analyse data for  strategic purposes.</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To renew and update contents and tools available on the city’s  website and touristic institutions.   </a:t>
            </a:r>
            <a:endParaRPr b="0" i="0" sz="1100" u="none" cap="none" strike="noStrike">
              <a:solidFill>
                <a:schemeClr val="dk1"/>
              </a:solidFill>
              <a:latin typeface="Roboto"/>
              <a:ea typeface="Roboto"/>
              <a:cs typeface="Roboto"/>
              <a:sym typeface="Roboto"/>
            </a:endParaRPr>
          </a:p>
          <a:p>
            <a:pPr indent="-184150" lvl="0" marL="228600" marR="0" rtl="0" algn="just">
              <a:lnSpc>
                <a:spcPct val="150000"/>
              </a:lnSpc>
              <a:spcBef>
                <a:spcPts val="0"/>
              </a:spcBef>
              <a:spcAft>
                <a:spcPts val="0"/>
              </a:spcAft>
              <a:buClr>
                <a:schemeClr val="dk1"/>
              </a:buClr>
              <a:buSzPts val="1100"/>
              <a:buFont typeface="Roboto"/>
              <a:buChar char="●"/>
            </a:pPr>
            <a:r>
              <a:rPr b="0" i="0" lang="es" sz="1100" u="none" cap="none" strike="noStrike">
                <a:solidFill>
                  <a:schemeClr val="dk1"/>
                </a:solidFill>
                <a:latin typeface="Roboto"/>
                <a:ea typeface="Roboto"/>
                <a:cs typeface="Roboto"/>
                <a:sym typeface="Roboto"/>
              </a:rPr>
              <a:t>To foster  the use of a new  tourism app and increasing the content on social media to promote the city’s heritage.</a:t>
            </a:r>
            <a:endParaRPr b="0" i="0" sz="1100" u="none" cap="none" strike="noStrike">
              <a:solidFill>
                <a:schemeClr val="dk1"/>
              </a:solidFill>
              <a:latin typeface="Roboto"/>
              <a:ea typeface="Roboto"/>
              <a:cs typeface="Roboto"/>
              <a:sym typeface="Roboto"/>
            </a:endParaRPr>
          </a:p>
          <a:p>
            <a:pPr indent="0" lvl="0" marL="228600" marR="0" rtl="0" algn="just">
              <a:lnSpc>
                <a:spcPct val="150000"/>
              </a:lnSpc>
              <a:spcBef>
                <a:spcPts val="0"/>
              </a:spcBef>
              <a:spcAft>
                <a:spcPts val="0"/>
              </a:spcAft>
              <a:buClr>
                <a:schemeClr val="dk1"/>
              </a:buClr>
              <a:buSzPts val="600"/>
              <a:buFont typeface="Arial"/>
              <a:buNone/>
            </a:pPr>
            <a:r>
              <a:t/>
            </a:r>
            <a:endParaRPr b="0" i="0" sz="1100" u="none" cap="none" strike="noStrike">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600"/>
              <a:buFont typeface="Arial"/>
              <a:buNone/>
            </a:pPr>
            <a:r>
              <a:rPr b="0" i="0" lang="es" sz="1100" u="sng" cap="none" strike="noStrike">
                <a:solidFill>
                  <a:schemeClr val="dk1"/>
                </a:solidFill>
                <a:latin typeface="Roboto"/>
                <a:ea typeface="Roboto"/>
                <a:cs typeface="Roboto"/>
                <a:sym typeface="Roboto"/>
              </a:rPr>
              <a:t>Transferability and potential for expansion </a:t>
            </a:r>
            <a:endParaRPr b="0" i="0" sz="1100" u="none" cap="none" strike="noStrike">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600"/>
              <a:buFont typeface="Arial"/>
              <a:buNone/>
            </a:pPr>
            <a:r>
              <a:rPr b="0" i="0" lang="es" sz="1100" u="none" cap="none" strike="noStrike">
                <a:solidFill>
                  <a:schemeClr val="dk1"/>
                </a:solidFill>
                <a:latin typeface="Roboto"/>
                <a:ea typeface="Roboto"/>
                <a:cs typeface="Roboto"/>
                <a:sym typeface="Roboto"/>
              </a:rPr>
              <a:t>After the successful implementation of this project in Cáceres, the city could include other monuments and spaces of touristic interest. Furthermore, these same practices could be adopted by other cities of the region considering the challenges mentioned previously as a starting point to implement their own system. </a:t>
            </a:r>
            <a:endParaRPr b="0" i="0" sz="10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266" name="Shape 266"/>
        <p:cNvGrpSpPr/>
        <p:nvPr/>
      </p:nvGrpSpPr>
      <p:grpSpPr>
        <a:xfrm>
          <a:off x="0" y="0"/>
          <a:ext cx="0" cy="0"/>
          <a:chOff x="0" y="0"/>
          <a:chExt cx="0" cy="0"/>
        </a:xfrm>
      </p:grpSpPr>
      <p:sp>
        <p:nvSpPr>
          <p:cNvPr id="267" name="Google Shape;267;p27"/>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8" name="Google Shape;268;p27"/>
          <p:cNvSpPr txBox="1"/>
          <p:nvPr/>
        </p:nvSpPr>
        <p:spPr>
          <a:xfrm>
            <a:off x="7976863" y="465517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69" name="Google Shape;269;p27"/>
          <p:cNvSpPr txBox="1"/>
          <p:nvPr/>
        </p:nvSpPr>
        <p:spPr>
          <a:xfrm>
            <a:off x="514350" y="1304111"/>
            <a:ext cx="8115300" cy="3200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Roboto"/>
                <a:ea typeface="Roboto"/>
                <a:cs typeface="Roboto"/>
                <a:sym typeface="Roboto"/>
              </a:rPr>
              <a:t>After having explored this initiative in more depth, Cáceres </a:t>
            </a:r>
            <a:r>
              <a:rPr lang="es" sz="1100">
                <a:latin typeface="Roboto"/>
                <a:ea typeface="Roboto"/>
                <a:cs typeface="Roboto"/>
                <a:sym typeface="Roboto"/>
              </a:rPr>
              <a:t>Smart</a:t>
            </a:r>
            <a:r>
              <a:rPr b="0"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Heritage</a:t>
            </a:r>
            <a:r>
              <a:rPr b="0" i="0" lang="es" sz="1100" u="none" cap="none" strike="noStrike">
                <a:solidFill>
                  <a:srgbClr val="000000"/>
                </a:solidFill>
                <a:latin typeface="Roboto"/>
                <a:ea typeface="Roboto"/>
                <a:cs typeface="Roboto"/>
                <a:sym typeface="Roboto"/>
              </a:rPr>
              <a:t> is a good example of a practice for sustainable cultural tourism in Spain due to the following reasons:</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none" cap="none" strike="noStrike">
                <a:solidFill>
                  <a:srgbClr val="000000"/>
                </a:solidFill>
                <a:latin typeface="Roboto"/>
                <a:ea typeface="Roboto"/>
                <a:cs typeface="Roboto"/>
                <a:sym typeface="Roboto"/>
              </a:rPr>
              <a:t>Local heritage</a:t>
            </a:r>
            <a:r>
              <a:rPr b="0" i="0" lang="es" sz="1100" u="none" cap="none" strike="noStrike">
                <a:solidFill>
                  <a:srgbClr val="000000"/>
                </a:solidFill>
                <a:latin typeface="Roboto"/>
                <a:ea typeface="Roboto"/>
                <a:cs typeface="Roboto"/>
                <a:sym typeface="Roboto"/>
              </a:rPr>
              <a:t>: It enhances the local culture by means of digital interactive contents that engage tourists in an interactive and immersive experience as they learn about the richness of the city.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none" cap="none" strike="noStrike">
                <a:solidFill>
                  <a:srgbClr val="000000"/>
                </a:solidFill>
                <a:latin typeface="Roboto"/>
                <a:ea typeface="Roboto"/>
                <a:cs typeface="Roboto"/>
                <a:sym typeface="Roboto"/>
              </a:rPr>
              <a:t>Cultural preservation: </a:t>
            </a:r>
            <a:r>
              <a:rPr b="0" i="0" lang="es" sz="1100" u="none" cap="none" strike="noStrike">
                <a:solidFill>
                  <a:srgbClr val="000000"/>
                </a:solidFill>
                <a:latin typeface="Roboto"/>
                <a:ea typeface="Roboto"/>
                <a:cs typeface="Roboto"/>
                <a:sym typeface="Roboto"/>
              </a:rPr>
              <a:t>It fosters cultural preservation, as the initiative includes the installation of technological systems in different patrimonial assets aimed at protecting the spaces and controlling the impact of tourism.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none" cap="none" strike="noStrike">
                <a:solidFill>
                  <a:srgbClr val="000000"/>
                </a:solidFill>
                <a:latin typeface="Roboto"/>
                <a:ea typeface="Roboto"/>
                <a:cs typeface="Roboto"/>
                <a:sym typeface="Roboto"/>
              </a:rPr>
              <a:t>Positive economic and social impact: </a:t>
            </a:r>
            <a:r>
              <a:rPr b="0" i="0" lang="es" sz="1100" u="none" cap="none" strike="noStrike">
                <a:solidFill>
                  <a:srgbClr val="000000"/>
                </a:solidFill>
                <a:latin typeface="Roboto"/>
                <a:ea typeface="Roboto"/>
                <a:cs typeface="Roboto"/>
                <a:sym typeface="Roboto"/>
              </a:rPr>
              <a:t>It boosts the economic activity of the community as  it attracts more visitors and contributes to build a sense of community among the citizens of the city and includes measures that promote local products and services.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1" i="0" lang="es" sz="1100" u="none" cap="none" strike="noStrike">
                <a:solidFill>
                  <a:srgbClr val="000000"/>
                </a:solidFill>
                <a:latin typeface="Roboto"/>
                <a:ea typeface="Roboto"/>
                <a:cs typeface="Roboto"/>
                <a:sym typeface="Roboto"/>
              </a:rPr>
              <a:t>Sustainable use of resources:</a:t>
            </a:r>
            <a:r>
              <a:rPr b="0" i="0" lang="es" sz="1100" u="none" cap="none" strike="noStrike">
                <a:solidFill>
                  <a:srgbClr val="000000"/>
                </a:solidFill>
                <a:latin typeface="Roboto"/>
                <a:ea typeface="Roboto"/>
                <a:cs typeface="Roboto"/>
                <a:sym typeface="Roboto"/>
              </a:rPr>
              <a:t> The implementation of ICTs contributes to waste reduction and energy efficiency and helps to manage the available resources in a more efficient way.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270" name="Google Shape;270;p27"/>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Key Conclusions&amp;Takeaways</a:t>
            </a:r>
            <a:endParaRPr b="0" i="0" sz="700" u="none" cap="none" strike="noStrike">
              <a:solidFill>
                <a:srgbClr val="000000"/>
              </a:solidFill>
              <a:latin typeface="Arial"/>
              <a:ea typeface="Arial"/>
              <a:cs typeface="Arial"/>
              <a:sym typeface="Arial"/>
            </a:endParaRPr>
          </a:p>
        </p:txBody>
      </p:sp>
      <p:sp>
        <p:nvSpPr>
          <p:cNvPr id="271" name="Google Shape;271;p27"/>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2" name="Google Shape;272;p27"/>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3" name="Google Shape;273;p27"/>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4E7"/>
        </a:solidFill>
      </p:bgPr>
    </p:bg>
    <p:spTree>
      <p:nvGrpSpPr>
        <p:cNvPr id="277" name="Shape 277"/>
        <p:cNvGrpSpPr/>
        <p:nvPr/>
      </p:nvGrpSpPr>
      <p:grpSpPr>
        <a:xfrm>
          <a:off x="0" y="0"/>
          <a:ext cx="0" cy="0"/>
          <a:chOff x="0" y="0"/>
          <a:chExt cx="0" cy="0"/>
        </a:xfrm>
      </p:grpSpPr>
      <p:sp>
        <p:nvSpPr>
          <p:cNvPr id="278" name="Google Shape;278;p28"/>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9" name="Google Shape;279;p28"/>
          <p:cNvSpPr txBox="1"/>
          <p:nvPr/>
        </p:nvSpPr>
        <p:spPr>
          <a:xfrm>
            <a:off x="1783120" y="1953713"/>
            <a:ext cx="5577900" cy="10776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Clr>
                <a:srgbClr val="000000"/>
              </a:buClr>
              <a:buSzPts val="7000"/>
              <a:buFont typeface="Arial"/>
              <a:buNone/>
            </a:pPr>
            <a:r>
              <a:rPr b="1" i="0" lang="es" sz="7000" u="none" cap="none" strike="noStrike">
                <a:solidFill>
                  <a:srgbClr val="6550A3"/>
                </a:solidFill>
                <a:latin typeface="Roboto"/>
                <a:ea typeface="Roboto"/>
                <a:cs typeface="Roboto"/>
                <a:sym typeface="Roboto"/>
              </a:rPr>
              <a:t>Thank You !</a:t>
            </a:r>
            <a:endParaRPr b="0" i="0" sz="700" u="none" cap="none" strike="noStrike">
              <a:solidFill>
                <a:srgbClr val="000000"/>
              </a:solidFill>
              <a:latin typeface="Arial"/>
              <a:ea typeface="Arial"/>
              <a:cs typeface="Arial"/>
              <a:sym typeface="Arial"/>
            </a:endParaRPr>
          </a:p>
        </p:txBody>
      </p:sp>
      <p:sp>
        <p:nvSpPr>
          <p:cNvPr id="280" name="Google Shape;280;p28"/>
          <p:cNvSpPr/>
          <p:nvPr/>
        </p:nvSpPr>
        <p:spPr>
          <a:xfrm>
            <a:off x="2885252" y="930133"/>
            <a:ext cx="3127213" cy="560098"/>
          </a:xfrm>
          <a:custGeom>
            <a:rect b="b" l="l" r="r" t="t"/>
            <a:pathLst>
              <a:path extrusionOk="0" h="1120196" w="6254426">
                <a:moveTo>
                  <a:pt x="0" y="0"/>
                </a:moveTo>
                <a:lnTo>
                  <a:pt x="6254426" y="0"/>
                </a:lnTo>
                <a:lnTo>
                  <a:pt x="6254426" y="1120196"/>
                </a:lnTo>
                <a:lnTo>
                  <a:pt x="0" y="112019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1" name="Google Shape;281;p28"/>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5">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2" name="Google Shape;282;p28"/>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3" name="Google Shape;283;p28"/>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9C86"/>
        </a:solidFill>
      </p:bgPr>
    </p:bg>
    <p:spTree>
      <p:nvGrpSpPr>
        <p:cNvPr id="287" name="Shape 287"/>
        <p:cNvGrpSpPr/>
        <p:nvPr/>
      </p:nvGrpSpPr>
      <p:grpSpPr>
        <a:xfrm>
          <a:off x="0" y="0"/>
          <a:ext cx="0" cy="0"/>
          <a:chOff x="0" y="0"/>
          <a:chExt cx="0" cy="0"/>
        </a:xfrm>
      </p:grpSpPr>
      <p:sp>
        <p:nvSpPr>
          <p:cNvPr id="288" name="Google Shape;288;p29"/>
          <p:cNvSpPr/>
          <p:nvPr/>
        </p:nvSpPr>
        <p:spPr>
          <a:xfrm>
            <a:off x="1062120"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89" l="0" r="0" t="-668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9" name="Google Shape;289;p29"/>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0" name="Google Shape;290;p29"/>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1" name="Google Shape;291;p29"/>
          <p:cNvSpPr/>
          <p:nvPr/>
        </p:nvSpPr>
        <p:spPr>
          <a:xfrm>
            <a:off x="2933310" y="104770"/>
            <a:ext cx="3277381" cy="4176662"/>
          </a:xfrm>
          <a:custGeom>
            <a:rect b="b" l="l" r="r" t="t"/>
            <a:pathLst>
              <a:path extrusionOk="0" h="8353324" w="6554762">
                <a:moveTo>
                  <a:pt x="0" y="0"/>
                </a:moveTo>
                <a:lnTo>
                  <a:pt x="6554762" y="0"/>
                </a:lnTo>
                <a:lnTo>
                  <a:pt x="6554762" y="8353324"/>
                </a:lnTo>
                <a:lnTo>
                  <a:pt x="0" y="8353324"/>
                </a:lnTo>
                <a:lnTo>
                  <a:pt x="0" y="0"/>
                </a:lnTo>
                <a:close/>
              </a:path>
            </a:pathLst>
          </a:custGeom>
          <a:blipFill rotWithShape="1">
            <a:blip r:embed="rId6">
              <a:alphaModFix/>
            </a:blip>
            <a:stretch>
              <a:fillRect b="-179" l="-359" r="0" t="-17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2" name="Google Shape;292;p29"/>
          <p:cNvSpPr txBox="1"/>
          <p:nvPr/>
        </p:nvSpPr>
        <p:spPr>
          <a:xfrm>
            <a:off x="8081880" y="4708530"/>
            <a:ext cx="8403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293" name="Google Shape;293;p29"/>
          <p:cNvSpPr txBox="1"/>
          <p:nvPr/>
        </p:nvSpPr>
        <p:spPr>
          <a:xfrm>
            <a:off x="4016388" y="4314770"/>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65" name="Shape 65"/>
        <p:cNvGrpSpPr/>
        <p:nvPr/>
      </p:nvGrpSpPr>
      <p:grpSpPr>
        <a:xfrm>
          <a:off x="0" y="0"/>
          <a:ext cx="0" cy="0"/>
          <a:chOff x="0" y="0"/>
          <a:chExt cx="0" cy="0"/>
        </a:xfrm>
      </p:grpSpPr>
      <p:sp>
        <p:nvSpPr>
          <p:cNvPr id="66" name="Google Shape;66;p14"/>
          <p:cNvSpPr txBox="1"/>
          <p:nvPr/>
        </p:nvSpPr>
        <p:spPr>
          <a:xfrm>
            <a:off x="7917638" y="4655175"/>
            <a:ext cx="1004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67" name="Google Shape;67;p14"/>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Introduction</a:t>
            </a:r>
            <a:endParaRPr b="0" i="0" sz="700" u="none" cap="none" strike="noStrike">
              <a:solidFill>
                <a:srgbClr val="000000"/>
              </a:solidFill>
              <a:latin typeface="Arial"/>
              <a:ea typeface="Arial"/>
              <a:cs typeface="Arial"/>
              <a:sym typeface="Arial"/>
            </a:endParaRPr>
          </a:p>
        </p:txBody>
      </p:sp>
      <p:sp>
        <p:nvSpPr>
          <p:cNvPr id="68" name="Google Shape;68;p14"/>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3">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9" name="Google Shape;69;p14"/>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70" name="Google Shape;70;p14"/>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71" name="Google Shape;71;p14"/>
          <p:cNvSpPr txBox="1"/>
          <p:nvPr/>
        </p:nvSpPr>
        <p:spPr>
          <a:xfrm>
            <a:off x="1503175" y="1323082"/>
            <a:ext cx="7419000" cy="27771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300"/>
              <a:buFont typeface="Arial"/>
              <a:buNone/>
            </a:pPr>
            <a:r>
              <a:rPr b="1" i="0" lang="es" sz="1100" u="sng" cap="none" strike="noStrike">
                <a:solidFill>
                  <a:srgbClr val="8A3219"/>
                </a:solidFill>
                <a:latin typeface="Roboto"/>
                <a:ea typeface="Roboto"/>
                <a:cs typeface="Roboto"/>
                <a:sym typeface="Roboto"/>
              </a:rPr>
              <a:t>Name of the Practice:</a:t>
            </a:r>
            <a:r>
              <a:rPr b="0"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Cáceres Smart Heritage (</a:t>
            </a:r>
            <a:r>
              <a:rPr b="0" i="0" lang="es" sz="1100" u="none" cap="none" strike="noStrike">
                <a:solidFill>
                  <a:srgbClr val="000000"/>
                </a:solidFill>
                <a:latin typeface="Roboto"/>
                <a:ea typeface="Roboto"/>
                <a:cs typeface="Roboto"/>
                <a:sym typeface="Roboto"/>
              </a:rPr>
              <a:t>“Cáceres Patrimonio Inteligente”).</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t/>
            </a:r>
            <a:endParaRPr b="1" i="0" sz="1100" u="sng" cap="none" strike="noStrike">
              <a:solidFill>
                <a:srgbClr val="00507A"/>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rPr b="1" i="0" lang="es" sz="1100" u="sng" cap="none" strike="noStrike">
                <a:solidFill>
                  <a:srgbClr val="00507A"/>
                </a:solidFill>
                <a:latin typeface="Roboto"/>
                <a:ea typeface="Roboto"/>
                <a:cs typeface="Roboto"/>
                <a:sym typeface="Roboto"/>
              </a:rPr>
              <a:t>Location:</a:t>
            </a:r>
            <a:r>
              <a:rPr b="0" i="0" lang="es" sz="1100" u="none" cap="none" strike="noStrike">
                <a:solidFill>
                  <a:srgbClr val="000000"/>
                </a:solidFill>
                <a:latin typeface="Roboto"/>
                <a:ea typeface="Roboto"/>
                <a:cs typeface="Roboto"/>
                <a:sym typeface="Roboto"/>
              </a:rPr>
              <a:t> Cáceres, Extremadura, Spain.</a:t>
            </a:r>
            <a:endParaRPr b="0" i="0" sz="1100" u="none" cap="none" strike="noStrike">
              <a:solidFill>
                <a:srgbClr val="000000"/>
              </a:solidFill>
              <a:latin typeface="Roboto"/>
              <a:ea typeface="Roboto"/>
              <a:cs typeface="Roboto"/>
              <a:sym typeface="Roboto"/>
            </a:endParaRPr>
          </a:p>
          <a:p>
            <a:pPr indent="-114300" lvl="0" marL="177800" marR="0" rtl="0" algn="just">
              <a:lnSpc>
                <a:spcPct val="140017"/>
              </a:lnSpc>
              <a:spcBef>
                <a:spcPts val="0"/>
              </a:spcBef>
              <a:spcAft>
                <a:spcPts val="0"/>
              </a:spcAft>
              <a:buClr>
                <a:srgbClr val="8A3219"/>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rPr b="1" i="0" lang="es" sz="1100" u="sng" cap="none" strike="noStrike">
                <a:solidFill>
                  <a:srgbClr val="6550A3"/>
                </a:solidFill>
                <a:latin typeface="Roboto"/>
                <a:ea typeface="Roboto"/>
                <a:cs typeface="Roboto"/>
                <a:sym typeface="Roboto"/>
              </a:rPr>
              <a:t>Type:</a:t>
            </a:r>
            <a:r>
              <a:rPr b="0" i="0" lang="es" sz="1100" u="none" cap="none" strike="noStrike">
                <a:solidFill>
                  <a:srgbClr val="000000"/>
                </a:solidFill>
                <a:latin typeface="Roboto"/>
                <a:ea typeface="Roboto"/>
                <a:cs typeface="Roboto"/>
                <a:sym typeface="Roboto"/>
              </a:rPr>
              <a:t> Cultural promotion</a:t>
            </a:r>
            <a:r>
              <a:rPr lang="es" sz="1100">
                <a:latin typeface="Roboto"/>
                <a:ea typeface="Roboto"/>
                <a:cs typeface="Roboto"/>
                <a:sym typeface="Roboto"/>
              </a:rPr>
              <a:t>, economic and touristic development, smart cultural heritage preservation and management. </a:t>
            </a:r>
            <a:endParaRPr b="0" i="0" sz="1100" u="none" cap="none" strike="noStrike">
              <a:solidFill>
                <a:srgbClr val="000000"/>
              </a:solidFill>
              <a:latin typeface="Roboto"/>
              <a:ea typeface="Roboto"/>
              <a:cs typeface="Roboto"/>
              <a:sym typeface="Roboto"/>
            </a:endParaRPr>
          </a:p>
          <a:p>
            <a:pPr indent="-114300" lvl="0" marL="177800" marR="0" rtl="0" algn="just">
              <a:lnSpc>
                <a:spcPct val="140017"/>
              </a:lnSpc>
              <a:spcBef>
                <a:spcPts val="0"/>
              </a:spcBef>
              <a:spcAft>
                <a:spcPts val="0"/>
              </a:spcAft>
              <a:buClr>
                <a:srgbClr val="8A3219"/>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rPr b="1" i="0" lang="es" sz="1100" u="sng" cap="none" strike="noStrike">
                <a:solidFill>
                  <a:srgbClr val="8A3219"/>
                </a:solidFill>
                <a:latin typeface="Roboto"/>
                <a:ea typeface="Roboto"/>
                <a:cs typeface="Roboto"/>
                <a:sym typeface="Roboto"/>
              </a:rPr>
              <a:t>Initiating Organization:</a:t>
            </a:r>
            <a:r>
              <a:rPr b="0" i="0" lang="es" sz="1100" u="none" cap="none" strike="noStrike">
                <a:solidFill>
                  <a:srgbClr val="000000"/>
                </a:solidFill>
                <a:latin typeface="Roboto"/>
                <a:ea typeface="Roboto"/>
                <a:cs typeface="Roboto"/>
                <a:sym typeface="Roboto"/>
              </a:rPr>
              <a:t> Cáceres City Council, Ministry of Ministry of Energy, Tourism and Digital Agenda (through Red.es), and co-funded by FEDER (European Funds for Regional Development).</a:t>
            </a:r>
            <a:endParaRPr b="0" i="0" sz="1100" u="none" cap="none" strike="noStrike">
              <a:solidFill>
                <a:srgbClr val="000000"/>
              </a:solidFill>
              <a:latin typeface="Roboto"/>
              <a:ea typeface="Roboto"/>
              <a:cs typeface="Roboto"/>
              <a:sym typeface="Roboto"/>
            </a:endParaRPr>
          </a:p>
          <a:p>
            <a:pPr indent="-114300" lvl="0" marL="177800" marR="0" rtl="0" algn="just">
              <a:lnSpc>
                <a:spcPct val="140017"/>
              </a:lnSpc>
              <a:spcBef>
                <a:spcPts val="0"/>
              </a:spcBef>
              <a:spcAft>
                <a:spcPts val="0"/>
              </a:spcAft>
              <a:buClr>
                <a:srgbClr val="8A3219"/>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rPr b="1" i="0" lang="es" sz="1100" u="sng" cap="none" strike="noStrike">
                <a:solidFill>
                  <a:srgbClr val="00507A"/>
                </a:solidFill>
                <a:latin typeface="Roboto"/>
                <a:ea typeface="Roboto"/>
                <a:cs typeface="Roboto"/>
                <a:sym typeface="Roboto"/>
              </a:rPr>
              <a:t>Year of Establishment:</a:t>
            </a:r>
            <a:r>
              <a:rPr b="0" i="0" lang="es" sz="1100" u="none" cap="none" strike="noStrike">
                <a:solidFill>
                  <a:srgbClr val="000000"/>
                </a:solidFill>
                <a:latin typeface="Roboto"/>
                <a:ea typeface="Roboto"/>
                <a:cs typeface="Roboto"/>
                <a:sym typeface="Roboto"/>
              </a:rPr>
              <a:t> initiated in 2017 and completed in 2020.</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300"/>
              <a:buFont typeface="Arial"/>
              <a:buNone/>
            </a:pPr>
            <a:r>
              <a:rPr b="1" i="0" lang="es" sz="1100" u="sng" cap="none" strike="noStrike">
                <a:solidFill>
                  <a:srgbClr val="6550A3"/>
                </a:solidFill>
                <a:latin typeface="Roboto"/>
                <a:ea typeface="Roboto"/>
                <a:cs typeface="Roboto"/>
                <a:sym typeface="Roboto"/>
              </a:rPr>
              <a:t>Current Status:</a:t>
            </a:r>
            <a:r>
              <a:rPr b="0" i="0" lang="es" sz="1100" u="none" cap="none" strike="noStrike">
                <a:solidFill>
                  <a:srgbClr val="000000"/>
                </a:solidFill>
                <a:latin typeface="Roboto"/>
                <a:ea typeface="Roboto"/>
                <a:cs typeface="Roboto"/>
                <a:sym typeface="Roboto"/>
              </a:rPr>
              <a:t> Ongoing</a:t>
            </a:r>
            <a:r>
              <a:rPr lang="es" sz="1100">
                <a:latin typeface="Roboto"/>
                <a:ea typeface="Roboto"/>
                <a:cs typeface="Roboto"/>
                <a:sym typeface="Roboto"/>
              </a:rPr>
              <a:t>.</a:t>
            </a:r>
            <a:endParaRPr b="0" i="0" sz="1100" u="none" cap="none" strike="noStrike">
              <a:solidFill>
                <a:srgbClr val="000000"/>
              </a:solidFill>
              <a:latin typeface="Roboto"/>
              <a:ea typeface="Roboto"/>
              <a:cs typeface="Roboto"/>
              <a:sym typeface="Roboto"/>
            </a:endParaRPr>
          </a:p>
        </p:txBody>
      </p:sp>
      <p:pic>
        <p:nvPicPr>
          <p:cNvPr descr="Document with solid fill" id="72" name="Google Shape;72;p14"/>
          <p:cNvPicPr preferRelativeResize="0"/>
          <p:nvPr/>
        </p:nvPicPr>
        <p:blipFill rotWithShape="1">
          <a:blip r:embed="rId5">
            <a:alphaModFix/>
          </a:blip>
          <a:srcRect b="0" l="0" r="0" t="0"/>
          <a:stretch/>
        </p:blipFill>
        <p:spPr>
          <a:xfrm>
            <a:off x="965900" y="1222050"/>
            <a:ext cx="289837" cy="293824"/>
          </a:xfrm>
          <a:prstGeom prst="rect">
            <a:avLst/>
          </a:prstGeom>
          <a:noFill/>
          <a:ln>
            <a:noFill/>
          </a:ln>
        </p:spPr>
      </p:pic>
      <p:pic>
        <p:nvPicPr>
          <p:cNvPr descr="Marker with solid fill" id="73" name="Google Shape;73;p14"/>
          <p:cNvPicPr preferRelativeResize="0"/>
          <p:nvPr/>
        </p:nvPicPr>
        <p:blipFill rotWithShape="1">
          <a:blip r:embed="rId6">
            <a:alphaModFix/>
          </a:blip>
          <a:srcRect b="0" l="0" r="0" t="0"/>
          <a:stretch/>
        </p:blipFill>
        <p:spPr>
          <a:xfrm>
            <a:off x="965900" y="1777982"/>
            <a:ext cx="289837" cy="293824"/>
          </a:xfrm>
          <a:prstGeom prst="rect">
            <a:avLst/>
          </a:prstGeom>
          <a:noFill/>
          <a:ln>
            <a:noFill/>
          </a:ln>
        </p:spPr>
      </p:pic>
      <p:pic>
        <p:nvPicPr>
          <p:cNvPr descr="Drama with solid fill" id="74" name="Google Shape;74;p14"/>
          <p:cNvPicPr preferRelativeResize="0"/>
          <p:nvPr/>
        </p:nvPicPr>
        <p:blipFill rotWithShape="1">
          <a:blip r:embed="rId7">
            <a:alphaModFix/>
          </a:blip>
          <a:srcRect b="0" l="0" r="0" t="0"/>
          <a:stretch/>
        </p:blipFill>
        <p:spPr>
          <a:xfrm>
            <a:off x="965900" y="2234037"/>
            <a:ext cx="289837" cy="293818"/>
          </a:xfrm>
          <a:prstGeom prst="rect">
            <a:avLst/>
          </a:prstGeom>
          <a:noFill/>
          <a:ln>
            <a:noFill/>
          </a:ln>
        </p:spPr>
      </p:pic>
      <p:pic>
        <p:nvPicPr>
          <p:cNvPr descr="Briefcase with solid fill" id="75" name="Google Shape;75;p14"/>
          <p:cNvPicPr preferRelativeResize="0"/>
          <p:nvPr/>
        </p:nvPicPr>
        <p:blipFill rotWithShape="1">
          <a:blip r:embed="rId8">
            <a:alphaModFix/>
          </a:blip>
          <a:srcRect b="0" l="0" r="0" t="0"/>
          <a:stretch/>
        </p:blipFill>
        <p:spPr>
          <a:xfrm>
            <a:off x="974326" y="2690088"/>
            <a:ext cx="272988" cy="276743"/>
          </a:xfrm>
          <a:prstGeom prst="rect">
            <a:avLst/>
          </a:prstGeom>
          <a:noFill/>
          <a:ln>
            <a:noFill/>
          </a:ln>
        </p:spPr>
      </p:pic>
      <p:pic>
        <p:nvPicPr>
          <p:cNvPr descr="Daily calendar with solid fill" id="76" name="Google Shape;76;p14"/>
          <p:cNvPicPr preferRelativeResize="0"/>
          <p:nvPr/>
        </p:nvPicPr>
        <p:blipFill rotWithShape="1">
          <a:blip r:embed="rId9">
            <a:alphaModFix/>
          </a:blip>
          <a:srcRect b="0" l="0" r="0" t="0"/>
          <a:stretch/>
        </p:blipFill>
        <p:spPr>
          <a:xfrm>
            <a:off x="965900" y="3335249"/>
            <a:ext cx="289837" cy="293818"/>
          </a:xfrm>
          <a:prstGeom prst="rect">
            <a:avLst/>
          </a:prstGeom>
          <a:noFill/>
          <a:ln>
            <a:noFill/>
          </a:ln>
        </p:spPr>
      </p:pic>
      <p:pic>
        <p:nvPicPr>
          <p:cNvPr descr="Tools with solid fill" id="77" name="Google Shape;77;p14"/>
          <p:cNvPicPr preferRelativeResize="0"/>
          <p:nvPr/>
        </p:nvPicPr>
        <p:blipFill rotWithShape="1">
          <a:blip r:embed="rId10">
            <a:alphaModFix/>
          </a:blip>
          <a:srcRect b="0" l="0" r="0" t="0"/>
          <a:stretch/>
        </p:blipFill>
        <p:spPr>
          <a:xfrm>
            <a:off x="982751" y="3907687"/>
            <a:ext cx="272988" cy="2767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81" name="Shape 81"/>
        <p:cNvGrpSpPr/>
        <p:nvPr/>
      </p:nvGrpSpPr>
      <p:grpSpPr>
        <a:xfrm>
          <a:off x="0" y="0"/>
          <a:ext cx="0" cy="0"/>
          <a:chOff x="0" y="0"/>
          <a:chExt cx="0" cy="0"/>
        </a:xfrm>
      </p:grpSpPr>
      <p:sp>
        <p:nvSpPr>
          <p:cNvPr id="82" name="Google Shape;82;p15"/>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3" name="Google Shape;83;p15"/>
          <p:cNvSpPr txBox="1"/>
          <p:nvPr/>
        </p:nvSpPr>
        <p:spPr>
          <a:xfrm>
            <a:off x="7947249" y="4655175"/>
            <a:ext cx="9750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84" name="Google Shape;84;p15"/>
          <p:cNvSpPr txBox="1"/>
          <p:nvPr/>
        </p:nvSpPr>
        <p:spPr>
          <a:xfrm>
            <a:off x="514350" y="1189263"/>
            <a:ext cx="5178600" cy="35034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Roboto"/>
                <a:ea typeface="Roboto"/>
                <a:cs typeface="Roboto"/>
                <a:sym typeface="Roboto"/>
              </a:rPr>
              <a:t>C</a:t>
            </a:r>
            <a:r>
              <a:rPr lang="es" sz="1100">
                <a:latin typeface="Roboto"/>
                <a:ea typeface="Roboto"/>
                <a:cs typeface="Roboto"/>
                <a:sym typeface="Roboto"/>
              </a:rPr>
              <a:t>á</a:t>
            </a:r>
            <a:r>
              <a:rPr b="0" i="0" lang="es" sz="1100" u="none" cap="none" strike="noStrike">
                <a:solidFill>
                  <a:srgbClr val="000000"/>
                </a:solidFill>
                <a:latin typeface="Roboto"/>
                <a:ea typeface="Roboto"/>
                <a:cs typeface="Roboto"/>
                <a:sym typeface="Roboto"/>
              </a:rPr>
              <a:t>ceres is a city with an impressive historic and artistic heritage due to its Christian, Islamic and Jewish past. It has a large number of monumental patrimony in a magnificent state of preservation, such as a Roman door known as </a:t>
            </a:r>
            <a:r>
              <a:rPr lang="es" sz="1100">
                <a:latin typeface="Roboto"/>
                <a:ea typeface="Roboto"/>
                <a:cs typeface="Roboto"/>
                <a:sym typeface="Roboto"/>
              </a:rPr>
              <a:t>‘The Star’s Arch’</a:t>
            </a:r>
            <a:r>
              <a:rPr b="0"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Bujaco</a:t>
            </a:r>
            <a:r>
              <a:rPr lang="es" sz="1100">
                <a:latin typeface="Roboto"/>
                <a:ea typeface="Roboto"/>
                <a:cs typeface="Roboto"/>
                <a:sym typeface="Roboto"/>
              </a:rPr>
              <a:t>’s Tower’</a:t>
            </a:r>
            <a:r>
              <a:rPr b="0" i="0" lang="es" sz="1100" u="none" cap="none" strike="noStrike">
                <a:solidFill>
                  <a:srgbClr val="000000"/>
                </a:solidFill>
                <a:latin typeface="Roboto"/>
                <a:ea typeface="Roboto"/>
                <a:cs typeface="Roboto"/>
                <a:sym typeface="Roboto"/>
              </a:rPr>
              <a:t> -an Almohad tower which has become the main symbol of the city-, or its  beautiful old Jewish quarter. All this cultural coalescence has given the city its recognition as a World Heritage City  by the UNESCO. </a:t>
            </a:r>
            <a:endParaRPr b="0" i="0" sz="1100" u="none" cap="none" strike="noStrike">
              <a:solidFill>
                <a:srgbClr val="000000"/>
              </a:solidFill>
              <a:latin typeface="Roboto"/>
              <a:ea typeface="Roboto"/>
              <a:cs typeface="Roboto"/>
              <a:sym typeface="Roboto"/>
            </a:endParaRPr>
          </a:p>
          <a:p>
            <a:pPr indent="0" lvl="0" marL="0" rtl="0" algn="just">
              <a:lnSpc>
                <a:spcPct val="140017"/>
              </a:lnSpc>
              <a:spcBef>
                <a:spcPts val="0"/>
              </a:spcBef>
              <a:spcAft>
                <a:spcPts val="0"/>
              </a:spcAft>
              <a:buClr>
                <a:schemeClr val="dk1"/>
              </a:buClr>
              <a:buSzPts val="1100"/>
              <a:buFont typeface="Arial"/>
              <a:buNone/>
            </a:pPr>
            <a:r>
              <a:rPr lang="es" sz="1100">
                <a:solidFill>
                  <a:schemeClr val="dk1"/>
                </a:solidFill>
                <a:latin typeface="Roboto"/>
                <a:ea typeface="Roboto"/>
                <a:cs typeface="Roboto"/>
                <a:sym typeface="Roboto"/>
              </a:rPr>
              <a:t>The project ‘Cáceres Smart Heritage’ was presented by Cáceres City Council to the II call for Intelligent Cities launched by the Ministry of Energy, Tourism and Digital Agenda, being selected among all the proposals. The project was developed with the aim of preserving and enhancing the patrimonial legacy of the city by the use of ICTs to collect key data for a more efficient tourism management while boosting the touristic and the economic activity of the city.</a:t>
            </a:r>
            <a:endParaRPr sz="1100">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700" u="none" cap="none" strike="noStrike">
              <a:solidFill>
                <a:srgbClr val="000000"/>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85" name="Google Shape;85;p15"/>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Introduction</a:t>
            </a:r>
            <a:endParaRPr b="0" i="0" sz="700" u="none" cap="none" strike="noStrike">
              <a:solidFill>
                <a:srgbClr val="000000"/>
              </a:solidFill>
              <a:latin typeface="Arial"/>
              <a:ea typeface="Arial"/>
              <a:cs typeface="Arial"/>
              <a:sym typeface="Arial"/>
            </a:endParaRPr>
          </a:p>
        </p:txBody>
      </p:sp>
      <p:sp>
        <p:nvSpPr>
          <p:cNvPr id="86" name="Google Shape;86;p15"/>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7" name="Google Shape;87;p15"/>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8" name="Google Shape;88;p15"/>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89" name="Google Shape;89;p15"/>
          <p:cNvSpPr txBox="1"/>
          <p:nvPr/>
        </p:nvSpPr>
        <p:spPr>
          <a:xfrm>
            <a:off x="2146910" y="2291244"/>
            <a:ext cx="6369000" cy="1077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700" u="none" cap="none" strike="noStrike">
              <a:solidFill>
                <a:srgbClr val="000000"/>
              </a:solidFill>
              <a:latin typeface="Arial"/>
              <a:ea typeface="Arial"/>
              <a:cs typeface="Arial"/>
              <a:sym typeface="Arial"/>
            </a:endParaRPr>
          </a:p>
        </p:txBody>
      </p:sp>
      <p:sp>
        <p:nvSpPr>
          <p:cNvPr id="90" name="Google Shape;90;p15"/>
          <p:cNvSpPr txBox="1"/>
          <p:nvPr/>
        </p:nvSpPr>
        <p:spPr>
          <a:xfrm>
            <a:off x="6374913" y="3074488"/>
            <a:ext cx="2026800" cy="263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s" sz="1100" u="sng">
                <a:solidFill>
                  <a:schemeClr val="hlink"/>
                </a:solidFill>
                <a:latin typeface="Roboto"/>
                <a:ea typeface="Roboto"/>
                <a:cs typeface="Roboto"/>
                <a:sym typeface="Roboto"/>
                <a:hlinkClick r:id="rId6"/>
              </a:rPr>
              <a:t>https://turismo.caceres.es</a:t>
            </a:r>
            <a:endParaRPr sz="1100">
              <a:solidFill>
                <a:schemeClr val="dk1"/>
              </a:solidFill>
              <a:latin typeface="Roboto"/>
              <a:ea typeface="Roboto"/>
              <a:cs typeface="Roboto"/>
              <a:sym typeface="Roboto"/>
            </a:endParaRPr>
          </a:p>
        </p:txBody>
      </p:sp>
      <p:pic>
        <p:nvPicPr>
          <p:cNvPr id="91" name="Google Shape;91;p15"/>
          <p:cNvPicPr preferRelativeResize="0"/>
          <p:nvPr/>
        </p:nvPicPr>
        <p:blipFill>
          <a:blip r:embed="rId7">
            <a:alphaModFix/>
          </a:blip>
          <a:stretch>
            <a:fillRect/>
          </a:stretch>
        </p:blipFill>
        <p:spPr>
          <a:xfrm>
            <a:off x="5940987" y="667988"/>
            <a:ext cx="2894513" cy="2058085"/>
          </a:xfrm>
          <a:prstGeom prst="rect">
            <a:avLst/>
          </a:prstGeom>
          <a:noFill/>
          <a:ln>
            <a:noFill/>
          </a:ln>
        </p:spPr>
      </p:pic>
      <p:sp>
        <p:nvSpPr>
          <p:cNvPr id="92" name="Google Shape;92;p15"/>
          <p:cNvSpPr txBox="1"/>
          <p:nvPr/>
        </p:nvSpPr>
        <p:spPr>
          <a:xfrm>
            <a:off x="6718250" y="2810938"/>
            <a:ext cx="2476800" cy="263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s" sz="1100">
                <a:solidFill>
                  <a:schemeClr val="dk1"/>
                </a:solidFill>
                <a:latin typeface="Roboto"/>
                <a:ea typeface="Roboto"/>
                <a:cs typeface="Roboto"/>
                <a:sym typeface="Roboto"/>
              </a:rPr>
              <a:t>Bujaco’s Tower</a:t>
            </a:r>
            <a:endParaRPr sz="11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96" name="Shape 96"/>
        <p:cNvGrpSpPr/>
        <p:nvPr/>
      </p:nvGrpSpPr>
      <p:grpSpPr>
        <a:xfrm>
          <a:off x="0" y="0"/>
          <a:ext cx="0" cy="0"/>
          <a:chOff x="0" y="0"/>
          <a:chExt cx="0" cy="0"/>
        </a:xfrm>
      </p:grpSpPr>
      <p:sp>
        <p:nvSpPr>
          <p:cNvPr id="97" name="Google Shape;97;p16"/>
          <p:cNvSpPr/>
          <p:nvPr/>
        </p:nvSpPr>
        <p:spPr>
          <a:xfrm>
            <a:off x="835278" y="-295375"/>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8" name="Google Shape;98;p16"/>
          <p:cNvSpPr txBox="1"/>
          <p:nvPr/>
        </p:nvSpPr>
        <p:spPr>
          <a:xfrm>
            <a:off x="7976863" y="465517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99" name="Google Shape;99;p16"/>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100" name="Google Shape;100;p16"/>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1" name="Google Shape;101;p16"/>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2" name="Google Shape;102;p16"/>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03" name="Google Shape;103;p16"/>
          <p:cNvSpPr txBox="1"/>
          <p:nvPr/>
        </p:nvSpPr>
        <p:spPr>
          <a:xfrm>
            <a:off x="918675" y="1242225"/>
            <a:ext cx="3642000" cy="31215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Key Target Groups</a:t>
            </a:r>
            <a:endParaRPr b="0" i="0" sz="1100" u="none" cap="none" strike="noStrike">
              <a:solidFill>
                <a:srgbClr val="000000"/>
              </a:solidFill>
              <a:latin typeface="Arial"/>
              <a:ea typeface="Arial"/>
              <a:cs typeface="Arial"/>
              <a:sym typeface="Arial"/>
            </a:endParaRPr>
          </a:p>
          <a:p>
            <a:pPr indent="0" lvl="0" marL="0" marR="0" rtl="0" algn="ctr">
              <a:lnSpc>
                <a:spcPct val="140017"/>
              </a:lnSpc>
              <a:spcBef>
                <a:spcPts val="0"/>
              </a:spcBef>
              <a:spcAft>
                <a:spcPts val="0"/>
              </a:spcAft>
              <a:buClr>
                <a:srgbClr val="000000"/>
              </a:buClr>
              <a:buSzPts val="1000"/>
              <a:buFont typeface="Arial"/>
              <a:buNone/>
            </a:pPr>
            <a:r>
              <a:t/>
            </a:r>
            <a:endParaRPr b="1" i="0" sz="1100" u="sng"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Tourists and visitors:</a:t>
            </a:r>
            <a:r>
              <a:rPr b="0" i="0" lang="es" sz="1100" u="none" cap="none" strike="noStrike">
                <a:solidFill>
                  <a:srgbClr val="000000"/>
                </a:solidFill>
                <a:latin typeface="Roboto"/>
                <a:ea typeface="Roboto"/>
                <a:cs typeface="Roboto"/>
                <a:sym typeface="Roboto"/>
              </a:rPr>
              <a:t> Enhancing their experience in the city by providing interactive digital </a:t>
            </a:r>
            <a:r>
              <a:rPr lang="es" sz="1100">
                <a:latin typeface="Roboto"/>
                <a:ea typeface="Roboto"/>
                <a:cs typeface="Roboto"/>
                <a:sym typeface="Roboto"/>
              </a:rPr>
              <a:t>tools that facilitate their access to touristic information</a:t>
            </a:r>
            <a:r>
              <a:rPr b="0" i="0" lang="es" sz="1100" u="none" cap="none" strike="noStrike">
                <a:solidFill>
                  <a:srgbClr val="000000"/>
                </a:solidFill>
                <a:latin typeface="Roboto"/>
                <a:ea typeface="Roboto"/>
                <a:cs typeface="Roboto"/>
                <a:sym typeface="Roboto"/>
              </a:rPr>
              <a:t> </a:t>
            </a:r>
            <a:r>
              <a:rPr lang="es" sz="1100">
                <a:latin typeface="Roboto"/>
                <a:ea typeface="Roboto"/>
                <a:cs typeface="Roboto"/>
                <a:sym typeface="Roboto"/>
              </a:rPr>
              <a:t>and help them planning their visit and moving through the city easily. </a:t>
            </a:r>
            <a:endParaRPr b="0" i="0" sz="11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Local businesses and tourism sector :</a:t>
            </a:r>
            <a:r>
              <a:rPr b="0" i="0" lang="es" sz="1100" u="none" cap="none" strike="noStrike">
                <a:solidFill>
                  <a:srgbClr val="000000"/>
                </a:solidFill>
                <a:latin typeface="Roboto"/>
                <a:ea typeface="Roboto"/>
                <a:cs typeface="Roboto"/>
                <a:sym typeface="Roboto"/>
              </a:rPr>
              <a:t> Benefiting from the  effort to attract more visitors</a:t>
            </a:r>
            <a:r>
              <a:rPr lang="es" sz="1100">
                <a:latin typeface="Roboto"/>
                <a:ea typeface="Roboto"/>
                <a:cs typeface="Roboto"/>
                <a:sym typeface="Roboto"/>
              </a:rPr>
              <a:t> and the marketplace where they can offer their products/services.</a:t>
            </a:r>
            <a:r>
              <a:rPr b="0" i="0" lang="es" sz="1100" u="none" cap="none" strike="noStrike">
                <a:solidFill>
                  <a:srgbClr val="000000"/>
                </a:solidFill>
                <a:latin typeface="Roboto"/>
                <a:ea typeface="Roboto"/>
                <a:cs typeface="Roboto"/>
                <a:sym typeface="Roboto"/>
              </a:rPr>
              <a:t>.</a:t>
            </a:r>
            <a:endParaRPr b="0" i="0" sz="11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Local community and Resident: </a:t>
            </a:r>
            <a:r>
              <a:rPr b="0" i="0" lang="es" sz="1100" u="none" cap="none" strike="noStrike">
                <a:solidFill>
                  <a:srgbClr val="000000"/>
                </a:solidFill>
                <a:latin typeface="Roboto"/>
                <a:ea typeface="Roboto"/>
                <a:cs typeface="Roboto"/>
                <a:sym typeface="Roboto"/>
              </a:rPr>
              <a:t>indirect beneficiaries as the project promotes the cultural heritage of the city and stimulate</a:t>
            </a:r>
            <a:r>
              <a:rPr lang="es" sz="1100">
                <a:latin typeface="Roboto"/>
                <a:ea typeface="Roboto"/>
                <a:cs typeface="Roboto"/>
                <a:sym typeface="Roboto"/>
              </a:rPr>
              <a:t>s</a:t>
            </a:r>
            <a:r>
              <a:rPr b="0" i="0" lang="es" sz="1100" u="none" cap="none" strike="noStrike">
                <a:solidFill>
                  <a:srgbClr val="000000"/>
                </a:solidFill>
                <a:latin typeface="Roboto"/>
                <a:ea typeface="Roboto"/>
                <a:cs typeface="Roboto"/>
                <a:sym typeface="Roboto"/>
              </a:rPr>
              <a:t> job creation and economic growth.</a:t>
            </a:r>
            <a:endParaRPr b="0" i="0" sz="1100" u="none" cap="none" strike="noStrike">
              <a:solidFill>
                <a:srgbClr val="000000"/>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000"/>
              <a:buFont typeface="Arial"/>
              <a:buNone/>
            </a:pPr>
            <a:r>
              <a:t/>
            </a:r>
            <a:endParaRPr b="0" i="0" sz="700" u="none" cap="none" strike="noStrike">
              <a:solidFill>
                <a:srgbClr val="000000"/>
              </a:solidFill>
              <a:latin typeface="Arial"/>
              <a:ea typeface="Arial"/>
              <a:cs typeface="Arial"/>
              <a:sym typeface="Arial"/>
            </a:endParaRPr>
          </a:p>
        </p:txBody>
      </p:sp>
      <p:pic>
        <p:nvPicPr>
          <p:cNvPr descr="Users with solid fill" id="104" name="Google Shape;104;p16"/>
          <p:cNvPicPr preferRelativeResize="0"/>
          <p:nvPr/>
        </p:nvPicPr>
        <p:blipFill rotWithShape="1">
          <a:blip r:embed="rId6">
            <a:alphaModFix/>
          </a:blip>
          <a:srcRect b="0" l="0" r="0" t="0"/>
          <a:stretch/>
        </p:blipFill>
        <p:spPr>
          <a:xfrm>
            <a:off x="425060" y="1682569"/>
            <a:ext cx="321670" cy="321670"/>
          </a:xfrm>
          <a:prstGeom prst="rect">
            <a:avLst/>
          </a:prstGeom>
          <a:noFill/>
          <a:ln>
            <a:noFill/>
          </a:ln>
        </p:spPr>
      </p:pic>
      <p:pic>
        <p:nvPicPr>
          <p:cNvPr descr="Users with solid fill" id="105" name="Google Shape;105;p16"/>
          <p:cNvPicPr preferRelativeResize="0"/>
          <p:nvPr/>
        </p:nvPicPr>
        <p:blipFill rotWithShape="1">
          <a:blip r:embed="rId6">
            <a:alphaModFix/>
          </a:blip>
          <a:srcRect b="0" l="0" r="0" t="0"/>
          <a:stretch/>
        </p:blipFill>
        <p:spPr>
          <a:xfrm>
            <a:off x="425059" y="2642217"/>
            <a:ext cx="321670" cy="321670"/>
          </a:xfrm>
          <a:prstGeom prst="rect">
            <a:avLst/>
          </a:prstGeom>
          <a:noFill/>
          <a:ln>
            <a:noFill/>
          </a:ln>
        </p:spPr>
      </p:pic>
      <p:pic>
        <p:nvPicPr>
          <p:cNvPr descr="Users with solid fill" id="106" name="Google Shape;106;p16"/>
          <p:cNvPicPr preferRelativeResize="0"/>
          <p:nvPr/>
        </p:nvPicPr>
        <p:blipFill rotWithShape="1">
          <a:blip r:embed="rId6">
            <a:alphaModFix/>
          </a:blip>
          <a:srcRect b="0" l="0" r="0" t="0"/>
          <a:stretch/>
        </p:blipFill>
        <p:spPr>
          <a:xfrm>
            <a:off x="425059" y="3467560"/>
            <a:ext cx="321670" cy="321670"/>
          </a:xfrm>
          <a:prstGeom prst="rect">
            <a:avLst/>
          </a:prstGeom>
          <a:noFill/>
          <a:ln>
            <a:noFill/>
          </a:ln>
        </p:spPr>
      </p:pic>
      <p:sp>
        <p:nvSpPr>
          <p:cNvPr id="107" name="Google Shape;107;p16"/>
          <p:cNvSpPr txBox="1"/>
          <p:nvPr/>
        </p:nvSpPr>
        <p:spPr>
          <a:xfrm>
            <a:off x="5155213" y="1295363"/>
            <a:ext cx="3642000" cy="31215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Stakeholder Involvement</a:t>
            </a:r>
            <a:endParaRPr b="1" i="0" sz="1100" u="sng"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000"/>
              <a:buFont typeface="Arial"/>
              <a:buNone/>
            </a:pPr>
            <a:r>
              <a:rPr b="1" i="0" lang="es" sz="1100" u="sng" cap="none" strike="noStrike">
                <a:solidFill>
                  <a:srgbClr val="000000"/>
                </a:solidFill>
                <a:latin typeface="Roboto"/>
                <a:ea typeface="Roboto"/>
                <a:cs typeface="Roboto"/>
                <a:sym typeface="Roboto"/>
              </a:rPr>
              <a:t>Cáceres City Council:</a:t>
            </a:r>
            <a:r>
              <a:rPr b="0" i="0" lang="es" sz="1100" u="none" cap="none" strike="noStrike">
                <a:solidFill>
                  <a:srgbClr val="000000"/>
                </a:solidFill>
                <a:latin typeface="Roboto"/>
                <a:ea typeface="Roboto"/>
                <a:cs typeface="Roboto"/>
                <a:sym typeface="Roboto"/>
              </a:rPr>
              <a:t> </a:t>
            </a:r>
            <a:r>
              <a:rPr b="0" i="0" lang="es" sz="1100" u="none" cap="none" strike="noStrike">
                <a:solidFill>
                  <a:schemeClr val="dk1"/>
                </a:solidFill>
                <a:latin typeface="Roboto"/>
                <a:ea typeface="Roboto"/>
                <a:cs typeface="Roboto"/>
                <a:sym typeface="Roboto"/>
              </a:rPr>
              <a:t>Founder and primary operator, focusing on improving urban services and infrastructure to support the initiatives, tracking thei</a:t>
            </a:r>
            <a:r>
              <a:rPr lang="es" sz="1100">
                <a:solidFill>
                  <a:schemeClr val="dk1"/>
                </a:solidFill>
                <a:latin typeface="Roboto"/>
                <a:ea typeface="Roboto"/>
                <a:cs typeface="Roboto"/>
                <a:sym typeface="Roboto"/>
              </a:rPr>
              <a:t>r</a:t>
            </a:r>
            <a:r>
              <a:rPr b="0" i="0" lang="es" sz="1100" u="none" cap="none" strike="noStrike">
                <a:solidFill>
                  <a:schemeClr val="dk1"/>
                </a:solidFill>
                <a:latin typeface="Roboto"/>
                <a:ea typeface="Roboto"/>
                <a:cs typeface="Roboto"/>
                <a:sym typeface="Roboto"/>
              </a:rPr>
              <a:t> impact.</a:t>
            </a:r>
            <a:endParaRPr b="0" i="0" sz="1100" u="none" cap="none" strike="noStrike">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1000"/>
              <a:buFont typeface="Arial"/>
              <a:buNone/>
            </a:pPr>
            <a:r>
              <a:rPr b="1" i="0" lang="es" sz="1100" u="sng" cap="none" strike="noStrike">
                <a:solidFill>
                  <a:schemeClr val="dk1"/>
                </a:solidFill>
                <a:latin typeface="Roboto"/>
                <a:ea typeface="Roboto"/>
                <a:cs typeface="Roboto"/>
                <a:sym typeface="Roboto"/>
              </a:rPr>
              <a:t>Cultural and Heritage Institutions:</a:t>
            </a:r>
            <a:r>
              <a:rPr b="0" i="0" lang="es" sz="1100" u="none" cap="none" strike="noStrike">
                <a:solidFill>
                  <a:schemeClr val="dk1"/>
                </a:solidFill>
                <a:latin typeface="Roboto"/>
                <a:ea typeface="Roboto"/>
                <a:cs typeface="Roboto"/>
                <a:sym typeface="Roboto"/>
              </a:rPr>
              <a:t> Responsible for managing and preserving the cultural heritage sites using the date provided by the  ICTs.</a:t>
            </a:r>
            <a:endParaRPr b="0" i="0" sz="1100" u="none" cap="none" strike="noStrike">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1000"/>
              <a:buFont typeface="Arial"/>
              <a:buNone/>
            </a:pPr>
            <a:r>
              <a:rPr b="1" lang="es" sz="1100" u="sng">
                <a:solidFill>
                  <a:schemeClr val="dk1"/>
                </a:solidFill>
                <a:latin typeface="Roboto"/>
                <a:ea typeface="Roboto"/>
                <a:cs typeface="Roboto"/>
                <a:sym typeface="Roboto"/>
              </a:rPr>
              <a:t>Local business:</a:t>
            </a:r>
            <a:r>
              <a:rPr lang="es" sz="1100">
                <a:solidFill>
                  <a:schemeClr val="dk1"/>
                </a:solidFill>
                <a:latin typeface="Roboto"/>
                <a:ea typeface="Roboto"/>
                <a:cs typeface="Roboto"/>
                <a:sym typeface="Roboto"/>
              </a:rPr>
              <a:t> Participating in the marketplace and Cáceres card initiative by offering their services/discounts. </a:t>
            </a:r>
            <a:endParaRPr sz="1100">
              <a:solidFill>
                <a:schemeClr val="dk1"/>
              </a:solidFill>
              <a:latin typeface="Roboto"/>
              <a:ea typeface="Roboto"/>
              <a:cs typeface="Roboto"/>
              <a:sym typeface="Roboto"/>
            </a:endParaRPr>
          </a:p>
          <a:p>
            <a:pPr indent="0" lvl="0" marL="0" marR="0" rtl="0" algn="just">
              <a:lnSpc>
                <a:spcPct val="150000"/>
              </a:lnSpc>
              <a:spcBef>
                <a:spcPts val="0"/>
              </a:spcBef>
              <a:spcAft>
                <a:spcPts val="0"/>
              </a:spcAft>
              <a:buClr>
                <a:schemeClr val="dk1"/>
              </a:buClr>
              <a:buSzPts val="1000"/>
              <a:buFont typeface="Arial"/>
              <a:buNone/>
            </a:pPr>
            <a:r>
              <a:rPr b="1" i="0" lang="es" sz="1100" u="sng" cap="none" strike="noStrike">
                <a:solidFill>
                  <a:schemeClr val="dk1"/>
                </a:solidFill>
                <a:latin typeface="Roboto"/>
                <a:ea typeface="Roboto"/>
                <a:cs typeface="Roboto"/>
                <a:sym typeface="Roboto"/>
              </a:rPr>
              <a:t>Technology</a:t>
            </a:r>
            <a:r>
              <a:rPr b="1" lang="es" sz="1100" u="sng">
                <a:solidFill>
                  <a:schemeClr val="dk1"/>
                </a:solidFill>
                <a:latin typeface="Roboto"/>
                <a:ea typeface="Roboto"/>
                <a:cs typeface="Roboto"/>
                <a:sym typeface="Roboto"/>
              </a:rPr>
              <a:t> </a:t>
            </a:r>
            <a:r>
              <a:rPr b="1" i="0" lang="es" sz="1100" u="sng" cap="none" strike="noStrike">
                <a:solidFill>
                  <a:schemeClr val="dk1"/>
                </a:solidFill>
                <a:latin typeface="Roboto"/>
                <a:ea typeface="Roboto"/>
                <a:cs typeface="Roboto"/>
                <a:sym typeface="Roboto"/>
              </a:rPr>
              <a:t>providers (Red.Es):</a:t>
            </a:r>
            <a:r>
              <a:rPr b="0" i="0" lang="es" sz="1100" u="none" cap="none" strike="noStrike">
                <a:solidFill>
                  <a:schemeClr val="dk1"/>
                </a:solidFill>
                <a:latin typeface="Roboto"/>
                <a:ea typeface="Roboto"/>
                <a:cs typeface="Roboto"/>
                <a:sym typeface="Roboto"/>
              </a:rPr>
              <a:t> Offering technological infrastructure to implement the project. </a:t>
            </a:r>
            <a:endParaRPr b="0" i="0" sz="1100" u="none" cap="none" strike="noStrike">
              <a:solidFill>
                <a:schemeClr val="dk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000"/>
              <a:buFont typeface="Arial"/>
              <a:buNone/>
            </a:pPr>
            <a:r>
              <a:t/>
            </a:r>
            <a:endParaRPr b="0" i="0" sz="700" u="none" cap="none" strike="noStrike">
              <a:solidFill>
                <a:srgbClr val="000000"/>
              </a:solidFill>
              <a:latin typeface="Arial"/>
              <a:ea typeface="Arial"/>
              <a:cs typeface="Arial"/>
              <a:sym typeface="Arial"/>
            </a:endParaRPr>
          </a:p>
        </p:txBody>
      </p:sp>
      <p:pic>
        <p:nvPicPr>
          <p:cNvPr descr="User with solid fill" id="108" name="Google Shape;108;p16"/>
          <p:cNvPicPr preferRelativeResize="0"/>
          <p:nvPr/>
        </p:nvPicPr>
        <p:blipFill rotWithShape="1">
          <a:blip r:embed="rId7">
            <a:alphaModFix/>
          </a:blip>
          <a:srcRect b="0" l="0" r="0" t="0"/>
          <a:stretch/>
        </p:blipFill>
        <p:spPr>
          <a:xfrm>
            <a:off x="4778270" y="1701236"/>
            <a:ext cx="284339" cy="284339"/>
          </a:xfrm>
          <a:prstGeom prst="rect">
            <a:avLst/>
          </a:prstGeom>
          <a:noFill/>
          <a:ln>
            <a:noFill/>
          </a:ln>
        </p:spPr>
      </p:pic>
      <p:pic>
        <p:nvPicPr>
          <p:cNvPr descr="User with solid fill" id="109" name="Google Shape;109;p16"/>
          <p:cNvPicPr preferRelativeResize="0"/>
          <p:nvPr/>
        </p:nvPicPr>
        <p:blipFill rotWithShape="1">
          <a:blip r:embed="rId7">
            <a:alphaModFix/>
          </a:blip>
          <a:srcRect b="0" l="0" r="0" t="0"/>
          <a:stretch/>
        </p:blipFill>
        <p:spPr>
          <a:xfrm>
            <a:off x="4778270" y="2442220"/>
            <a:ext cx="284339" cy="284339"/>
          </a:xfrm>
          <a:prstGeom prst="rect">
            <a:avLst/>
          </a:prstGeom>
          <a:noFill/>
          <a:ln>
            <a:noFill/>
          </a:ln>
        </p:spPr>
      </p:pic>
      <p:cxnSp>
        <p:nvCxnSpPr>
          <p:cNvPr id="110" name="Google Shape;110;p16"/>
          <p:cNvCxnSpPr/>
          <p:nvPr/>
        </p:nvCxnSpPr>
        <p:spPr>
          <a:xfrm>
            <a:off x="4685681" y="1719078"/>
            <a:ext cx="0" cy="2168100"/>
          </a:xfrm>
          <a:prstGeom prst="straightConnector1">
            <a:avLst/>
          </a:prstGeom>
          <a:noFill/>
          <a:ln cap="flat" cmpd="sng" w="76200">
            <a:solidFill>
              <a:srgbClr val="4A7DBA"/>
            </a:solidFill>
            <a:prstDash val="solid"/>
            <a:round/>
            <a:headEnd len="sm" w="sm" type="none"/>
            <a:tailEnd len="sm" w="sm" type="none"/>
          </a:ln>
        </p:spPr>
      </p:cxnSp>
      <p:pic>
        <p:nvPicPr>
          <p:cNvPr descr="User with solid fill" id="111" name="Google Shape;111;p16"/>
          <p:cNvPicPr preferRelativeResize="0"/>
          <p:nvPr/>
        </p:nvPicPr>
        <p:blipFill rotWithShape="1">
          <a:blip r:embed="rId7">
            <a:alphaModFix/>
          </a:blip>
          <a:srcRect b="0" l="0" r="0" t="0"/>
          <a:stretch/>
        </p:blipFill>
        <p:spPr>
          <a:xfrm>
            <a:off x="4778270" y="3664726"/>
            <a:ext cx="284339" cy="284339"/>
          </a:xfrm>
          <a:prstGeom prst="rect">
            <a:avLst/>
          </a:prstGeom>
          <a:noFill/>
          <a:ln>
            <a:noFill/>
          </a:ln>
        </p:spPr>
      </p:pic>
      <p:pic>
        <p:nvPicPr>
          <p:cNvPr descr="User with solid fill" id="112" name="Google Shape;112;p16"/>
          <p:cNvPicPr preferRelativeResize="0"/>
          <p:nvPr/>
        </p:nvPicPr>
        <p:blipFill rotWithShape="1">
          <a:blip r:embed="rId7">
            <a:alphaModFix/>
          </a:blip>
          <a:srcRect b="0" l="0" r="0" t="0"/>
          <a:stretch/>
        </p:blipFill>
        <p:spPr>
          <a:xfrm>
            <a:off x="4778270" y="3183208"/>
            <a:ext cx="284339" cy="2843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16" name="Shape 116"/>
        <p:cNvGrpSpPr/>
        <p:nvPr/>
      </p:nvGrpSpPr>
      <p:grpSpPr>
        <a:xfrm>
          <a:off x="0" y="0"/>
          <a:ext cx="0" cy="0"/>
          <a:chOff x="0" y="0"/>
          <a:chExt cx="0" cy="0"/>
        </a:xfrm>
      </p:grpSpPr>
      <p:sp>
        <p:nvSpPr>
          <p:cNvPr id="117" name="Google Shape;117;p17"/>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8" name="Google Shape;118;p17"/>
          <p:cNvSpPr txBox="1"/>
          <p:nvPr/>
        </p:nvSpPr>
        <p:spPr>
          <a:xfrm>
            <a:off x="7986737" y="465517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19" name="Google Shape;119;p17"/>
          <p:cNvSpPr txBox="1"/>
          <p:nvPr/>
        </p:nvSpPr>
        <p:spPr>
          <a:xfrm>
            <a:off x="514350" y="1117313"/>
            <a:ext cx="6396900" cy="36912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sng" cap="none" strike="noStrike">
                <a:solidFill>
                  <a:srgbClr val="000000"/>
                </a:solidFill>
                <a:latin typeface="Roboto"/>
                <a:ea typeface="Roboto"/>
                <a:cs typeface="Roboto"/>
                <a:sym typeface="Roboto"/>
              </a:rPr>
              <a:t>Main activities involved in the implementation of this projec</a:t>
            </a:r>
            <a:r>
              <a:rPr b="0" i="0" lang="es" sz="1100" u="none" cap="none" strike="noStrike">
                <a:solidFill>
                  <a:srgbClr val="000000"/>
                </a:solidFill>
                <a:latin typeface="Roboto"/>
                <a:ea typeface="Roboto"/>
                <a:cs typeface="Roboto"/>
                <a:sym typeface="Roboto"/>
              </a:rPr>
              <a:t>t: </a:t>
            </a:r>
            <a:endParaRPr b="0" i="0" sz="1100" u="none" cap="none" strike="noStrike">
              <a:solidFill>
                <a:srgbClr val="000000"/>
              </a:solidFill>
              <a:latin typeface="Roboto"/>
              <a:ea typeface="Roboto"/>
              <a:cs typeface="Roboto"/>
              <a:sym typeface="Roboto"/>
            </a:endParaRPr>
          </a:p>
          <a:p>
            <a:pPr indent="0" lvl="0" marL="0" marR="0" rtl="0" algn="just">
              <a:lnSpc>
                <a:spcPct val="150000"/>
              </a:lnSpc>
              <a:spcBef>
                <a:spcPts val="0"/>
              </a:spcBef>
              <a:spcAft>
                <a:spcPts val="0"/>
              </a:spcAft>
              <a:buClr>
                <a:srgbClr val="000000"/>
              </a:buClr>
              <a:buSzPts val="1100"/>
              <a:buFont typeface="Arial"/>
              <a:buNone/>
            </a:pPr>
            <a:r>
              <a:t/>
            </a:r>
            <a:endParaRPr sz="1100">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Monitoring systems in the heritage sites of the city: A monitoring system to to control different environmental and structural parameters in four landmarks of the city, including  </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Bujaco</a:t>
            </a:r>
            <a:r>
              <a:rPr lang="es" sz="1100">
                <a:latin typeface="Roboto"/>
                <a:ea typeface="Roboto"/>
                <a:cs typeface="Roboto"/>
                <a:sym typeface="Roboto"/>
              </a:rPr>
              <a:t>’s Tower’</a:t>
            </a:r>
            <a:r>
              <a:rPr b="0" i="0" lang="es" sz="1100" u="none" cap="none" strike="noStrike">
                <a:solidFill>
                  <a:srgbClr val="000000"/>
                </a:solidFill>
                <a:latin typeface="Roboto"/>
                <a:ea typeface="Roboto"/>
                <a:cs typeface="Roboto"/>
                <a:sym typeface="Roboto"/>
              </a:rPr>
              <a:t> and </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Cáceres City Museum</a:t>
            </a:r>
            <a:r>
              <a:rPr lang="es" sz="1100">
                <a:latin typeface="Roboto"/>
                <a:ea typeface="Roboto"/>
                <a:cs typeface="Roboto"/>
                <a:sym typeface="Roboto"/>
              </a:rPr>
              <a:t>’</a:t>
            </a:r>
            <a:r>
              <a:rPr b="0" i="0" lang="es" sz="1100" u="none" cap="none" strike="noStrike">
                <a:solidFill>
                  <a:srgbClr val="000000"/>
                </a:solidFill>
                <a:latin typeface="Roboto"/>
                <a:ea typeface="Roboto"/>
                <a:cs typeface="Roboto"/>
                <a:sym typeface="Roboto"/>
              </a:rPr>
              <a:t>.</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Flow tracking: counting systems to monitor the number of  visitors by means of 18  flow control sensors.</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Visitors tracking: analysing the profile of the visitors based on  data obtained from their mobile phones (origin,stay…)</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Interactive digital kiosks in different spots of the city that  provide tourist information.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Optimization of digital contents: creation of new resources and digital tools such as videos, audioguide visits and multimedia brochures. </a:t>
            </a:r>
            <a:endParaRPr b="0" i="0" sz="1100" u="none" cap="none" strike="noStrike">
              <a:solidFill>
                <a:srgbClr val="000000"/>
              </a:solidFill>
              <a:latin typeface="Roboto"/>
              <a:ea typeface="Roboto"/>
              <a:cs typeface="Roboto"/>
              <a:sym typeface="Roboto"/>
            </a:endParaRPr>
          </a:p>
          <a:p>
            <a:pPr indent="0" lvl="0" marL="228600" marR="0" rtl="0" algn="just">
              <a:lnSpc>
                <a:spcPct val="140017"/>
              </a:lnSpc>
              <a:spcBef>
                <a:spcPts val="0"/>
              </a:spcBef>
              <a:spcAft>
                <a:spcPts val="0"/>
              </a:spcAft>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20" name="Google Shape;120;p17"/>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121" name="Google Shape;121;p17"/>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2" name="Google Shape;122;p17"/>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3" name="Google Shape;123;p17"/>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24" name="Google Shape;124;p17"/>
          <p:cNvSpPr txBox="1"/>
          <p:nvPr/>
        </p:nvSpPr>
        <p:spPr>
          <a:xfrm>
            <a:off x="0" y="0"/>
            <a:ext cx="2836500" cy="4311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125" name="Google Shape;125;p17"/>
          <p:cNvPicPr preferRelativeResize="0"/>
          <p:nvPr/>
        </p:nvPicPr>
        <p:blipFill>
          <a:blip r:embed="rId6">
            <a:alphaModFix/>
          </a:blip>
          <a:stretch>
            <a:fillRect/>
          </a:stretch>
        </p:blipFill>
        <p:spPr>
          <a:xfrm>
            <a:off x="7298757" y="1163013"/>
            <a:ext cx="1259694" cy="29022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29" name="Shape 129"/>
        <p:cNvGrpSpPr/>
        <p:nvPr/>
      </p:nvGrpSpPr>
      <p:grpSpPr>
        <a:xfrm>
          <a:off x="0" y="0"/>
          <a:ext cx="0" cy="0"/>
          <a:chOff x="0" y="0"/>
          <a:chExt cx="0" cy="0"/>
        </a:xfrm>
      </p:grpSpPr>
      <p:sp>
        <p:nvSpPr>
          <p:cNvPr id="130" name="Google Shape;130;p18"/>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1" name="Google Shape;131;p18"/>
          <p:cNvSpPr txBox="1"/>
          <p:nvPr/>
        </p:nvSpPr>
        <p:spPr>
          <a:xfrm>
            <a:off x="7986737" y="465517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32" name="Google Shape;132;p18"/>
          <p:cNvSpPr txBox="1"/>
          <p:nvPr/>
        </p:nvSpPr>
        <p:spPr>
          <a:xfrm>
            <a:off x="514350" y="976950"/>
            <a:ext cx="7916700" cy="21672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lang="es" sz="1100">
                <a:solidFill>
                  <a:schemeClr val="dk1"/>
                </a:solidFill>
                <a:latin typeface="Roboto"/>
                <a:ea typeface="Roboto"/>
                <a:cs typeface="Roboto"/>
                <a:sym typeface="Roboto"/>
              </a:rPr>
              <a:t>Development of a renewed tourism website, to which they can access via app, which provides an integral management of the tourism for the local authorities and cultural institutions by having access to touristic data, and facilitates tourists’ access to helpful information and can plan their visit easily thanks to its user-friendly format. In addition, the platform integrate a local marketplace in which they can filter which products are looking for while local businesses offer their products and services, and connecting businesses and clients/tourists.</a:t>
            </a:r>
            <a:endParaRPr b="0" i="0" sz="1100" u="none" cap="none" strike="noStrike">
              <a:solidFill>
                <a:srgbClr val="000000"/>
              </a:solidFill>
              <a:latin typeface="Roboto"/>
              <a:ea typeface="Roboto"/>
              <a:cs typeface="Roboto"/>
              <a:sym typeface="Roboto"/>
            </a:endParaRPr>
          </a:p>
          <a:p>
            <a:pPr indent="0" lvl="0" marL="228600" marR="0" rtl="0" algn="just">
              <a:lnSpc>
                <a:spcPct val="140017"/>
              </a:lnSpc>
              <a:spcBef>
                <a:spcPts val="0"/>
              </a:spcBef>
              <a:spcAft>
                <a:spcPts val="0"/>
              </a:spcAft>
              <a:buNone/>
            </a:pPr>
            <a:r>
              <a:t/>
            </a:r>
            <a:endParaRPr sz="1100">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33" name="Google Shape;133;p18"/>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134" name="Google Shape;134;p18"/>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5" name="Google Shape;135;p18"/>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6" name="Google Shape;136;p18"/>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pic>
        <p:nvPicPr>
          <p:cNvPr id="137" name="Google Shape;137;p18"/>
          <p:cNvPicPr preferRelativeResize="0"/>
          <p:nvPr/>
        </p:nvPicPr>
        <p:blipFill>
          <a:blip r:embed="rId6">
            <a:alphaModFix/>
          </a:blip>
          <a:stretch>
            <a:fillRect/>
          </a:stretch>
        </p:blipFill>
        <p:spPr>
          <a:xfrm>
            <a:off x="1745738" y="2630613"/>
            <a:ext cx="6336138" cy="959075"/>
          </a:xfrm>
          <a:prstGeom prst="rect">
            <a:avLst/>
          </a:prstGeom>
          <a:noFill/>
          <a:ln>
            <a:noFill/>
          </a:ln>
        </p:spPr>
      </p:pic>
      <p:sp>
        <p:nvSpPr>
          <p:cNvPr id="138" name="Google Shape;138;p18"/>
          <p:cNvSpPr txBox="1"/>
          <p:nvPr/>
        </p:nvSpPr>
        <p:spPr>
          <a:xfrm>
            <a:off x="3315800" y="3666283"/>
            <a:ext cx="4114800" cy="4032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s" sz="1100" u="sng">
                <a:solidFill>
                  <a:schemeClr val="hlink"/>
                </a:solidFill>
                <a:latin typeface="Roboto"/>
                <a:ea typeface="Roboto"/>
                <a:cs typeface="Roboto"/>
                <a:sym typeface="Roboto"/>
                <a:hlinkClick r:id="rId7"/>
              </a:rPr>
              <a:t>https://gestor-eventos.caceres.es/agenda</a:t>
            </a:r>
            <a:endParaRPr sz="1100">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6FE"/>
        </a:solidFill>
      </p:bgPr>
    </p:bg>
    <p:spTree>
      <p:nvGrpSpPr>
        <p:cNvPr id="142" name="Shape 142"/>
        <p:cNvGrpSpPr/>
        <p:nvPr/>
      </p:nvGrpSpPr>
      <p:grpSpPr>
        <a:xfrm>
          <a:off x="0" y="0"/>
          <a:ext cx="0" cy="0"/>
          <a:chOff x="0" y="0"/>
          <a:chExt cx="0" cy="0"/>
        </a:xfrm>
      </p:grpSpPr>
      <p:sp>
        <p:nvSpPr>
          <p:cNvPr id="143" name="Google Shape;143;p19"/>
          <p:cNvSpPr/>
          <p:nvPr/>
        </p:nvSpPr>
        <p:spPr>
          <a:xfrm>
            <a:off x="712146" y="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4" name="Google Shape;144;p19"/>
          <p:cNvSpPr txBox="1"/>
          <p:nvPr/>
        </p:nvSpPr>
        <p:spPr>
          <a:xfrm>
            <a:off x="7957124" y="4655175"/>
            <a:ext cx="9651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45" name="Google Shape;145;p19"/>
          <p:cNvSpPr txBox="1"/>
          <p:nvPr/>
        </p:nvSpPr>
        <p:spPr>
          <a:xfrm>
            <a:off x="514350" y="873000"/>
            <a:ext cx="3460800" cy="2184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Clr>
                <a:srgbClr val="000000"/>
              </a:buClr>
              <a:buSzPts val="1100"/>
              <a:buFont typeface="Roboto"/>
              <a:buChar char="●"/>
            </a:pPr>
            <a:r>
              <a:rPr b="0" i="0" lang="es" sz="1100" u="none" cap="none" strike="noStrike">
                <a:solidFill>
                  <a:srgbClr val="000000"/>
                </a:solidFill>
                <a:latin typeface="Roboto"/>
                <a:ea typeface="Roboto"/>
                <a:cs typeface="Roboto"/>
                <a:sym typeface="Roboto"/>
              </a:rPr>
              <a:t>Promotion activities which include: ren</a:t>
            </a:r>
            <a:r>
              <a:rPr lang="es" sz="1100">
                <a:latin typeface="Roboto"/>
                <a:ea typeface="Roboto"/>
                <a:cs typeface="Roboto"/>
                <a:sym typeface="Roboto"/>
              </a:rPr>
              <a:t>ewed promotion videos, </a:t>
            </a:r>
            <a:r>
              <a:rPr b="0" i="0" lang="es" sz="1100" u="none" cap="none" strike="noStrike">
                <a:solidFill>
                  <a:srgbClr val="000000"/>
                </a:solidFill>
                <a:latin typeface="Roboto"/>
                <a:ea typeface="Roboto"/>
                <a:cs typeface="Roboto"/>
                <a:sym typeface="Roboto"/>
              </a:rPr>
              <a:t>social media marketing actions through RRSS, email marketing, or online surveys.</a:t>
            </a:r>
            <a:endParaRPr b="0" i="0" sz="1100" u="none" cap="none" strike="noStrike">
              <a:solidFill>
                <a:srgbClr val="000000"/>
              </a:solidFill>
              <a:latin typeface="Roboto"/>
              <a:ea typeface="Roboto"/>
              <a:cs typeface="Roboto"/>
              <a:sym typeface="Roboto"/>
            </a:endParaRPr>
          </a:p>
          <a:p>
            <a:pPr indent="-184150" lvl="0" marL="228600" marR="0" rtl="0" algn="just">
              <a:lnSpc>
                <a:spcPct val="150000"/>
              </a:lnSpc>
              <a:spcBef>
                <a:spcPts val="0"/>
              </a:spcBef>
              <a:spcAft>
                <a:spcPts val="0"/>
              </a:spcAft>
              <a:buSzPts val="1100"/>
              <a:buFont typeface="Roboto"/>
              <a:buChar char="●"/>
            </a:pPr>
            <a:r>
              <a:rPr lang="es" sz="1100">
                <a:latin typeface="Roboto"/>
                <a:ea typeface="Roboto"/>
                <a:cs typeface="Roboto"/>
                <a:sym typeface="Roboto"/>
              </a:rPr>
              <a:t>Creation of the ‘Caceres Card’ by which tourists have free access to the main monuments of the city and can get discounts in the local businesses. </a:t>
            </a:r>
            <a:endParaRPr sz="1100">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46" name="Google Shape;146;p19"/>
          <p:cNvSpPr txBox="1"/>
          <p:nvPr/>
        </p:nvSpPr>
        <p:spPr>
          <a:xfrm>
            <a:off x="514350" y="438150"/>
            <a:ext cx="79167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The Practice</a:t>
            </a:r>
            <a:endParaRPr b="0" i="0" sz="700" u="none" cap="none" strike="noStrike">
              <a:solidFill>
                <a:srgbClr val="000000"/>
              </a:solidFill>
              <a:latin typeface="Arial"/>
              <a:ea typeface="Arial"/>
              <a:cs typeface="Arial"/>
              <a:sym typeface="Arial"/>
            </a:endParaRPr>
          </a:p>
        </p:txBody>
      </p:sp>
      <p:sp>
        <p:nvSpPr>
          <p:cNvPr id="147" name="Google Shape;147;p19"/>
          <p:cNvSpPr/>
          <p:nvPr/>
        </p:nvSpPr>
        <p:spPr>
          <a:xfrm>
            <a:off x="4721900" y="4461510"/>
            <a:ext cx="1219087" cy="852814"/>
          </a:xfrm>
          <a:custGeom>
            <a:rect b="b" l="l" r="r" t="t"/>
            <a:pathLst>
              <a:path extrusionOk="0" h="1705628" w="2438174">
                <a:moveTo>
                  <a:pt x="0" y="0"/>
                </a:moveTo>
                <a:lnTo>
                  <a:pt x="2438174" y="0"/>
                </a:lnTo>
                <a:lnTo>
                  <a:pt x="2438174" y="1705628"/>
                </a:lnTo>
                <a:lnTo>
                  <a:pt x="0" y="1705628"/>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8" name="Google Shape;148;p19"/>
          <p:cNvSpPr/>
          <p:nvPr/>
        </p:nvSpPr>
        <p:spPr>
          <a:xfrm>
            <a:off x="2762438" y="4629150"/>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9" name="Google Shape;149;p19"/>
          <p:cNvSpPr txBox="1"/>
          <p:nvPr/>
        </p:nvSpPr>
        <p:spPr>
          <a:xfrm>
            <a:off x="4016388" y="4146233"/>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pic>
        <p:nvPicPr>
          <p:cNvPr id="150" name="Google Shape;150;p19"/>
          <p:cNvPicPr preferRelativeResize="0"/>
          <p:nvPr/>
        </p:nvPicPr>
        <p:blipFill>
          <a:blip r:embed="rId6">
            <a:alphaModFix/>
          </a:blip>
          <a:stretch>
            <a:fillRect/>
          </a:stretch>
        </p:blipFill>
        <p:spPr>
          <a:xfrm>
            <a:off x="4680013" y="719088"/>
            <a:ext cx="4082099" cy="2878963"/>
          </a:xfrm>
          <a:prstGeom prst="rect">
            <a:avLst/>
          </a:prstGeom>
          <a:noFill/>
          <a:ln>
            <a:noFill/>
          </a:ln>
        </p:spPr>
      </p:pic>
      <p:sp>
        <p:nvSpPr>
          <p:cNvPr id="151" name="Google Shape;151;p19"/>
          <p:cNvSpPr txBox="1"/>
          <p:nvPr/>
        </p:nvSpPr>
        <p:spPr>
          <a:xfrm>
            <a:off x="5592938" y="3960338"/>
            <a:ext cx="2628900" cy="332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s" sz="1100" u="sng">
                <a:solidFill>
                  <a:schemeClr val="hlink"/>
                </a:solidFill>
                <a:latin typeface="Calibri"/>
                <a:ea typeface="Calibri"/>
                <a:cs typeface="Calibri"/>
                <a:sym typeface="Calibri"/>
                <a:hlinkClick r:id="rId7"/>
              </a:rPr>
              <a:t>https://comercio.caceres.es/caceres-card</a:t>
            </a:r>
            <a:endParaRPr sz="1100">
              <a:solidFill>
                <a:schemeClr val="dk1"/>
              </a:solidFill>
              <a:latin typeface="Roboto"/>
              <a:ea typeface="Roboto"/>
              <a:cs typeface="Roboto"/>
              <a:sym typeface="Roboto"/>
            </a:endParaRPr>
          </a:p>
        </p:txBody>
      </p:sp>
      <p:sp>
        <p:nvSpPr>
          <p:cNvPr id="152" name="Google Shape;152;p19"/>
          <p:cNvSpPr txBox="1"/>
          <p:nvPr/>
        </p:nvSpPr>
        <p:spPr>
          <a:xfrm>
            <a:off x="5712413" y="3692363"/>
            <a:ext cx="2628900" cy="332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s" sz="1100">
                <a:solidFill>
                  <a:schemeClr val="dk1"/>
                </a:solidFill>
                <a:latin typeface="Calibri"/>
                <a:ea typeface="Calibri"/>
                <a:cs typeface="Calibri"/>
                <a:sym typeface="Calibri"/>
              </a:rPr>
              <a:t>Cáceres Card information brochure</a:t>
            </a:r>
            <a:endParaRPr sz="1100">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56" name="Shape 156"/>
        <p:cNvGrpSpPr/>
        <p:nvPr/>
      </p:nvGrpSpPr>
      <p:grpSpPr>
        <a:xfrm>
          <a:off x="0" y="0"/>
          <a:ext cx="0" cy="0"/>
          <a:chOff x="0" y="0"/>
          <a:chExt cx="0" cy="0"/>
        </a:xfrm>
      </p:grpSpPr>
      <p:sp>
        <p:nvSpPr>
          <p:cNvPr id="157" name="Google Shape;157;p20"/>
          <p:cNvSpPr/>
          <p:nvPr/>
        </p:nvSpPr>
        <p:spPr>
          <a:xfrm>
            <a:off x="2472807" y="268540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8" name="Google Shape;158;p20"/>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9" name="Google Shape;159;p20"/>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0" name="Google Shape;160;p20"/>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61" name="Google Shape;161;p20"/>
          <p:cNvSpPr txBox="1"/>
          <p:nvPr/>
        </p:nvSpPr>
        <p:spPr>
          <a:xfrm>
            <a:off x="7986738" y="4708525"/>
            <a:ext cx="9354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62" name="Google Shape;162;p20"/>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63" name="Google Shape;163;p20"/>
          <p:cNvSpPr txBox="1"/>
          <p:nvPr/>
        </p:nvSpPr>
        <p:spPr>
          <a:xfrm>
            <a:off x="514350" y="1304111"/>
            <a:ext cx="8115300" cy="5574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700" u="none" cap="none" strike="noStrike">
              <a:solidFill>
                <a:srgbClr val="000000"/>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64" name="Google Shape;164;p20"/>
          <p:cNvSpPr txBox="1"/>
          <p:nvPr/>
        </p:nvSpPr>
        <p:spPr>
          <a:xfrm>
            <a:off x="897919" y="1335223"/>
            <a:ext cx="5538600" cy="7296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rPr b="0" i="0" lang="es" sz="1500" u="sng" cap="none" strike="noStrike">
                <a:solidFill>
                  <a:schemeClr val="lt1"/>
                </a:solidFill>
                <a:latin typeface="Roboto"/>
                <a:ea typeface="Roboto"/>
                <a:cs typeface="Roboto"/>
                <a:sym typeface="Roboto"/>
              </a:rPr>
              <a:t>ECONOMIC IMPACT</a:t>
            </a:r>
            <a:endParaRPr b="0" i="0" sz="1100" u="sng" cap="none" strike="noStrike">
              <a:solidFill>
                <a:schemeClr val="lt1"/>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chemeClr val="lt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65" name="Google Shape;165;p20"/>
          <p:cNvSpPr/>
          <p:nvPr/>
        </p:nvSpPr>
        <p:spPr>
          <a:xfrm>
            <a:off x="424938" y="1231513"/>
            <a:ext cx="4028100" cy="300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66" name="Google Shape;166;p20"/>
          <p:cNvSpPr/>
          <p:nvPr/>
        </p:nvSpPr>
        <p:spPr>
          <a:xfrm>
            <a:off x="514350" y="1097525"/>
            <a:ext cx="1809600" cy="480300"/>
          </a:xfrm>
          <a:prstGeom prst="roundRect">
            <a:avLst>
              <a:gd fmla="val 16667" name="adj"/>
            </a:avLst>
          </a:prstGeom>
          <a:solidFill>
            <a:srgbClr val="4A7DBA"/>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67" name="Google Shape;167;p20"/>
          <p:cNvSpPr txBox="1"/>
          <p:nvPr/>
        </p:nvSpPr>
        <p:spPr>
          <a:xfrm>
            <a:off x="594863" y="1698250"/>
            <a:ext cx="3544800" cy="2832300"/>
          </a:xfrm>
          <a:prstGeom prst="rect">
            <a:avLst/>
          </a:prstGeom>
          <a:noFill/>
          <a:ln>
            <a:noFill/>
          </a:ln>
        </p:spPr>
        <p:txBody>
          <a:bodyPr anchorCtr="0" anchor="t" bIns="45725" lIns="45725" spcFirstLastPara="1" rIns="45725" wrap="square" tIns="45725">
            <a:spAutoFit/>
          </a:bodyPr>
          <a:lstStyle/>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chemeClr val="dk1"/>
                </a:solidFill>
                <a:latin typeface="Roboto"/>
                <a:ea typeface="Roboto"/>
                <a:cs typeface="Roboto"/>
                <a:sym typeface="Roboto"/>
              </a:rPr>
              <a:t>Increase in tourism and local economy</a:t>
            </a:r>
            <a:r>
              <a:rPr i="0" lang="es" sz="1100" u="none" cap="none" strike="noStrike">
                <a:solidFill>
                  <a:schemeClr val="dk1"/>
                </a:solidFill>
                <a:latin typeface="Roboto"/>
                <a:ea typeface="Roboto"/>
                <a:cs typeface="Roboto"/>
                <a:sym typeface="Roboto"/>
              </a:rPr>
              <a:t>: An increase in the number of tourists involves a boost in job and </a:t>
            </a:r>
            <a:r>
              <a:rPr lang="es" sz="1100">
                <a:solidFill>
                  <a:schemeClr val="dk1"/>
                </a:solidFill>
                <a:latin typeface="Roboto"/>
                <a:ea typeface="Roboto"/>
                <a:cs typeface="Roboto"/>
                <a:sym typeface="Roboto"/>
              </a:rPr>
              <a:t>business</a:t>
            </a:r>
            <a:r>
              <a:rPr i="0" lang="es" sz="1100" u="none" cap="none" strike="noStrike">
                <a:solidFill>
                  <a:schemeClr val="dk1"/>
                </a:solidFill>
                <a:latin typeface="Roboto"/>
                <a:ea typeface="Roboto"/>
                <a:cs typeface="Roboto"/>
                <a:sym typeface="Roboto"/>
              </a:rPr>
              <a:t> creation and stimulates the local economy.</a:t>
            </a:r>
            <a:endParaRPr sz="1100">
              <a:solidFill>
                <a:schemeClr val="dk1"/>
              </a:solidFill>
              <a:latin typeface="Roboto"/>
              <a:ea typeface="Roboto"/>
              <a:cs typeface="Roboto"/>
              <a:sym typeface="Roboto"/>
            </a:endParaRPr>
          </a:p>
          <a:p>
            <a:pPr indent="0" lvl="0" marL="228600" marR="0" rtl="0" algn="l">
              <a:lnSpc>
                <a:spcPct val="150000"/>
              </a:lnSpc>
              <a:spcBef>
                <a:spcPts val="0"/>
              </a:spcBef>
              <a:spcAft>
                <a:spcPts val="0"/>
              </a:spcAft>
              <a:buNone/>
            </a:pPr>
            <a:r>
              <a:rPr lang="es" sz="1100">
                <a:solidFill>
                  <a:schemeClr val="dk1"/>
                </a:solidFill>
                <a:latin typeface="Roboto"/>
                <a:ea typeface="Roboto"/>
                <a:cs typeface="Roboto"/>
                <a:sym typeface="Roboto"/>
              </a:rPr>
              <a:t>In addition, local businesses are directly promoted by the creation of the marketplace.</a:t>
            </a:r>
            <a:endParaRPr i="0" sz="1100" u="none" cap="none" strike="noStrike">
              <a:solidFill>
                <a:srgbClr val="000000"/>
              </a:solidFill>
              <a:latin typeface="Roboto"/>
              <a:ea typeface="Roboto"/>
              <a:cs typeface="Roboto"/>
              <a:sym typeface="Roboto"/>
            </a:endParaRPr>
          </a:p>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rgbClr val="000000"/>
                </a:solidFill>
                <a:latin typeface="Roboto"/>
                <a:ea typeface="Roboto"/>
                <a:cs typeface="Roboto"/>
                <a:sym typeface="Roboto"/>
              </a:rPr>
              <a:t>Optimization of public resources.</a:t>
            </a:r>
            <a:r>
              <a:rPr i="0" lang="es" sz="1100" u="none" cap="none" strike="noStrike">
                <a:solidFill>
                  <a:srgbClr val="000000"/>
                </a:solidFill>
                <a:latin typeface="Roboto"/>
                <a:ea typeface="Roboto"/>
                <a:cs typeface="Roboto"/>
                <a:sym typeface="Roboto"/>
              </a:rPr>
              <a:t> </a:t>
            </a:r>
            <a:r>
              <a:rPr i="0" lang="es" sz="1100" u="none" cap="none" strike="noStrike">
                <a:solidFill>
                  <a:schemeClr val="dk1"/>
                </a:solidFill>
                <a:latin typeface="Roboto"/>
                <a:ea typeface="Roboto"/>
                <a:cs typeface="Roboto"/>
                <a:sym typeface="Roboto"/>
              </a:rPr>
              <a:t>It reduces costs associated with heritage conservation and </a:t>
            </a:r>
            <a:r>
              <a:rPr i="0" lang="es" sz="1100" u="none" cap="none" strike="noStrike">
                <a:solidFill>
                  <a:srgbClr val="000000"/>
                </a:solidFill>
                <a:latin typeface="Roboto"/>
                <a:ea typeface="Roboto"/>
                <a:cs typeface="Roboto"/>
                <a:sym typeface="Roboto"/>
              </a:rPr>
              <a:t>the execution of the project has resulted in a partial refund of funds to the Cáceres City Council.</a:t>
            </a:r>
            <a:endParaRPr i="0" sz="1100" u="none" cap="none" strike="noStrike">
              <a:solidFill>
                <a:srgbClr val="000000"/>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68" name="Google Shape;168;p20"/>
          <p:cNvSpPr/>
          <p:nvPr/>
        </p:nvSpPr>
        <p:spPr>
          <a:xfrm>
            <a:off x="4572000" y="1231513"/>
            <a:ext cx="4028100" cy="300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69" name="Google Shape;169;p20"/>
          <p:cNvSpPr/>
          <p:nvPr/>
        </p:nvSpPr>
        <p:spPr>
          <a:xfrm>
            <a:off x="4737638" y="1097525"/>
            <a:ext cx="1614300" cy="4803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70" name="Google Shape;170;p20"/>
          <p:cNvSpPr txBox="1"/>
          <p:nvPr/>
        </p:nvSpPr>
        <p:spPr>
          <a:xfrm>
            <a:off x="760713" y="1251300"/>
            <a:ext cx="1712100" cy="4371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rPr b="0" i="0" lang="es" sz="1100" u="none" cap="none" strike="noStrike">
                <a:solidFill>
                  <a:schemeClr val="lt1"/>
                </a:solidFill>
                <a:latin typeface="Roboto"/>
                <a:ea typeface="Roboto"/>
                <a:cs typeface="Roboto"/>
                <a:sym typeface="Roboto"/>
              </a:rPr>
              <a:t>ECONOMIC IMPACT</a:t>
            </a:r>
            <a:endParaRPr b="0" i="0" sz="1100" u="none" cap="none" strike="noStrike">
              <a:solidFill>
                <a:schemeClr val="lt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300" u="none" cap="none" strike="noStrike">
              <a:solidFill>
                <a:schemeClr val="lt1"/>
              </a:solidFill>
              <a:latin typeface="Roboto"/>
              <a:ea typeface="Roboto"/>
              <a:cs typeface="Roboto"/>
              <a:sym typeface="Roboto"/>
            </a:endParaRPr>
          </a:p>
        </p:txBody>
      </p:sp>
      <p:sp>
        <p:nvSpPr>
          <p:cNvPr id="171" name="Google Shape;171;p20"/>
          <p:cNvSpPr txBox="1"/>
          <p:nvPr/>
        </p:nvSpPr>
        <p:spPr>
          <a:xfrm>
            <a:off x="4882038" y="1251300"/>
            <a:ext cx="1712100" cy="4371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rPr b="0" i="0" lang="es" sz="1100" u="none" cap="none" strike="noStrike">
                <a:solidFill>
                  <a:schemeClr val="lt1"/>
                </a:solidFill>
                <a:latin typeface="Roboto"/>
                <a:ea typeface="Roboto"/>
                <a:cs typeface="Roboto"/>
                <a:sym typeface="Roboto"/>
              </a:rPr>
              <a:t>CULTURAL  IMPACT</a:t>
            </a:r>
            <a:endParaRPr b="0" i="0" sz="1100" u="none" cap="none" strike="noStrike">
              <a:solidFill>
                <a:schemeClr val="lt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300" u="none" cap="none" strike="noStrike">
              <a:solidFill>
                <a:schemeClr val="lt1"/>
              </a:solidFill>
              <a:latin typeface="Roboto"/>
              <a:ea typeface="Roboto"/>
              <a:cs typeface="Roboto"/>
              <a:sym typeface="Roboto"/>
            </a:endParaRPr>
          </a:p>
        </p:txBody>
      </p:sp>
      <p:sp>
        <p:nvSpPr>
          <p:cNvPr id="172" name="Google Shape;172;p20"/>
          <p:cNvSpPr txBox="1"/>
          <p:nvPr/>
        </p:nvSpPr>
        <p:spPr>
          <a:xfrm>
            <a:off x="4670750" y="1751019"/>
            <a:ext cx="3544800" cy="2324400"/>
          </a:xfrm>
          <a:prstGeom prst="rect">
            <a:avLst/>
          </a:prstGeom>
          <a:noFill/>
          <a:ln>
            <a:noFill/>
          </a:ln>
        </p:spPr>
        <p:txBody>
          <a:bodyPr anchorCtr="0" anchor="t" bIns="45725" lIns="45725" spcFirstLastPara="1" rIns="45725" wrap="square" tIns="45725">
            <a:spAutoFit/>
          </a:bodyPr>
          <a:lstStyle/>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chemeClr val="dk1"/>
                </a:solidFill>
                <a:latin typeface="Roboto"/>
                <a:ea typeface="Roboto"/>
                <a:cs typeface="Roboto"/>
                <a:sym typeface="Roboto"/>
              </a:rPr>
              <a:t>Enhanced preservation and Promotion of cultural heritage</a:t>
            </a:r>
            <a:r>
              <a:rPr i="0" lang="es" sz="1100" u="none" cap="none" strike="noStrike">
                <a:solidFill>
                  <a:schemeClr val="dk1"/>
                </a:solidFill>
                <a:latin typeface="Roboto"/>
                <a:ea typeface="Roboto"/>
                <a:cs typeface="Roboto"/>
                <a:sym typeface="Roboto"/>
              </a:rPr>
              <a:t>: The integration  of the ICTs ensures the preservation of the historical assets of the city.</a:t>
            </a:r>
            <a:endParaRPr i="0" sz="1100" u="none" cap="none" strike="noStrike">
              <a:solidFill>
                <a:schemeClr val="dk1"/>
              </a:solidFill>
              <a:latin typeface="Roboto"/>
              <a:ea typeface="Roboto"/>
              <a:cs typeface="Roboto"/>
              <a:sym typeface="Roboto"/>
            </a:endParaRPr>
          </a:p>
          <a:p>
            <a:pPr indent="0" lvl="0" marL="228600" marR="0" rtl="0" algn="l">
              <a:lnSpc>
                <a:spcPct val="150000"/>
              </a:lnSpc>
              <a:spcBef>
                <a:spcPts val="0"/>
              </a:spcBef>
              <a:spcAft>
                <a:spcPts val="0"/>
              </a:spcAft>
              <a:buNone/>
            </a:pPr>
            <a:r>
              <a:rPr i="0" lang="es" sz="1100" u="none" cap="none" strike="noStrike">
                <a:solidFill>
                  <a:schemeClr val="dk1"/>
                </a:solidFill>
                <a:latin typeface="Roboto"/>
                <a:ea typeface="Roboto"/>
                <a:cs typeface="Roboto"/>
                <a:sym typeface="Roboto"/>
              </a:rPr>
              <a:t> </a:t>
            </a:r>
            <a:r>
              <a:rPr b="1" i="0" lang="es" sz="1100" u="none" cap="none" strike="noStrike">
                <a:solidFill>
                  <a:srgbClr val="000000"/>
                </a:solidFill>
                <a:latin typeface="Roboto"/>
                <a:ea typeface="Roboto"/>
                <a:cs typeface="Roboto"/>
                <a:sym typeface="Roboto"/>
              </a:rPr>
              <a:t>Increased accessibility to cultural resources.</a:t>
            </a:r>
            <a:r>
              <a:rPr i="0" lang="es" sz="1100" u="none" cap="none" strike="noStrike">
                <a:solidFill>
                  <a:srgbClr val="000000"/>
                </a:solidFill>
                <a:latin typeface="Roboto"/>
                <a:ea typeface="Roboto"/>
                <a:cs typeface="Roboto"/>
                <a:sym typeface="Roboto"/>
              </a:rPr>
              <a:t> </a:t>
            </a:r>
            <a:r>
              <a:rPr i="0" lang="es" sz="1100" u="none" cap="none" strike="noStrike">
                <a:solidFill>
                  <a:schemeClr val="dk1"/>
                </a:solidFill>
                <a:latin typeface="Roboto"/>
                <a:ea typeface="Roboto"/>
                <a:cs typeface="Roboto"/>
                <a:sym typeface="Roboto"/>
              </a:rPr>
              <a:t>The digital kiosks and </a:t>
            </a:r>
            <a:r>
              <a:rPr lang="es" sz="1100">
                <a:solidFill>
                  <a:schemeClr val="dk1"/>
                </a:solidFill>
                <a:latin typeface="Roboto"/>
                <a:ea typeface="Roboto"/>
                <a:cs typeface="Roboto"/>
                <a:sym typeface="Roboto"/>
              </a:rPr>
              <a:t>website</a:t>
            </a:r>
            <a:r>
              <a:rPr i="0" lang="es" sz="1100" u="none" cap="none" strike="noStrike">
                <a:solidFill>
                  <a:schemeClr val="dk1"/>
                </a:solidFill>
                <a:latin typeface="Roboto"/>
                <a:ea typeface="Roboto"/>
                <a:cs typeface="Roboto"/>
                <a:sym typeface="Roboto"/>
              </a:rPr>
              <a:t> give visitors access to detailed information about the city’s landmarks, fostering a deeper appreciation of the cultural heritage</a:t>
            </a:r>
            <a:r>
              <a:rPr lang="es" sz="1100">
                <a:solidFill>
                  <a:schemeClr val="dk1"/>
                </a:solidFill>
                <a:latin typeface="Roboto"/>
                <a:ea typeface="Roboto"/>
                <a:cs typeface="Roboto"/>
                <a:sym typeface="Roboto"/>
              </a:rPr>
              <a:t>. </a:t>
            </a:r>
            <a:endParaRPr i="0" sz="1100" u="none" cap="none" strike="noStrike">
              <a:solidFill>
                <a:srgbClr val="000000"/>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BADE"/>
        </a:solidFill>
      </p:bgPr>
    </p:bg>
    <p:spTree>
      <p:nvGrpSpPr>
        <p:cNvPr id="176" name="Shape 176"/>
        <p:cNvGrpSpPr/>
        <p:nvPr/>
      </p:nvGrpSpPr>
      <p:grpSpPr>
        <a:xfrm>
          <a:off x="0" y="0"/>
          <a:ext cx="0" cy="0"/>
          <a:chOff x="0" y="0"/>
          <a:chExt cx="0" cy="0"/>
        </a:xfrm>
      </p:grpSpPr>
      <p:sp>
        <p:nvSpPr>
          <p:cNvPr id="177" name="Google Shape;177;p21"/>
          <p:cNvSpPr/>
          <p:nvPr/>
        </p:nvSpPr>
        <p:spPr>
          <a:xfrm>
            <a:off x="2472807" y="2685400"/>
            <a:ext cx="7019760" cy="5143500"/>
          </a:xfrm>
          <a:custGeom>
            <a:rect b="b" l="l" r="r" t="t"/>
            <a:pathLst>
              <a:path extrusionOk="0" h="10287000" w="14039520">
                <a:moveTo>
                  <a:pt x="0" y="0"/>
                </a:moveTo>
                <a:lnTo>
                  <a:pt x="14039520" y="0"/>
                </a:lnTo>
                <a:lnTo>
                  <a:pt x="14039520" y="10287000"/>
                </a:lnTo>
                <a:lnTo>
                  <a:pt x="0" y="10287000"/>
                </a:lnTo>
                <a:lnTo>
                  <a:pt x="0" y="0"/>
                </a:lnTo>
                <a:close/>
              </a:path>
            </a:pathLst>
          </a:custGeom>
          <a:blipFill rotWithShape="1">
            <a:blip r:embed="rId3">
              <a:alphaModFix amt="30000"/>
            </a:blip>
            <a:stretch>
              <a:fillRect b="-6698" l="0" r="0" t="-668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8" name="Google Shape;178;p21"/>
          <p:cNvSpPr/>
          <p:nvPr/>
        </p:nvSpPr>
        <p:spPr>
          <a:xfrm>
            <a:off x="4572000" y="4556235"/>
            <a:ext cx="1219087" cy="852814"/>
          </a:xfrm>
          <a:custGeom>
            <a:rect b="b" l="l" r="r" t="t"/>
            <a:pathLst>
              <a:path extrusionOk="0" h="1705628" w="2438174">
                <a:moveTo>
                  <a:pt x="0" y="0"/>
                </a:moveTo>
                <a:lnTo>
                  <a:pt x="2438174" y="0"/>
                </a:lnTo>
                <a:lnTo>
                  <a:pt x="2438174" y="1705627"/>
                </a:lnTo>
                <a:lnTo>
                  <a:pt x="0" y="1705627"/>
                </a:lnTo>
                <a:lnTo>
                  <a:pt x="0" y="0"/>
                </a:lnTo>
                <a:close/>
              </a:path>
            </a:pathLst>
          </a:custGeom>
          <a:blipFill rotWithShape="1">
            <a:blip r:embed="rId4">
              <a:alphaModFix/>
            </a:blip>
            <a:stretch>
              <a:fillRect b="0" l="0" r="0" t="-42949"/>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9" name="Google Shape;179;p21"/>
          <p:cNvSpPr/>
          <p:nvPr/>
        </p:nvSpPr>
        <p:spPr>
          <a:xfrm>
            <a:off x="2762438" y="4686226"/>
            <a:ext cx="1809562" cy="403382"/>
          </a:xfrm>
          <a:custGeom>
            <a:rect b="b" l="l" r="r" t="t"/>
            <a:pathLst>
              <a:path extrusionOk="0" h="806763" w="3619124">
                <a:moveTo>
                  <a:pt x="0" y="0"/>
                </a:moveTo>
                <a:lnTo>
                  <a:pt x="3619124" y="0"/>
                </a:lnTo>
                <a:lnTo>
                  <a:pt x="3619124" y="806763"/>
                </a:lnTo>
                <a:lnTo>
                  <a:pt x="0" y="8067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0" name="Google Shape;180;p21"/>
          <p:cNvSpPr txBox="1"/>
          <p:nvPr/>
        </p:nvSpPr>
        <p:spPr>
          <a:xfrm>
            <a:off x="514350" y="438150"/>
            <a:ext cx="811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500"/>
              <a:buFont typeface="Arial"/>
              <a:buNone/>
            </a:pPr>
            <a:r>
              <a:rPr b="1" i="0" lang="es" sz="3500" u="none" cap="none" strike="noStrike">
                <a:solidFill>
                  <a:srgbClr val="6550A3"/>
                </a:solidFill>
                <a:latin typeface="Roboto"/>
                <a:ea typeface="Roboto"/>
                <a:cs typeface="Roboto"/>
                <a:sym typeface="Roboto"/>
              </a:rPr>
              <a:t>Local Benefits and Impact</a:t>
            </a:r>
            <a:endParaRPr b="0" i="0" sz="700" u="none" cap="none" strike="noStrike">
              <a:solidFill>
                <a:srgbClr val="000000"/>
              </a:solidFill>
              <a:latin typeface="Arial"/>
              <a:ea typeface="Arial"/>
              <a:cs typeface="Arial"/>
              <a:sym typeface="Arial"/>
            </a:endParaRPr>
          </a:p>
        </p:txBody>
      </p:sp>
      <p:sp>
        <p:nvSpPr>
          <p:cNvPr id="181" name="Google Shape;181;p21"/>
          <p:cNvSpPr txBox="1"/>
          <p:nvPr/>
        </p:nvSpPr>
        <p:spPr>
          <a:xfrm>
            <a:off x="7976862" y="4708525"/>
            <a:ext cx="9453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00"/>
              <a:buFont typeface="Arial"/>
              <a:buNone/>
            </a:pPr>
            <a:r>
              <a:rPr b="0" i="0" lang="es" sz="1000" u="none" cap="none" strike="noStrike">
                <a:solidFill>
                  <a:srgbClr val="6550A3"/>
                </a:solidFill>
                <a:latin typeface="Roboto"/>
                <a:ea typeface="Roboto"/>
                <a:cs typeface="Roboto"/>
                <a:sym typeface="Roboto"/>
              </a:rPr>
              <a:t>#CreativeEurope</a:t>
            </a:r>
            <a:endParaRPr b="0" i="0" sz="700" u="none" cap="none" strike="noStrike">
              <a:solidFill>
                <a:srgbClr val="000000"/>
              </a:solidFill>
              <a:latin typeface="Arial"/>
              <a:ea typeface="Arial"/>
              <a:cs typeface="Arial"/>
              <a:sym typeface="Arial"/>
            </a:endParaRPr>
          </a:p>
        </p:txBody>
      </p:sp>
      <p:sp>
        <p:nvSpPr>
          <p:cNvPr id="182" name="Google Shape;182;p21"/>
          <p:cNvSpPr txBox="1"/>
          <p:nvPr/>
        </p:nvSpPr>
        <p:spPr>
          <a:xfrm>
            <a:off x="4016388" y="4240957"/>
            <a:ext cx="1111200" cy="33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WHERE HERITAGE </a:t>
            </a:r>
            <a:endParaRPr b="0"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900"/>
              <a:buFont typeface="Arial"/>
              <a:buNone/>
            </a:pPr>
            <a:r>
              <a:rPr b="1" i="0" lang="es" sz="900" u="none" cap="none" strike="noStrike">
                <a:solidFill>
                  <a:srgbClr val="6550A3"/>
                </a:solidFill>
                <a:latin typeface="Roboto"/>
                <a:ea typeface="Roboto"/>
                <a:cs typeface="Roboto"/>
                <a:sym typeface="Roboto"/>
              </a:rPr>
              <a:t>MEETS COMMUNITY </a:t>
            </a:r>
            <a:endParaRPr b="0" i="0" sz="700" u="none" cap="none" strike="noStrike">
              <a:solidFill>
                <a:srgbClr val="000000"/>
              </a:solidFill>
              <a:latin typeface="Arial"/>
              <a:ea typeface="Arial"/>
              <a:cs typeface="Arial"/>
              <a:sym typeface="Arial"/>
            </a:endParaRPr>
          </a:p>
        </p:txBody>
      </p:sp>
      <p:sp>
        <p:nvSpPr>
          <p:cNvPr id="183" name="Google Shape;183;p21"/>
          <p:cNvSpPr txBox="1"/>
          <p:nvPr/>
        </p:nvSpPr>
        <p:spPr>
          <a:xfrm>
            <a:off x="514350" y="1304111"/>
            <a:ext cx="8115300" cy="5574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t/>
            </a:r>
            <a:endParaRPr b="0" i="0" sz="700" u="none" cap="none" strike="noStrike">
              <a:solidFill>
                <a:srgbClr val="000000"/>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84" name="Google Shape;184;p21"/>
          <p:cNvSpPr txBox="1"/>
          <p:nvPr/>
        </p:nvSpPr>
        <p:spPr>
          <a:xfrm>
            <a:off x="897919" y="1335223"/>
            <a:ext cx="5538600" cy="7296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rPr b="0" i="0" lang="es" sz="1500" u="sng" cap="none" strike="noStrike">
                <a:solidFill>
                  <a:schemeClr val="lt1"/>
                </a:solidFill>
                <a:latin typeface="Roboto"/>
                <a:ea typeface="Roboto"/>
                <a:cs typeface="Roboto"/>
                <a:sym typeface="Roboto"/>
              </a:rPr>
              <a:t>ECONOMIC IMPACT</a:t>
            </a:r>
            <a:endParaRPr b="0" i="0" sz="1100" u="sng" cap="none" strike="noStrike">
              <a:solidFill>
                <a:schemeClr val="lt1"/>
              </a:solidFill>
              <a:latin typeface="Arial"/>
              <a:ea typeface="Arial"/>
              <a:cs typeface="Arial"/>
              <a:sym typeface="Arial"/>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chemeClr val="lt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sp>
        <p:nvSpPr>
          <p:cNvPr id="185" name="Google Shape;185;p21"/>
          <p:cNvSpPr/>
          <p:nvPr/>
        </p:nvSpPr>
        <p:spPr>
          <a:xfrm>
            <a:off x="424938" y="1231513"/>
            <a:ext cx="4028100" cy="300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86" name="Google Shape;186;p21"/>
          <p:cNvSpPr/>
          <p:nvPr/>
        </p:nvSpPr>
        <p:spPr>
          <a:xfrm>
            <a:off x="514350" y="1097525"/>
            <a:ext cx="2192400" cy="480300"/>
          </a:xfrm>
          <a:prstGeom prst="roundRect">
            <a:avLst>
              <a:gd fmla="val 16667" name="adj"/>
            </a:avLst>
          </a:prstGeom>
          <a:solidFill>
            <a:srgbClr val="89BE93"/>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87" name="Google Shape;187;p21"/>
          <p:cNvSpPr/>
          <p:nvPr/>
        </p:nvSpPr>
        <p:spPr>
          <a:xfrm>
            <a:off x="4572000" y="1231513"/>
            <a:ext cx="4028100" cy="300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88" name="Google Shape;188;p21"/>
          <p:cNvSpPr/>
          <p:nvPr/>
        </p:nvSpPr>
        <p:spPr>
          <a:xfrm>
            <a:off x="4737638" y="1097525"/>
            <a:ext cx="1464600" cy="480300"/>
          </a:xfrm>
          <a:prstGeom prst="roundRect">
            <a:avLst>
              <a:gd fmla="val 16667" name="adj"/>
            </a:avLst>
          </a:prstGeom>
          <a:solidFill>
            <a:srgbClr val="6550A3"/>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alibri"/>
              <a:ea typeface="Calibri"/>
              <a:cs typeface="Calibri"/>
              <a:sym typeface="Calibri"/>
            </a:endParaRPr>
          </a:p>
        </p:txBody>
      </p:sp>
      <p:sp>
        <p:nvSpPr>
          <p:cNvPr id="189" name="Google Shape;189;p21"/>
          <p:cNvSpPr txBox="1"/>
          <p:nvPr/>
        </p:nvSpPr>
        <p:spPr>
          <a:xfrm>
            <a:off x="760713" y="1251300"/>
            <a:ext cx="2298600" cy="4371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rPr b="0" i="0" lang="es" sz="1100" u="none" cap="none" strike="noStrike">
                <a:solidFill>
                  <a:schemeClr val="lt1"/>
                </a:solidFill>
                <a:latin typeface="Roboto"/>
                <a:ea typeface="Roboto"/>
                <a:cs typeface="Roboto"/>
                <a:sym typeface="Roboto"/>
              </a:rPr>
              <a:t>ENVIRONMENTAL  IMPACT</a:t>
            </a:r>
            <a:endParaRPr b="0" i="0" sz="1100" u="none" cap="none" strike="noStrike">
              <a:solidFill>
                <a:schemeClr val="lt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300" u="none" cap="none" strike="noStrike">
              <a:solidFill>
                <a:schemeClr val="lt1"/>
              </a:solidFill>
              <a:latin typeface="Roboto"/>
              <a:ea typeface="Roboto"/>
              <a:cs typeface="Roboto"/>
              <a:sym typeface="Roboto"/>
            </a:endParaRPr>
          </a:p>
        </p:txBody>
      </p:sp>
      <p:sp>
        <p:nvSpPr>
          <p:cNvPr id="190" name="Google Shape;190;p21"/>
          <p:cNvSpPr txBox="1"/>
          <p:nvPr/>
        </p:nvSpPr>
        <p:spPr>
          <a:xfrm>
            <a:off x="4882038" y="1251300"/>
            <a:ext cx="1712100" cy="437100"/>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Clr>
                <a:srgbClr val="000000"/>
              </a:buClr>
              <a:buSzPts val="1100"/>
              <a:buFont typeface="Arial"/>
              <a:buNone/>
            </a:pPr>
            <a:r>
              <a:rPr b="0" i="0" lang="es" sz="1100" u="none" cap="none" strike="noStrike">
                <a:solidFill>
                  <a:schemeClr val="lt1"/>
                </a:solidFill>
                <a:latin typeface="Roboto"/>
                <a:ea typeface="Roboto"/>
                <a:cs typeface="Roboto"/>
                <a:sym typeface="Roboto"/>
              </a:rPr>
              <a:t>SOCIAL  IMPACT</a:t>
            </a:r>
            <a:endParaRPr b="0" i="0" sz="1100" u="none" cap="none" strike="noStrike">
              <a:solidFill>
                <a:schemeClr val="lt1"/>
              </a:solidFill>
              <a:latin typeface="Roboto"/>
              <a:ea typeface="Roboto"/>
              <a:cs typeface="Roboto"/>
              <a:sym typeface="Roboto"/>
            </a:endParaRPr>
          </a:p>
          <a:p>
            <a:pPr indent="0" lvl="0" marL="0" marR="0" rtl="0" algn="just">
              <a:lnSpc>
                <a:spcPct val="140017"/>
              </a:lnSpc>
              <a:spcBef>
                <a:spcPts val="0"/>
              </a:spcBef>
              <a:spcAft>
                <a:spcPts val="0"/>
              </a:spcAft>
              <a:buClr>
                <a:srgbClr val="000000"/>
              </a:buClr>
              <a:buSzPts val="1100"/>
              <a:buFont typeface="Arial"/>
              <a:buNone/>
            </a:pPr>
            <a:r>
              <a:t/>
            </a:r>
            <a:endParaRPr b="0" i="0" sz="1300" u="none" cap="none" strike="noStrike">
              <a:solidFill>
                <a:schemeClr val="lt1"/>
              </a:solidFill>
              <a:latin typeface="Roboto"/>
              <a:ea typeface="Roboto"/>
              <a:cs typeface="Roboto"/>
              <a:sym typeface="Roboto"/>
            </a:endParaRPr>
          </a:p>
        </p:txBody>
      </p:sp>
      <p:sp>
        <p:nvSpPr>
          <p:cNvPr id="191" name="Google Shape;191;p21"/>
          <p:cNvSpPr txBox="1"/>
          <p:nvPr/>
        </p:nvSpPr>
        <p:spPr>
          <a:xfrm>
            <a:off x="586413" y="1751019"/>
            <a:ext cx="3705300" cy="2324400"/>
          </a:xfrm>
          <a:prstGeom prst="rect">
            <a:avLst/>
          </a:prstGeom>
          <a:noFill/>
          <a:ln>
            <a:noFill/>
          </a:ln>
        </p:spPr>
        <p:txBody>
          <a:bodyPr anchorCtr="0" anchor="t" bIns="45725" lIns="45725" spcFirstLastPara="1" rIns="45725" wrap="square" tIns="45725">
            <a:spAutoFit/>
          </a:bodyPr>
          <a:lstStyle/>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chemeClr val="dk1"/>
                </a:solidFill>
                <a:latin typeface="Roboto"/>
                <a:ea typeface="Roboto"/>
                <a:cs typeface="Roboto"/>
                <a:sym typeface="Roboto"/>
              </a:rPr>
              <a:t>Sustainable management of Cultural heritage</a:t>
            </a:r>
            <a:r>
              <a:rPr i="0" lang="es" sz="1100" u="none" cap="none" strike="noStrike">
                <a:solidFill>
                  <a:schemeClr val="dk1"/>
                </a:solidFill>
                <a:latin typeface="Roboto"/>
                <a:ea typeface="Roboto"/>
                <a:cs typeface="Roboto"/>
                <a:sym typeface="Roboto"/>
              </a:rPr>
              <a:t>: the systems  used in the project ensure the preservation of the cultural heritage while mitigating the potential negative impacts associated with increased tourism. </a:t>
            </a:r>
            <a:endParaRPr sz="1100">
              <a:solidFill>
                <a:schemeClr val="dk1"/>
              </a:solidFill>
              <a:latin typeface="Roboto"/>
              <a:ea typeface="Roboto"/>
              <a:cs typeface="Roboto"/>
              <a:sym typeface="Roboto"/>
            </a:endParaRPr>
          </a:p>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rgbClr val="000000"/>
                </a:solidFill>
                <a:latin typeface="Roboto"/>
                <a:ea typeface="Roboto"/>
                <a:cs typeface="Roboto"/>
                <a:sym typeface="Roboto"/>
              </a:rPr>
              <a:t>Implementation of environmental Monitoring systems.</a:t>
            </a:r>
            <a:r>
              <a:rPr i="0" lang="es" sz="1100" u="none" cap="none" strike="noStrike">
                <a:solidFill>
                  <a:srgbClr val="000000"/>
                </a:solidFill>
                <a:latin typeface="Roboto"/>
                <a:ea typeface="Roboto"/>
                <a:cs typeface="Roboto"/>
                <a:sym typeface="Roboto"/>
              </a:rPr>
              <a:t> </a:t>
            </a:r>
            <a:r>
              <a:rPr i="0" lang="es" sz="1100" u="none" cap="none" strike="noStrike">
                <a:solidFill>
                  <a:schemeClr val="dk1"/>
                </a:solidFill>
                <a:latin typeface="Roboto"/>
                <a:ea typeface="Roboto"/>
                <a:cs typeface="Roboto"/>
                <a:sym typeface="Roboto"/>
              </a:rPr>
              <a:t>The monitoring  systems installed are focused on environmental and structural parameters for a sustainable management and risk preventions.  </a:t>
            </a:r>
            <a:endParaRPr i="0" sz="1100" u="none" cap="none" strike="noStrike">
              <a:solidFill>
                <a:srgbClr val="000000"/>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92" name="Google Shape;192;p21"/>
          <p:cNvSpPr txBox="1"/>
          <p:nvPr/>
        </p:nvSpPr>
        <p:spPr>
          <a:xfrm>
            <a:off x="4733475" y="1698250"/>
            <a:ext cx="3705300" cy="2578200"/>
          </a:xfrm>
          <a:prstGeom prst="rect">
            <a:avLst/>
          </a:prstGeom>
          <a:noFill/>
          <a:ln>
            <a:noFill/>
          </a:ln>
        </p:spPr>
        <p:txBody>
          <a:bodyPr anchorCtr="0" anchor="t" bIns="45725" lIns="45725" spcFirstLastPara="1" rIns="45725" wrap="square" tIns="45725">
            <a:spAutoFit/>
          </a:bodyPr>
          <a:lstStyle/>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chemeClr val="dk1"/>
                </a:solidFill>
                <a:latin typeface="Roboto"/>
                <a:ea typeface="Roboto"/>
                <a:cs typeface="Roboto"/>
                <a:sym typeface="Roboto"/>
              </a:rPr>
              <a:t>Improved life quality for residents:</a:t>
            </a:r>
            <a:r>
              <a:rPr i="0" lang="es" sz="1100" u="none" cap="none" strike="noStrike">
                <a:solidFill>
                  <a:schemeClr val="dk1"/>
                </a:solidFill>
                <a:latin typeface="Roboto"/>
                <a:ea typeface="Roboto"/>
                <a:cs typeface="Roboto"/>
                <a:sym typeface="Roboto"/>
              </a:rPr>
              <a:t> the integration of technology into the city’s infrastructure has contributed to the social and economic well-being of residents, as well as tourists.</a:t>
            </a:r>
            <a:endParaRPr i="0" sz="1100" u="none" cap="none" strike="noStrike">
              <a:solidFill>
                <a:srgbClr val="000000"/>
              </a:solidFill>
              <a:latin typeface="Roboto"/>
              <a:ea typeface="Roboto"/>
              <a:cs typeface="Roboto"/>
              <a:sym typeface="Roboto"/>
            </a:endParaRPr>
          </a:p>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rgbClr val="000000"/>
                </a:solidFill>
                <a:latin typeface="Roboto"/>
                <a:ea typeface="Roboto"/>
                <a:cs typeface="Roboto"/>
                <a:sym typeface="Roboto"/>
              </a:rPr>
              <a:t>Enhanced visitors experience</a:t>
            </a:r>
            <a:r>
              <a:rPr i="0" lang="es" sz="1100" u="none" cap="none" strike="noStrike">
                <a:solidFill>
                  <a:srgbClr val="000000"/>
                </a:solidFill>
                <a:latin typeface="Roboto"/>
                <a:ea typeface="Roboto"/>
                <a:cs typeface="Roboto"/>
                <a:sym typeface="Roboto"/>
              </a:rPr>
              <a:t> thanks to the digital kiosks and beacon technology.</a:t>
            </a:r>
            <a:endParaRPr i="0" sz="1100" u="none" cap="none" strike="noStrike">
              <a:solidFill>
                <a:srgbClr val="000000"/>
              </a:solidFill>
              <a:latin typeface="Roboto"/>
              <a:ea typeface="Roboto"/>
              <a:cs typeface="Roboto"/>
              <a:sym typeface="Roboto"/>
            </a:endParaRPr>
          </a:p>
          <a:p>
            <a:pPr indent="-184150" lvl="0" marL="228600" marR="0" rtl="0" algn="l">
              <a:lnSpc>
                <a:spcPct val="150000"/>
              </a:lnSpc>
              <a:spcBef>
                <a:spcPts val="0"/>
              </a:spcBef>
              <a:spcAft>
                <a:spcPts val="0"/>
              </a:spcAft>
              <a:buClr>
                <a:schemeClr val="dk1"/>
              </a:buClr>
              <a:buSzPts val="1100"/>
              <a:buFont typeface="Arial"/>
              <a:buChar char="●"/>
            </a:pPr>
            <a:r>
              <a:rPr b="1" i="0" lang="es" sz="1100" u="none" cap="none" strike="noStrike">
                <a:solidFill>
                  <a:srgbClr val="000000"/>
                </a:solidFill>
                <a:latin typeface="Roboto"/>
                <a:ea typeface="Roboto"/>
                <a:cs typeface="Roboto"/>
                <a:sym typeface="Roboto"/>
              </a:rPr>
              <a:t>Preservation of cultural identity</a:t>
            </a:r>
            <a:r>
              <a:rPr i="0" lang="es" sz="1100" u="none" cap="none" strike="noStrike">
                <a:solidFill>
                  <a:srgbClr val="000000"/>
                </a:solidFill>
                <a:latin typeface="Roboto"/>
                <a:ea typeface="Roboto"/>
                <a:cs typeface="Roboto"/>
                <a:sym typeface="Roboto"/>
              </a:rPr>
              <a:t>: the project has strengthen the community’s cultural identity, fostering a sense of pride among residents. </a:t>
            </a:r>
            <a:endParaRPr i="0" sz="1100" u="none" cap="none" strike="noStrike">
              <a:solidFill>
                <a:srgbClr val="000000"/>
              </a:solidFill>
              <a:latin typeface="Roboto"/>
              <a:ea typeface="Roboto"/>
              <a:cs typeface="Roboto"/>
              <a:sym typeface="Roboto"/>
            </a:endParaRPr>
          </a:p>
          <a:p>
            <a:pPr indent="0" lvl="0" marL="2286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C52252B014674CB5B8BBCA345FDDE6" ma:contentTypeVersion="19" ma:contentTypeDescription="Create a new document." ma:contentTypeScope="" ma:versionID="cba0a1668edfb090653f5ea4f63b0d13">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b772bd1e787a512b9af9b567986633f"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A14F84-CA77-4214-BD74-D79CCEDD2EAC}"/>
</file>

<file path=customXml/itemProps2.xml><?xml version="1.0" encoding="utf-8"?>
<ds:datastoreItem xmlns:ds="http://schemas.openxmlformats.org/officeDocument/2006/customXml" ds:itemID="{200F3F9F-80C5-40CE-9B30-824C546C6122}"/>
</file>

<file path=customXml/itemProps3.xml><?xml version="1.0" encoding="utf-8"?>
<ds:datastoreItem xmlns:ds="http://schemas.openxmlformats.org/officeDocument/2006/customXml" ds:itemID="{500864F9-C781-4DEC-AB81-7ABE1D3373B5}"/>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0x010100B1C52252B014674CB5B8BBCA345FDDE6</vt:lpwstr>
  </property>
</Properties>
</file>